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344" r:id="rId3"/>
    <p:sldId id="345" r:id="rId4"/>
    <p:sldId id="346" r:id="rId5"/>
    <p:sldId id="347" r:id="rId6"/>
    <p:sldId id="348" r:id="rId7"/>
    <p:sldId id="349" r:id="rId8"/>
    <p:sldId id="350" r:id="rId9"/>
    <p:sldId id="269" r:id="rId10"/>
  </p:sldIdLst>
  <p:sldSz cx="9144000" cy="6858000" type="screen4x3"/>
  <p:notesSz cx="7099300" cy="102235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0" autoAdjust="0"/>
    <p:restoredTop sz="90625" autoAdjust="0"/>
  </p:normalViewPr>
  <p:slideViewPr>
    <p:cSldViewPr showGuides="1">
      <p:cViewPr varScale="1">
        <p:scale>
          <a:sx n="81" d="100"/>
          <a:sy n="81" d="100"/>
        </p:scale>
        <p:origin x="-492" y="-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【付録】言語の選び方</a:t>
            </a: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AA420202-5AE2-478B-8228-4F55DEB88F6C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56163"/>
            <a:ext cx="56800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smtClean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altLang="ja-JP"/>
              <a:t>【付録】言語の選び方</a:t>
            </a: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1B1FD12-04A0-4655-8234-D299890C8A11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192C15-B890-4F38-A038-66287EB2A021}" type="slidenum">
              <a:rPr lang="ja-JP" altLang="en-US" smtClean="0"/>
              <a:pPr/>
              <a:t>1</a:t>
            </a:fld>
            <a:endParaRPr lang="en-US" altLang="ja-JP" smtClean="0"/>
          </a:p>
        </p:txBody>
      </p:sp>
      <p:sp>
        <p:nvSpPr>
          <p:cNvPr id="12291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【付録】言語の選び方</a:t>
            </a:r>
          </a:p>
        </p:txBody>
      </p:sp>
      <p:sp>
        <p:nvSpPr>
          <p:cNvPr id="12292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08FC585-5AC4-4862-91EB-F74572B4B5BA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293" name="ヘッダー プレースホルダ 1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ja-JP" altLang="en-US"/>
              <a:t>プログラミング言語論</a:t>
            </a:r>
            <a:endParaRPr lang="en-US" altLang="ja-JP"/>
          </a:p>
        </p:txBody>
      </p:sp>
      <p:sp>
        <p:nvSpPr>
          <p:cNvPr id="1229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4DE8D53C-1DCF-48D3-97BB-98B2D87424FE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2295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6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2297" name="スライド番号プレースホルダ 3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36A89E9-F88F-4C96-8BFA-C4E38C3957E7}" type="slidenum">
              <a:rPr lang="ja-JP" altLang="en-US" sz="1300">
                <a:latin typeface="Calibri" pitchFamily="34" charset="0"/>
              </a:rPr>
              <a:pPr algn="r" defTabSz="990600"/>
              <a:t>1</a:t>
            </a:fld>
            <a:endParaRPr lang="en-US" altLang="ja-JP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EDBE23-E123-43D7-9F16-8A4D428DC495}" type="slidenum">
              <a:rPr lang="ja-JP" altLang="en-US" smtClean="0"/>
              <a:pPr/>
              <a:t>2</a:t>
            </a:fld>
            <a:endParaRPr lang="en-US" altLang="ja-JP" smtClean="0"/>
          </a:p>
        </p:txBody>
      </p:sp>
      <p:sp>
        <p:nvSpPr>
          <p:cNvPr id="13315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【付録】言語の選び方</a:t>
            </a:r>
          </a:p>
        </p:txBody>
      </p:sp>
      <p:sp>
        <p:nvSpPr>
          <p:cNvPr id="13316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0C5CE57-5251-4EA1-A41B-53F15D362CC7}" type="slidenum">
              <a:rPr lang="ja-JP" altLang="en-US" sz="1300">
                <a:latin typeface="Calibri" pitchFamily="34" charset="0"/>
              </a:rPr>
              <a:pPr algn="r" defTabSz="990600"/>
              <a:t>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317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論理型言語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3318" name="フッター プレースホルダ 5"/>
          <p:cNvSpPr txBox="1">
            <a:spLocks noGrp="1"/>
          </p:cNvSpPr>
          <p:nvPr/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3319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951D64C6-C61A-4FFF-B52F-8B296E0A6F44}" type="slidenum">
              <a:rPr lang="ja-JP" altLang="en-US" sz="1300">
                <a:latin typeface="Calibri" pitchFamily="34" charset="0"/>
              </a:rPr>
              <a:pPr algn="r" defTabSz="990600"/>
              <a:t>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320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3C0690A7-99A1-4D9B-BCF7-A013A8C60C25}" type="slidenum">
              <a:rPr lang="en-US" altLang="ja-JP" sz="1300">
                <a:latin typeface="Calibri" pitchFamily="34" charset="0"/>
              </a:rPr>
              <a:pPr algn="r" defTabSz="990600"/>
              <a:t>2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33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pitchFamily="18" charset="-128"/>
              </a:rPr>
              <a:t>現場では、短期間で効率よく開発することが求められるため、開発要員の習熟度が重視されやすいが、</a:t>
            </a:r>
            <a:endParaRPr lang="en-US" altLang="ja-JP" smtClean="0">
              <a:ea typeface="ＭＳ Ｐ明朝" pitchFamily="18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ja-JP" altLang="en-US" smtClean="0">
                <a:ea typeface="ＭＳ Ｐ明朝" pitchFamily="18" charset="-128"/>
              </a:rPr>
              <a:t>その他の要因も十分考慮することが必要である。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3ABBB1-F775-4AB0-95CE-E9FD3235E9A3}" type="slidenum">
              <a:rPr lang="ja-JP" altLang="en-US" smtClean="0"/>
              <a:pPr/>
              <a:t>3</a:t>
            </a:fld>
            <a:endParaRPr lang="en-US" altLang="ja-JP" smtClean="0"/>
          </a:p>
        </p:txBody>
      </p:sp>
      <p:sp>
        <p:nvSpPr>
          <p:cNvPr id="14339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【付録】言語の選び方</a:t>
            </a:r>
          </a:p>
        </p:txBody>
      </p:sp>
      <p:sp>
        <p:nvSpPr>
          <p:cNvPr id="14340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F8D8F157-2F3D-46CF-BE86-76521C1FA518}" type="slidenum">
              <a:rPr lang="ja-JP" altLang="en-US" sz="1300">
                <a:latin typeface="Calibri" pitchFamily="34" charset="0"/>
              </a:rPr>
              <a:pPr algn="r" defTabSz="990600"/>
              <a:t>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341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論理型言語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4342" name="フッター プレースホルダ 5"/>
          <p:cNvSpPr txBox="1">
            <a:spLocks noGrp="1"/>
          </p:cNvSpPr>
          <p:nvPr/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4343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1666C419-F53A-4A4F-B9F8-5ACD1B0A8D92}" type="slidenum">
              <a:rPr lang="ja-JP" altLang="en-US" sz="1300">
                <a:latin typeface="Calibri" pitchFamily="34" charset="0"/>
              </a:rPr>
              <a:pPr algn="r" defTabSz="990600"/>
              <a:t>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344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FAEA8794-C870-4087-950E-1E1E1F2F54B7}" type="slidenum">
              <a:rPr lang="en-US" altLang="ja-JP" sz="1300">
                <a:latin typeface="Calibri" pitchFamily="34" charset="0"/>
              </a:rPr>
              <a:pPr algn="r" defTabSz="990600"/>
              <a:t>3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43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92E19-4C64-46E3-9D86-159D91DF87AE}" type="slidenum">
              <a:rPr lang="ja-JP" altLang="en-US" smtClean="0"/>
              <a:pPr/>
              <a:t>4</a:t>
            </a:fld>
            <a:endParaRPr lang="en-US" altLang="ja-JP" smtClean="0"/>
          </a:p>
        </p:txBody>
      </p:sp>
      <p:sp>
        <p:nvSpPr>
          <p:cNvPr id="15363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【付録】言語の選び方</a:t>
            </a:r>
          </a:p>
        </p:txBody>
      </p:sp>
      <p:sp>
        <p:nvSpPr>
          <p:cNvPr id="15364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B32A632C-9C2D-470B-B53C-B5CFC7E7ED7F}" type="slidenum">
              <a:rPr lang="ja-JP" altLang="en-US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365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論理型言語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5366" name="フッター プレースホルダ 5"/>
          <p:cNvSpPr txBox="1">
            <a:spLocks noGrp="1"/>
          </p:cNvSpPr>
          <p:nvPr/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5367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6C882613-0959-4EF9-B7E1-61E29FD838C1}" type="slidenum">
              <a:rPr lang="ja-JP" altLang="en-US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368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FCAF29C4-E4BE-4F21-87D4-D300CB5A2F8A}" type="slidenum">
              <a:rPr lang="en-US" altLang="ja-JP" sz="1300">
                <a:latin typeface="Calibri" pitchFamily="34" charset="0"/>
              </a:rPr>
              <a:pPr algn="r" defTabSz="990600"/>
              <a:t>4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53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スライド番号プレースホルダ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61BAEB-EA08-4B95-8720-094D726834FA}" type="slidenum">
              <a:rPr lang="ja-JP" altLang="en-US" smtClean="0"/>
              <a:pPr/>
              <a:t>5</a:t>
            </a:fld>
            <a:endParaRPr lang="en-US" altLang="ja-JP" smtClean="0"/>
          </a:p>
        </p:txBody>
      </p:sp>
      <p:sp>
        <p:nvSpPr>
          <p:cNvPr id="16387" name="フッター プレースホルダ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altLang="ja-JP"/>
              <a:t>【付録】言語の選び方</a:t>
            </a:r>
          </a:p>
        </p:txBody>
      </p:sp>
      <p:sp>
        <p:nvSpPr>
          <p:cNvPr id="16388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718C80A5-8A06-47D2-A434-49F8AFFB920E}" type="slidenum">
              <a:rPr lang="ja-JP" altLang="en-US" sz="1300">
                <a:latin typeface="Calibri" pitchFamily="34" charset="0"/>
              </a:rPr>
              <a:pPr algn="r" defTabSz="990600"/>
              <a:t>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6389" name="ヘッダー プレースホルダ 1"/>
          <p:cNvSpPr txBox="1">
            <a:spLocks noGrp="1"/>
          </p:cNvSpPr>
          <p:nvPr/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/>
          <a:lstStyle/>
          <a:p>
            <a:pPr defTabSz="990600"/>
            <a:r>
              <a:rPr lang="ja-JP" altLang="en-US" sz="1300">
                <a:latin typeface="Calibri" pitchFamily="34" charset="0"/>
              </a:rPr>
              <a:t>論理型言語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6390" name="フッター プレースホルダ 5"/>
          <p:cNvSpPr txBox="1">
            <a:spLocks noGrp="1"/>
          </p:cNvSpPr>
          <p:nvPr/>
        </p:nvSpPr>
        <p:spPr bwMode="auto">
          <a:xfrm>
            <a:off x="0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defTabSz="990600"/>
            <a:r>
              <a:rPr lang="ja-JP" altLang="en-US" sz="1300">
                <a:latin typeface="Calibri" pitchFamily="34" charset="0"/>
              </a:rPr>
              <a:t>プログラミング言語論</a:t>
            </a:r>
            <a:endParaRPr lang="en-US" altLang="ja-JP" sz="1300">
              <a:latin typeface="Calibri" pitchFamily="34" charset="0"/>
            </a:endParaRPr>
          </a:p>
        </p:txBody>
      </p:sp>
      <p:sp>
        <p:nvSpPr>
          <p:cNvPr id="16391" name="スライド番号プレースホルダ 6"/>
          <p:cNvSpPr txBox="1">
            <a:spLocks noGrp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729C3557-E034-41B1-AB55-F33F7D8ABF11}" type="slidenum">
              <a:rPr lang="ja-JP" altLang="en-US" sz="1300">
                <a:latin typeface="Calibri" pitchFamily="34" charset="0"/>
              </a:rPr>
              <a:pPr algn="r" defTabSz="990600"/>
              <a:t>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6392" name="Rectangle 7"/>
          <p:cNvSpPr txBox="1">
            <a:spLocks noGrp="1" noChangeArrowheads="1"/>
          </p:cNvSpPr>
          <p:nvPr/>
        </p:nvSpPr>
        <p:spPr bwMode="auto">
          <a:xfrm>
            <a:off x="4021138" y="97107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048" tIns="49524" rIns="99048" bIns="49524" anchor="b"/>
          <a:lstStyle/>
          <a:p>
            <a:pPr algn="r" defTabSz="990600"/>
            <a:fld id="{E730D97C-D813-4591-AB89-678CD6FDB98B}" type="slidenum">
              <a:rPr lang="en-US" altLang="ja-JP" sz="1300">
                <a:latin typeface="Calibri" pitchFamily="34" charset="0"/>
              </a:rPr>
              <a:pPr algn="r" defTabSz="990600"/>
              <a:t>5</a:t>
            </a:fld>
            <a:endParaRPr lang="en-US" altLang="ja-JP" sz="1300">
              <a:latin typeface="Calibri" pitchFamily="34" charset="0"/>
            </a:endParaRPr>
          </a:p>
        </p:txBody>
      </p:sp>
      <p:sp>
        <p:nvSpPr>
          <p:cNvPr id="163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ea typeface="ＭＳ Ｐ明朝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253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>
          <a:xfrm>
            <a:off x="70866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CF8A-2472-439E-99FC-04267A377893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 fontAlgn="base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DD6E1078-0743-402A-B0C3-B92747F7DA48}" type="slidenum">
              <a:rPr lang="ja-JP" altLang="en-US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D956-248F-4676-8815-CE914D680E01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C9F20-B2B8-4BDB-B59A-E8456285141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7F0B7-27E0-42A0-BA90-84813A67A165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3A23E-6646-4F08-B107-9051B0A673D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F67B1-4BD7-4F4C-9C04-FD92D38F0C42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7826-746A-4625-9BBE-31755205C53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FDFAC-55E1-4B4D-872F-2F76B5DD863C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019A8-2792-4B2C-BFE7-CA60BDD509B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33690-4D7A-468A-B6A4-8F98193756F1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2893F-0820-4610-801C-40F73F96F8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B34F4-DDE9-47AB-9C68-3675B8944373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DBACB-1270-46E1-8F4B-DBBC31DE9CA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13D76-E3DE-4DDB-A03A-68F69C3257C3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0FE714-EF16-43AF-BAE4-8235E7C9E94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762308-E969-4D19-BD50-178ACECA438F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FDF26-46E9-4053-B5B0-A0B80C27498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110C5-0175-45B3-B65F-14D5CC6CE114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7A6F4-F883-490A-808B-1B9BB924C30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676E8-AFC0-4F50-ABC4-835B4207B212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F83DA-C94F-47D3-A36A-3145D85E1F6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000066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2150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  <p:sp>
          <p:nvSpPr>
            <p:cNvPr id="21508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>
                <a:latin typeface="+mn-lt"/>
                <a:ea typeface="+mn-ea"/>
              </a:endParaRPr>
            </a:p>
          </p:txBody>
        </p:sp>
      </p:grpSp>
      <p:sp>
        <p:nvSpPr>
          <p:cNvPr id="2150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  <a:endParaRPr lang="ja-JP" altLang="ja-JP" smtClean="0"/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ja-JP" smtClean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CEEFCB68-84A2-4B94-8949-95D37E6567C1}" type="datetime1">
              <a:rPr lang="ja-JP" altLang="en-US"/>
              <a:pPr>
                <a:defRPr/>
              </a:pPr>
              <a:t>2014/12/1</a:t>
            </a:fld>
            <a:endParaRPr lang="ja-JP" altLang="en-US"/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  <a:lvl2pPr lvl="1" algn="r">
              <a:defRPr sz="1400"/>
            </a:lvl2pPr>
          </a:lstStyle>
          <a:p>
            <a:pPr>
              <a:defRPr/>
            </a:pPr>
            <a:fld id="{5F9876DF-EBCE-43B1-A2E0-B13F4DB0998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tabLst>
          <a:tab pos="803275" algn="l"/>
        </a:tabLst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Ø"/>
        <a:tabLst>
          <a:tab pos="803275" algn="l"/>
        </a:tabLst>
        <a:defRPr kumimoji="1" sz="3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tabLst>
          <a:tab pos="803275" algn="l"/>
        </a:tabLst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tabLst>
          <a:tab pos="803275" algn="l"/>
        </a:tabLst>
        <a:defRPr kumimoji="1" sz="2000">
          <a:solidFill>
            <a:schemeClr val="tx1"/>
          </a:solidFill>
          <a:latin typeface="Times New Roman" pitchFamily="18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tabLst>
          <a:tab pos="803275" algn="l"/>
        </a:tabLst>
        <a:defRPr kumimoji="1" sz="2000">
          <a:solidFill>
            <a:schemeClr val="tx1"/>
          </a:solidFill>
          <a:latin typeface="Times New Roman" pitchFamily="18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Times New Roman" pitchFamily="18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 sz="quarter"/>
          </p:nvPr>
        </p:nvSpPr>
        <p:spPr>
          <a:xfrm>
            <a:off x="931863" y="1071563"/>
            <a:ext cx="72802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5400" smtClean="0"/>
              <a:t>プログラミング言語論</a:t>
            </a:r>
            <a:endParaRPr lang="ja-JP" altLang="en-US" sz="5400"/>
          </a:p>
        </p:txBody>
      </p:sp>
      <p:sp>
        <p:nvSpPr>
          <p:cNvPr id="3075" name="サブタイトル 2"/>
          <p:cNvSpPr>
            <a:spLocks noGrp="1"/>
          </p:cNvSpPr>
          <p:nvPr>
            <p:ph type="subTitle" sz="quarter" idx="1"/>
          </p:nvPr>
        </p:nvSpPr>
        <p:spPr>
          <a:xfrm>
            <a:off x="1403350" y="3068638"/>
            <a:ext cx="6408738" cy="3240087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tabLst/>
            </a:pPr>
            <a:r>
              <a:rPr lang="en-US" altLang="ja-JP" sz="4800" smtClean="0"/>
              <a:t>【</a:t>
            </a:r>
            <a:r>
              <a:rPr lang="ja-JP" altLang="en-US" sz="4800" smtClean="0"/>
              <a:t>付録</a:t>
            </a:r>
            <a:r>
              <a:rPr lang="en-US" altLang="ja-JP" sz="4800" smtClean="0"/>
              <a:t>】 </a:t>
            </a:r>
            <a:r>
              <a:rPr lang="ja-JP" altLang="en-US" sz="4800" smtClean="0"/>
              <a:t>言語の選び方</a:t>
            </a:r>
          </a:p>
          <a:p>
            <a:pPr algn="ctr" eaLnBrk="1" hangingPunct="1">
              <a:tabLst/>
            </a:pPr>
            <a:endParaRPr lang="ja-JP" altLang="en-US" sz="4400" smtClean="0"/>
          </a:p>
          <a:p>
            <a:pPr algn="ctr" eaLnBrk="1" hangingPunct="1">
              <a:tabLst/>
            </a:pPr>
            <a:r>
              <a:rPr lang="ja-JP" altLang="en-US" sz="4000" smtClean="0"/>
              <a:t>水野嘉明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言語選びの基準</a:t>
            </a:r>
            <a:endParaRPr lang="en-US" altLang="ja-JP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3238"/>
            <a:ext cx="7772400" cy="4895850"/>
          </a:xfrm>
        </p:spPr>
        <p:txBody>
          <a:bodyPr/>
          <a:lstStyle/>
          <a:p>
            <a:pPr eaLnBrk="1" hangingPunct="1"/>
            <a:r>
              <a:rPr lang="ja-JP" altLang="en-US" smtClean="0"/>
              <a:t>言語選びの基準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用途  </a:t>
            </a:r>
            <a:r>
              <a:rPr lang="en-US" altLang="ja-JP" smtClean="0"/>
              <a:t>×  </a:t>
            </a:r>
            <a:r>
              <a:rPr lang="ja-JP" altLang="en-US" smtClean="0"/>
              <a:t>言語の制約・能力・特徴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開発環境</a:t>
            </a:r>
          </a:p>
          <a:p>
            <a:pPr lvl="2" eaLnBrk="1" hangingPunct="1">
              <a:lnSpc>
                <a:spcPct val="80000"/>
              </a:lnSpc>
            </a:pPr>
            <a:r>
              <a:rPr lang="ja-JP" altLang="en-US" sz="3600" smtClean="0"/>
              <a:t>統合開発環境、ライブラリ</a:t>
            </a:r>
          </a:p>
          <a:p>
            <a:pPr lvl="2" eaLnBrk="1" hangingPunct="1">
              <a:lnSpc>
                <a:spcPct val="80000"/>
              </a:lnSpc>
            </a:pPr>
            <a:r>
              <a:rPr lang="ja-JP" altLang="en-US" sz="3600" smtClean="0"/>
              <a:t>マニュアル、ノウハウなどの情報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保守、運用</a:t>
            </a:r>
          </a:p>
          <a:p>
            <a:pPr lvl="2" eaLnBrk="1" hangingPunct="1">
              <a:lnSpc>
                <a:spcPct val="90000"/>
              </a:lnSpc>
            </a:pPr>
            <a:r>
              <a:rPr lang="ja-JP" altLang="en-US" sz="3600" smtClean="0"/>
              <a:t>長生きする言語か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開発要員の習熟度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B858520C-D054-469E-9B85-C16A40FFFA03}" type="slidenum">
              <a:rPr lang="ja-JP" altLang="en-US">
                <a:latin typeface="ＭＳ Ｐゴシック" pitchFamily="50" charset="-128"/>
              </a:rPr>
              <a:pPr algn="r"/>
              <a:t>2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言語選びの基準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en-US" altLang="ja-JP" smtClean="0"/>
              <a:t>35</a:t>
            </a:r>
            <a:r>
              <a:rPr lang="ja-JP" altLang="en-US" smtClean="0"/>
              <a:t>年前まで   （</a:t>
            </a:r>
            <a:r>
              <a:rPr lang="en-US" altLang="ja-JP" smtClean="0"/>
              <a:t>PC</a:t>
            </a:r>
            <a:r>
              <a:rPr lang="ja-JP" altLang="en-US" smtClean="0"/>
              <a:t>登場以前）</a:t>
            </a:r>
          </a:p>
          <a:p>
            <a:pPr lvl="1" eaLnBrk="1" hangingPunct="1"/>
            <a:r>
              <a:rPr lang="en-US" altLang="ja-JP" smtClean="0"/>
              <a:t>CPU</a:t>
            </a:r>
            <a:r>
              <a:rPr lang="ja-JP" altLang="en-US" smtClean="0"/>
              <a:t>、メモリの使用効率が重要</a:t>
            </a:r>
          </a:p>
          <a:p>
            <a:pPr lvl="1" eaLnBrk="1" hangingPunct="1"/>
            <a:endParaRPr lang="ja-JP" alt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ハードウェアが高価</a:t>
            </a:r>
          </a:p>
          <a:p>
            <a:pPr lvl="1" eaLnBrk="1" hangingPunct="1"/>
            <a:r>
              <a:rPr lang="en-US" altLang="ja-JP" smtClean="0"/>
              <a:t>Fortran</a:t>
            </a:r>
            <a:r>
              <a:rPr lang="ja-JP" altLang="en-US" smtClean="0"/>
              <a:t>（科学技術計算用）、</a:t>
            </a:r>
            <a:r>
              <a:rPr lang="en-US" altLang="ja-JP" smtClean="0"/>
              <a:t>COBOL</a:t>
            </a:r>
            <a:r>
              <a:rPr lang="ja-JP" altLang="en-US" smtClean="0"/>
              <a:t>（事務処理用）、アセンブラが多かった</a:t>
            </a:r>
          </a:p>
        </p:txBody>
      </p:sp>
      <p:sp>
        <p:nvSpPr>
          <p:cNvPr id="512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47659E96-2DC7-468F-B862-DD3FA9B727D9}" type="slidenum">
              <a:rPr lang="ja-JP" altLang="en-US">
                <a:latin typeface="ＭＳ Ｐゴシック" pitchFamily="50" charset="-128"/>
              </a:rPr>
              <a:pPr algn="r"/>
              <a:t>3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2484438" y="3357563"/>
            <a:ext cx="1366837" cy="503237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言語選びの基準</a:t>
            </a:r>
            <a:endParaRPr lang="en-US" altLang="ja-JP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981200"/>
            <a:ext cx="7772400" cy="4543425"/>
          </a:xfrm>
        </p:spPr>
        <p:txBody>
          <a:bodyPr/>
          <a:lstStyle/>
          <a:p>
            <a:pPr eaLnBrk="1" hangingPunct="1"/>
            <a:r>
              <a:rPr lang="ja-JP" altLang="en-US" smtClean="0"/>
              <a:t>十数年前まで</a:t>
            </a:r>
          </a:p>
          <a:p>
            <a:pPr lvl="1" eaLnBrk="1" hangingPunct="1"/>
            <a:r>
              <a:rPr lang="ja-JP" altLang="en-US" smtClean="0"/>
              <a:t>開発効率の高さを重視</a:t>
            </a:r>
          </a:p>
          <a:p>
            <a:pPr lvl="1" eaLnBrk="1" hangingPunct="1"/>
            <a:endParaRPr lang="ja-JP" altLang="en-US" smtClean="0"/>
          </a:p>
          <a:p>
            <a:pPr lvl="1" eaLnBrk="1" hangingPunct="1">
              <a:buFont typeface="Wingdings" pitchFamily="2" charset="2"/>
              <a:buNone/>
            </a:pPr>
            <a:r>
              <a:rPr lang="ja-JP" altLang="en-US" smtClean="0"/>
              <a:t>	人件費が高かった</a:t>
            </a:r>
          </a:p>
          <a:p>
            <a:pPr lvl="1" eaLnBrk="1" hangingPunct="1"/>
            <a:r>
              <a:rPr lang="en-US" altLang="ja-JP" smtClean="0"/>
              <a:t>C</a:t>
            </a:r>
            <a:r>
              <a:rPr lang="ja-JP" altLang="en-US" smtClean="0"/>
              <a:t>言語、</a:t>
            </a:r>
            <a:r>
              <a:rPr lang="en-US" altLang="ja-JP" smtClean="0"/>
              <a:t>Basic </a:t>
            </a:r>
            <a:r>
              <a:rPr lang="ja-JP" altLang="en-US" smtClean="0"/>
              <a:t>が流行</a:t>
            </a:r>
          </a:p>
        </p:txBody>
      </p:sp>
      <p:sp>
        <p:nvSpPr>
          <p:cNvPr id="6148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97540295-420D-436C-A8CD-D7BE46505346}" type="slidenum">
              <a:rPr lang="ja-JP" altLang="en-US">
                <a:latin typeface="ＭＳ Ｐゴシック" pitchFamily="50" charset="-128"/>
              </a:rPr>
              <a:pPr algn="r"/>
              <a:t>4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484438" y="3357563"/>
            <a:ext cx="1366837" cy="503237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ja-JP" altLang="en-US" smtClean="0"/>
              <a:t>言語選びの基準</a:t>
            </a:r>
            <a:endParaRPr lang="en-US" altLang="ja-JP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82625" y="1773238"/>
            <a:ext cx="7772400" cy="4824412"/>
          </a:xfrm>
        </p:spPr>
        <p:txBody>
          <a:bodyPr/>
          <a:lstStyle/>
          <a:p>
            <a:pPr eaLnBrk="1" hangingPunct="1"/>
            <a:r>
              <a:rPr lang="ja-JP" altLang="en-US" smtClean="0"/>
              <a:t>現在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高品質の製品を短期間で開発</a:t>
            </a:r>
          </a:p>
          <a:p>
            <a:pPr lvl="1" eaLnBrk="1" hangingPunct="1">
              <a:lnSpc>
                <a:spcPct val="90000"/>
              </a:lnSpc>
              <a:buNone/>
            </a:pPr>
            <a:r>
              <a:rPr lang="ja-JP" altLang="en-US" smtClean="0"/>
              <a:t>	  </a:t>
            </a:r>
            <a:r>
              <a:rPr lang="zh-TW" altLang="en-US" smtClean="0"/>
              <a:t>堅牢性＋開発効率＋協調作業</a:t>
            </a:r>
            <a:endParaRPr lang="zh-TW" altLang="ja-JP" smtClean="0"/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zh-TW" altLang="en-US" smtClean="0"/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Char char="u"/>
            </a:pPr>
            <a:r>
              <a:rPr lang="ja-JP" altLang="en-US" sz="3600" smtClean="0"/>
              <a:t> インフラとしての重要性</a:t>
            </a:r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Char char="u"/>
            </a:pPr>
            <a:r>
              <a:rPr lang="ja-JP" altLang="en-US" sz="3600" smtClean="0"/>
              <a:t> 国際化による競争の激化</a:t>
            </a:r>
            <a:endParaRPr lang="en-US" altLang="ja-JP" sz="3600" smtClean="0"/>
          </a:p>
          <a:p>
            <a:pPr lvl="2" eaLnBrk="1" hangingPunct="1">
              <a:lnSpc>
                <a:spcPct val="90000"/>
              </a:lnSpc>
              <a:buClr>
                <a:schemeClr val="hlink"/>
              </a:buClr>
              <a:buSzPct val="80000"/>
              <a:buFont typeface="Wingdings" pitchFamily="2" charset="2"/>
              <a:buChar char="u"/>
            </a:pPr>
            <a:r>
              <a:rPr lang="en-US" altLang="ja-JP" sz="3600" smtClean="0"/>
              <a:t> H/W</a:t>
            </a:r>
            <a:r>
              <a:rPr lang="ja-JP" altLang="en-US" sz="3600" smtClean="0"/>
              <a:t>の高性能化・大規模化</a:t>
            </a:r>
          </a:p>
          <a:p>
            <a:pPr lvl="1" eaLnBrk="1" hangingPunct="1">
              <a:lnSpc>
                <a:spcPct val="90000"/>
              </a:lnSpc>
            </a:pPr>
            <a:r>
              <a:rPr lang="ja-JP" altLang="en-US" smtClean="0"/>
              <a:t>オブジェクト指向言語が人気</a:t>
            </a:r>
          </a:p>
        </p:txBody>
      </p:sp>
      <p:sp>
        <p:nvSpPr>
          <p:cNvPr id="7172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2A0CA766-9962-4C47-B915-ED327CCD689D}" type="slidenum">
              <a:rPr lang="ja-JP" altLang="en-US">
                <a:latin typeface="ＭＳ Ｐゴシック" pitchFamily="50" charset="-128"/>
              </a:rPr>
              <a:pPr algn="r"/>
              <a:t>5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7173" name="AutoShape 6"/>
          <p:cNvSpPr>
            <a:spLocks noChangeArrowheads="1"/>
          </p:cNvSpPr>
          <p:nvPr/>
        </p:nvSpPr>
        <p:spPr bwMode="auto">
          <a:xfrm>
            <a:off x="2843213" y="3644900"/>
            <a:ext cx="1366837" cy="431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用途による選び方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ja-JP" altLang="en-US" smtClean="0"/>
              <a:t>用途による選び方</a:t>
            </a:r>
          </a:p>
          <a:p>
            <a:pPr lvl="1"/>
            <a:r>
              <a:rPr lang="ja-JP" altLang="en-US" smtClean="0"/>
              <a:t>以前は、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事務処理系  </a:t>
            </a:r>
            <a:r>
              <a:rPr lang="ja-JP" altLang="en-US" smtClean="0">
                <a:solidFill>
                  <a:schemeClr val="tx2"/>
                </a:solidFill>
              </a:rPr>
              <a:t>⇒</a:t>
            </a:r>
            <a:r>
              <a:rPr lang="ja-JP" altLang="en-US" smtClean="0"/>
              <a:t> </a:t>
            </a:r>
            <a:r>
              <a:rPr lang="en-US" altLang="ja-JP" smtClean="0"/>
              <a:t>COBOL</a:t>
            </a:r>
          </a:p>
          <a:p>
            <a:pPr lvl="1">
              <a:buFont typeface="Wingdings" pitchFamily="2" charset="2"/>
              <a:buNone/>
            </a:pPr>
            <a:r>
              <a:rPr lang="ja-JP" altLang="en-US" smtClean="0"/>
              <a:t>	技術計算系  </a:t>
            </a:r>
            <a:r>
              <a:rPr lang="ja-JP" altLang="en-US" smtClean="0">
                <a:solidFill>
                  <a:schemeClr val="tx2"/>
                </a:solidFill>
              </a:rPr>
              <a:t>⇒</a:t>
            </a:r>
            <a:r>
              <a:rPr lang="ja-JP" altLang="en-US" smtClean="0"/>
              <a:t> </a:t>
            </a:r>
            <a:r>
              <a:rPr lang="en-US" altLang="ja-JP" smtClean="0"/>
              <a:t>Fortran</a:t>
            </a:r>
          </a:p>
          <a:p>
            <a:pPr lvl="1">
              <a:buNone/>
            </a:pPr>
            <a:r>
              <a:rPr lang="en-US" altLang="ja-JP" smtClean="0"/>
              <a:t>	</a:t>
            </a:r>
            <a:r>
              <a:rPr lang="ja-JP" altLang="en-US" smtClean="0"/>
              <a:t>計算機科学  </a:t>
            </a:r>
            <a:r>
              <a:rPr lang="ja-JP" altLang="en-US" smtClean="0">
                <a:solidFill>
                  <a:schemeClr val="tx2"/>
                </a:solidFill>
              </a:rPr>
              <a:t>⇒</a:t>
            </a:r>
            <a:r>
              <a:rPr lang="ja-JP" altLang="en-US" smtClean="0"/>
              <a:t> </a:t>
            </a:r>
            <a:r>
              <a:rPr lang="en-US" altLang="ja-JP" smtClean="0"/>
              <a:t>LISP </a:t>
            </a:r>
            <a:r>
              <a:rPr lang="ja-JP" altLang="en-US" smtClean="0"/>
              <a:t>、 </a:t>
            </a:r>
            <a:r>
              <a:rPr lang="en-US" altLang="ja-JP" smtClean="0"/>
              <a:t>Prolog</a:t>
            </a:r>
            <a:br>
              <a:rPr lang="en-US" altLang="ja-JP" smtClean="0"/>
            </a:br>
            <a:r>
              <a:rPr lang="ja-JP" altLang="en-US" smtClean="0"/>
              <a:t>（人工知能等）</a:t>
            </a:r>
            <a:endParaRPr lang="en-US" altLang="ja-JP" smtClean="0"/>
          </a:p>
        </p:txBody>
      </p:sp>
      <p:sp>
        <p:nvSpPr>
          <p:cNvPr id="8196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118912D2-F8E0-4A80-B6C8-4080341435F6}" type="slidenum">
              <a:rPr lang="ja-JP" altLang="en-US">
                <a:latin typeface="ＭＳ Ｐゴシック" pitchFamily="50" charset="-128"/>
              </a:rPr>
              <a:pPr algn="r"/>
              <a:t>6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ja-JP" altLang="en-US" smtClean="0"/>
              <a:t>用途による選び方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2625" y="1981200"/>
            <a:ext cx="8210550" cy="4114800"/>
          </a:xfrm>
        </p:spPr>
        <p:txBody>
          <a:bodyPr/>
          <a:lstStyle/>
          <a:p>
            <a:r>
              <a:rPr lang="ja-JP" altLang="en-US" smtClean="0"/>
              <a:t>用途による選び方</a:t>
            </a:r>
          </a:p>
          <a:p>
            <a:pPr lvl="1"/>
            <a:r>
              <a:rPr lang="ja-JP" altLang="en-US" smtClean="0"/>
              <a:t>現在</a:t>
            </a:r>
          </a:p>
          <a:p>
            <a:pPr lvl="2">
              <a:buFont typeface="Wingdings" pitchFamily="2" charset="2"/>
              <a:buNone/>
            </a:pPr>
            <a:r>
              <a:rPr lang="ja-JP" altLang="en-US" sz="3600" smtClean="0"/>
              <a:t>ＧＵＩ  </a:t>
            </a:r>
            <a:r>
              <a:rPr lang="ja-JP" altLang="en-US" sz="3600" smtClean="0">
                <a:solidFill>
                  <a:schemeClr val="tx2"/>
                </a:solidFill>
              </a:rPr>
              <a:t>⇒</a:t>
            </a:r>
            <a:r>
              <a:rPr lang="ja-JP" altLang="en-US" sz="3600" smtClean="0"/>
              <a:t> オブジェクト指向</a:t>
            </a:r>
          </a:p>
          <a:p>
            <a:pPr lvl="2">
              <a:buFont typeface="Wingdings" pitchFamily="2" charset="2"/>
              <a:buNone/>
            </a:pPr>
            <a:r>
              <a:rPr lang="en-US" altLang="ja-JP" sz="3600" smtClean="0"/>
              <a:t>Web </a:t>
            </a:r>
            <a:r>
              <a:rPr lang="ja-JP" altLang="en-US" sz="3600" smtClean="0"/>
              <a:t> </a:t>
            </a:r>
            <a:r>
              <a:rPr lang="ja-JP" altLang="en-US" sz="3600" smtClean="0">
                <a:solidFill>
                  <a:schemeClr val="tx2"/>
                </a:solidFill>
              </a:rPr>
              <a:t>⇒</a:t>
            </a:r>
            <a:r>
              <a:rPr lang="ja-JP" altLang="en-US" sz="3600" smtClean="0"/>
              <a:t> </a:t>
            </a:r>
            <a:r>
              <a:rPr lang="en-US" altLang="ja-JP" sz="3600" smtClean="0"/>
              <a:t>Java</a:t>
            </a:r>
            <a:r>
              <a:rPr lang="ja-JP" altLang="en-US" sz="3600" smtClean="0"/>
              <a:t>、 </a:t>
            </a:r>
            <a:r>
              <a:rPr lang="en-US" altLang="ja-JP" sz="3600" smtClean="0"/>
              <a:t>PHP</a:t>
            </a:r>
          </a:p>
          <a:p>
            <a:pPr lvl="2">
              <a:buFont typeface="Wingdings" pitchFamily="2" charset="2"/>
              <a:buNone/>
            </a:pPr>
            <a:r>
              <a:rPr lang="ja-JP" altLang="en-US" sz="3600" smtClean="0"/>
              <a:t>単純な処理 </a:t>
            </a:r>
            <a:r>
              <a:rPr lang="ja-JP" altLang="en-US" sz="3600" smtClean="0">
                <a:solidFill>
                  <a:schemeClr val="tx2"/>
                </a:solidFill>
              </a:rPr>
              <a:t>⇒</a:t>
            </a:r>
            <a:r>
              <a:rPr lang="ja-JP" altLang="en-US" sz="3600" smtClean="0"/>
              <a:t> スクリプト言語</a:t>
            </a:r>
          </a:p>
          <a:p>
            <a:pPr lvl="2">
              <a:buFont typeface="Wingdings" pitchFamily="2" charset="2"/>
              <a:buNone/>
            </a:pPr>
            <a:r>
              <a:rPr lang="ja-JP" altLang="en-US" sz="3600" smtClean="0"/>
              <a:t>計算機科学 </a:t>
            </a:r>
            <a:r>
              <a:rPr lang="ja-JP" altLang="en-US" sz="3600" smtClean="0">
                <a:solidFill>
                  <a:schemeClr val="tx2"/>
                </a:solidFill>
              </a:rPr>
              <a:t>⇒</a:t>
            </a:r>
            <a:r>
              <a:rPr lang="ja-JP" altLang="en-US" sz="3600" smtClean="0"/>
              <a:t> 関数型言語</a:t>
            </a:r>
          </a:p>
        </p:txBody>
      </p:sp>
      <p:sp>
        <p:nvSpPr>
          <p:cNvPr id="9220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A7A916D-252A-411D-8832-769C30379673}" type="slidenum">
              <a:rPr lang="ja-JP" altLang="en-US">
                <a:latin typeface="ＭＳ Ｐゴシック" pitchFamily="50" charset="-128"/>
              </a:rPr>
              <a:pPr algn="r"/>
              <a:t>7</a:t>
            </a:fld>
            <a:endParaRPr lang="en-US" altLang="ja-JP">
              <a:latin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言語への対応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色々な言語に、触ってみる</a:t>
            </a:r>
            <a:endParaRPr kumimoji="1" lang="en-US" altLang="ja-JP" smtClean="0"/>
          </a:p>
          <a:p>
            <a:pPr lvl="1">
              <a:buNone/>
            </a:pPr>
            <a:r>
              <a:rPr lang="ja-JP" altLang="en-US" smtClean="0"/>
              <a:t>（背後の考え方を理解する）</a:t>
            </a:r>
            <a:endParaRPr kumimoji="1" lang="en-US" altLang="ja-JP" smtClean="0"/>
          </a:p>
          <a:p>
            <a:endParaRPr lang="en-US" altLang="ja-JP" smtClean="0"/>
          </a:p>
          <a:p>
            <a:r>
              <a:rPr lang="ja-JP" altLang="en-US" smtClean="0"/>
              <a:t>２</a:t>
            </a:r>
            <a:r>
              <a:rPr kumimoji="1" lang="ja-JP" altLang="en-US" smtClean="0"/>
              <a:t>～３ヶの言語に、十分習熟する</a:t>
            </a:r>
            <a:endParaRPr kumimoji="1" lang="en-US" altLang="ja-JP" smtClean="0"/>
          </a:p>
          <a:p>
            <a:pPr>
              <a:lnSpc>
                <a:spcPct val="150000"/>
              </a:lnSpc>
            </a:pPr>
            <a:endParaRPr lang="en-US" altLang="ja-JP" smtClean="0"/>
          </a:p>
          <a:p>
            <a:r>
              <a:rPr kumimoji="1" lang="ja-JP" altLang="en-US" smtClean="0"/>
              <a:t>どのような言語にも対応できる</a:t>
            </a:r>
            <a:endParaRPr kumimoji="1" lang="ja-JP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8101013" y="6148388"/>
            <a:ext cx="9318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0" rIns="92075" bIns="0" anchor="b"/>
          <a:lstStyle/>
          <a:p>
            <a:pPr algn="r"/>
            <a:fld id="{5A7A916D-252A-411D-8832-769C30379673}" type="slidenum">
              <a:rPr lang="ja-JP" altLang="en-US">
                <a:latin typeface="ＭＳ Ｐゴシック" pitchFamily="50" charset="-128"/>
              </a:rPr>
              <a:pPr algn="r"/>
              <a:t>8</a:t>
            </a:fld>
            <a:endParaRPr lang="en-US" altLang="ja-JP">
              <a:latin typeface="ＭＳ Ｐゴシック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27784" y="2852936"/>
            <a:ext cx="11521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0" smtClean="0">
                <a:solidFill>
                  <a:schemeClr val="accent2"/>
                </a:solidFill>
              </a:rPr>
              <a:t>+</a:t>
            </a:r>
            <a:endParaRPr kumimoji="1" lang="ja-JP" altLang="en-US" sz="8000">
              <a:solidFill>
                <a:schemeClr val="accent2"/>
              </a:solidFill>
            </a:endParaRPr>
          </a:p>
        </p:txBody>
      </p:sp>
      <p:sp>
        <p:nvSpPr>
          <p:cNvPr id="6" name="下矢印 5"/>
          <p:cNvSpPr/>
          <p:nvPr/>
        </p:nvSpPr>
        <p:spPr bwMode="auto">
          <a:xfrm>
            <a:off x="2627784" y="4653136"/>
            <a:ext cx="720080" cy="576064"/>
          </a:xfrm>
          <a:prstGeom prst="downArrow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/>
          </p:cNvSpPr>
          <p:nvPr/>
        </p:nvSpPr>
        <p:spPr bwMode="auto">
          <a:xfrm>
            <a:off x="571500" y="2714625"/>
            <a:ext cx="77866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ja-JP" altLang="en-US" sz="4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rPr>
              <a:t>お疲れ様でした</a:t>
            </a:r>
          </a:p>
        </p:txBody>
      </p:sp>
      <p:pic>
        <p:nvPicPr>
          <p:cNvPr id="10243" name="Picture 3" descr="C:\Users\mizuno\AppData\Local\Microsoft\Windows\Temporary Internet Files\Content.IE5\MHQBHBG4\MCj0278804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63" y="4502150"/>
            <a:ext cx="1677987" cy="2239963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1">
  <a:themeElements>
    <a:clrScheme name="研修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研修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2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研修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研修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研修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2210</TotalTime>
  <Words>280</Words>
  <Application>Microsoft Office PowerPoint</Application>
  <PresentationFormat>画面に合わせる (4:3)</PresentationFormat>
  <Paragraphs>99</Paragraphs>
  <Slides>9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cp1</vt:lpstr>
      <vt:lpstr>プログラミング言語論</vt:lpstr>
      <vt:lpstr>言語選びの基準</vt:lpstr>
      <vt:lpstr>言語選びの基準</vt:lpstr>
      <vt:lpstr>言語選びの基準</vt:lpstr>
      <vt:lpstr>言語選びの基準</vt:lpstr>
      <vt:lpstr>用途による選び方</vt:lpstr>
      <vt:lpstr>用途による選び方</vt:lpstr>
      <vt:lpstr>言語への対応</vt:lpstr>
      <vt:lpstr>スライド 9</vt:lpstr>
    </vt:vector>
  </TitlesOfParts>
  <Company>東洋大学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プログラミング言語論</dc:title>
  <dc:subject>言語の選び方</dc:subject>
  <dc:creator>水野嘉明</dc:creator>
  <cp:lastModifiedBy>水野嘉明</cp:lastModifiedBy>
  <cp:revision>123</cp:revision>
  <dcterms:created xsi:type="dcterms:W3CDTF">2008-03-12T01:14:58Z</dcterms:created>
  <dcterms:modified xsi:type="dcterms:W3CDTF">2014-12-01T07:04:45Z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pyright">
    <vt:lpwstr>2008-2014 水野嘉明</vt:lpwstr>
  </property>
</Properties>
</file>