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3" r:id="rId2"/>
  </p:sldMasterIdLst>
  <p:notesMasterIdLst>
    <p:notesMasterId r:id="rId8"/>
  </p:notesMasterIdLst>
  <p:handoutMasterIdLst>
    <p:handoutMasterId r:id="rId9"/>
  </p:handoutMasterIdLst>
  <p:sldIdLst>
    <p:sldId id="262" r:id="rId3"/>
    <p:sldId id="265" r:id="rId4"/>
    <p:sldId id="264" r:id="rId5"/>
    <p:sldId id="266" r:id="rId6"/>
    <p:sldId id="267" r:id="rId7"/>
  </p:sldIdLst>
  <p:sldSz cx="9144000" cy="6858000" type="screen4x3"/>
  <p:notesSz cx="7099300" cy="102235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64" autoAdjust="0"/>
    <p:restoredTop sz="96556" autoAdjust="0"/>
  </p:normalViewPr>
  <p:slideViewPr>
    <p:cSldViewPr showGuides="1">
      <p:cViewPr varScale="1">
        <p:scale>
          <a:sx n="95" d="100"/>
          <a:sy n="95" d="100"/>
        </p:scale>
        <p:origin x="-2010" y="-90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49" d="100"/>
          <a:sy n="49" d="100"/>
        </p:scale>
        <p:origin x="-1830" y="-96"/>
      </p:cViewPr>
      <p:guideLst>
        <p:guide orient="horz" pos="3220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t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Calibri" pitchFamily="34" charset="0"/>
              </a:defRPr>
            </a:lvl1pPr>
          </a:lstStyle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b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Calibri" pitchFamily="34" charset="0"/>
              </a:defRPr>
            </a:lvl1pPr>
          </a:lstStyle>
          <a:p>
            <a:r>
              <a:rPr lang="en-US" altLang="ja-JP"/>
              <a:t>演習８ 解答と解説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05AB0015-0165-40CA-AD2F-C76E23A17B38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t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Calibri" pitchFamily="34" charset="0"/>
              </a:defRPr>
            </a:lvl1pPr>
          </a:lstStyle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6763"/>
            <a:ext cx="5110162" cy="3832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54575"/>
            <a:ext cx="5680075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b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Calibri" pitchFamily="34" charset="0"/>
              </a:defRPr>
            </a:lvl1pPr>
          </a:lstStyle>
          <a:p>
            <a:r>
              <a:rPr lang="ja-JP" altLang="en-US"/>
              <a:t>演習８ 解答と解説演習７ 解答と解説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E17FE25-7A54-497D-AC33-7F8280562BA0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ッター プレースホルダ 5"/>
          <p:cNvSpPr>
            <a:spLocks noGrp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ja-JP" altLang="en-US"/>
              <a:t>演習８ 解答と解説演習７ 解答と解説</a:t>
            </a:r>
            <a:endParaRPr lang="en-US" altLang="ja-JP"/>
          </a:p>
        </p:txBody>
      </p:sp>
      <p:sp>
        <p:nvSpPr>
          <p:cNvPr id="9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8E23F4A3-340E-4503-B55E-8BF0B834026A}" type="slidenum">
              <a:rPr lang="ja-JP" altLang="en-US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6386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6387" name="フッター プレースホルダ 5"/>
          <p:cNvSpPr txBox="1">
            <a:spLocks noGrp="1"/>
          </p:cNvSpPr>
          <p:nvPr/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977" tIns="49489" rIns="98977" bIns="49489" anchor="b"/>
          <a:lstStyle/>
          <a:p>
            <a:pPr defTabSz="989013"/>
            <a:r>
              <a:rPr lang="ja-JP" altLang="en-US" sz="1300">
                <a:latin typeface="Calibri" pitchFamily="34" charset="0"/>
              </a:rPr>
              <a:t>演習７ 解答と解説</a:t>
            </a:r>
            <a:endParaRPr lang="en-US" altLang="ja-JP" sz="1300">
              <a:latin typeface="Calibri" pitchFamily="34" charset="0"/>
            </a:endParaRPr>
          </a:p>
        </p:txBody>
      </p:sp>
      <p:sp>
        <p:nvSpPr>
          <p:cNvPr id="16388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977" tIns="49489" rIns="98977" bIns="49489" anchor="b"/>
          <a:lstStyle/>
          <a:p>
            <a:pPr algn="r" defTabSz="989013"/>
            <a:fld id="{46E12ECD-86F4-4068-983E-F5CC4D889BC2}" type="slidenum">
              <a:rPr lang="ja-JP" altLang="en-US" sz="1300">
                <a:latin typeface="Calibri" pitchFamily="34" charset="0"/>
              </a:rPr>
              <a:pPr algn="r" defTabSz="989013"/>
              <a:t>1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6389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6763"/>
            <a:ext cx="5111750" cy="38338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90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709613" y="4857750"/>
            <a:ext cx="5680075" cy="4598988"/>
          </a:xfrm>
          <a:noFill/>
          <a:ln/>
        </p:spPr>
        <p:txBody>
          <a:bodyPr lIns="99040" tIns="49520" rIns="99040" bIns="49520"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6391" name="スライド番号プレースホルダ 3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371CF1A2-69D4-4F97-BFD9-1BB4D915CD6F}" type="slidenum">
              <a:rPr lang="ja-JP" altLang="en-US" sz="1300">
                <a:latin typeface="Calibri" pitchFamily="34" charset="0"/>
              </a:rPr>
              <a:pPr algn="r" defTabSz="990600"/>
              <a:t>1</a:t>
            </a:fld>
            <a:endParaRPr lang="en-US" altLang="ja-JP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CD94F-5DBF-48BE-8DE4-C47CEA81AC3B}" type="datetime1">
              <a:rPr lang="ja-JP" altLang="en-US"/>
              <a:pPr>
                <a:defRPr/>
              </a:pPr>
              <a:t>2014/10/30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58DFE-B563-47FA-9048-0FFD8B03A68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43477-018A-4F69-9277-AC129035842F}" type="datetime1">
              <a:rPr lang="ja-JP" altLang="en-US"/>
              <a:pPr>
                <a:defRPr/>
              </a:pPr>
              <a:t>2014/10/30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47580-032E-4625-B2EC-DCCA1121B97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98F71-3D5A-42EC-878D-E55AC586BCEE}" type="datetime1">
              <a:rPr lang="ja-JP" altLang="en-US"/>
              <a:pPr>
                <a:defRPr/>
              </a:pPr>
              <a:t>2014/10/30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35F24-1442-4D84-A525-AB853B216A75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ED31C-9853-4AAB-B219-8228A1F6CF53}" type="datetime1">
              <a:rPr lang="ja-JP" altLang="en-US"/>
              <a:pPr>
                <a:defRPr/>
              </a:pPr>
              <a:t>2014/10/30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615F6-7AE1-487E-B00C-97D85D632EB0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5531A-D106-464B-8A25-60EA3E2DB8B0}" type="datetime1">
              <a:rPr lang="ja-JP" altLang="en-US"/>
              <a:pPr>
                <a:defRPr/>
              </a:pPr>
              <a:t>2014/10/30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30775-16F5-40A2-8AEE-2E0672B7DFB7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1E42C-9755-4D38-AD7E-38EDBDD1DE33}" type="datetime1">
              <a:rPr lang="ja-JP" altLang="en-US"/>
              <a:pPr>
                <a:defRPr/>
              </a:pPr>
              <a:t>2014/10/30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4BC3B-6EC7-4C11-8AD9-99EE52CFFF01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9456C-2AC8-4399-A7CA-A896DFE321FC}" type="datetime1">
              <a:rPr lang="ja-JP" altLang="en-US"/>
              <a:pPr>
                <a:defRPr/>
              </a:pPr>
              <a:t>2014/10/30</a:t>
            </a:fld>
            <a:endParaRPr lang="ja-JP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55767-82BE-4CB9-A734-331D2576B9DE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962B1-BD54-4463-A22B-E9E315C4C0CA}" type="datetime1">
              <a:rPr lang="ja-JP" altLang="en-US"/>
              <a:pPr>
                <a:defRPr/>
              </a:pPr>
              <a:t>2014/10/30</a:t>
            </a:fld>
            <a:endParaRPr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2D012-2460-4D5B-BBEF-53FC7530FB2B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728F5-CA62-4965-BDC8-DA6DB6143701}" type="datetime1">
              <a:rPr lang="ja-JP" altLang="en-US"/>
              <a:pPr>
                <a:defRPr/>
              </a:pPr>
              <a:t>2014/10/30</a:t>
            </a:fld>
            <a:endParaRPr lang="ja-JP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F986D-759A-4BE3-9E73-B836E4F1D515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31548-B0E1-44E7-9FB4-C7DDA36E5F5B}" type="datetime1">
              <a:rPr lang="ja-JP" altLang="en-US"/>
              <a:pPr>
                <a:defRPr/>
              </a:pPr>
              <a:t>2014/10/30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AB8AE-59B7-403C-94D1-9597A593446A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7D202-8C86-4BEC-B70A-98F6650CD7FA}" type="datetime1">
              <a:rPr lang="ja-JP" altLang="en-US"/>
              <a:pPr>
                <a:defRPr/>
              </a:pPr>
              <a:t>2014/10/30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475C8-E2AE-42AA-9AE4-ACA9AF1D71FD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5944C-C71B-465E-9D43-23E1B106ABBB}" type="datetime1">
              <a:rPr lang="ja-JP" altLang="en-US"/>
              <a:pPr>
                <a:defRPr/>
              </a:pPr>
              <a:t>2014/10/30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32E5D-C155-48A1-82AE-54C290DBE71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44C49-D004-4BB7-BAEE-8528FB06C315}" type="datetime1">
              <a:rPr lang="ja-JP" altLang="en-US"/>
              <a:pPr>
                <a:defRPr/>
              </a:pPr>
              <a:t>2014/10/30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2D692-5ECF-4C6B-9FD7-FD29CA4A0135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3229D-C7E7-4F96-B6E8-37E99EF0A573}" type="datetime1">
              <a:rPr lang="ja-JP" altLang="en-US"/>
              <a:pPr>
                <a:defRPr/>
              </a:pPr>
              <a:t>2014/10/30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DBFE2-888B-4ABC-8233-BD2B4F62B1AC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4D89D-A347-4DFE-9656-E63AF5E0FB5B}" type="datetime1">
              <a:rPr lang="ja-JP" altLang="en-US"/>
              <a:pPr>
                <a:defRPr/>
              </a:pPr>
              <a:t>2014/10/30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61877-2943-4934-AA48-A0A98F83EC4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24A3C-968E-436B-88DB-493BBB086A7F}" type="datetime1">
              <a:rPr lang="ja-JP" altLang="en-US"/>
              <a:pPr>
                <a:defRPr/>
              </a:pPr>
              <a:t>2014/10/30</a:t>
            </a:fld>
            <a:endParaRPr lang="ja-JP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52AB8-3E12-46DE-85A0-88FCFE0863C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AAADB-81D3-4F59-BBE4-337DC9CC4985}" type="datetime1">
              <a:rPr lang="ja-JP" altLang="en-US"/>
              <a:pPr>
                <a:defRPr/>
              </a:pPr>
              <a:t>2014/10/30</a:t>
            </a:fld>
            <a:endParaRPr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C6C4E-9CE7-4625-8C60-2B20F814582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F78E6-7401-448C-ADBD-0ED29029B5FC}" type="datetime1">
              <a:rPr lang="ja-JP" altLang="en-US"/>
              <a:pPr>
                <a:defRPr/>
              </a:pPr>
              <a:t>2014/10/30</a:t>
            </a:fld>
            <a:endParaRPr lang="ja-JP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67BEB-3B37-4056-ADDC-6F0BF9B1A95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40998-0198-486B-9CAF-628C2FF9987D}" type="datetime1">
              <a:rPr lang="ja-JP" altLang="en-US"/>
              <a:pPr>
                <a:defRPr/>
              </a:pPr>
              <a:t>2014/10/30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E57D4-2AE3-4D0C-9C40-36F2E47F2B9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C69C0-ED37-488C-8DD9-5C642CC30AEC}" type="datetime1">
              <a:rPr lang="ja-JP" altLang="en-US"/>
              <a:pPr>
                <a:defRPr/>
              </a:pPr>
              <a:t>2014/10/30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35E05-CA85-4DA2-AED7-73491FFDB0C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84635-ACC3-4BF8-93F8-48B0D99CC2B3}" type="datetime1">
              <a:rPr lang="ja-JP" altLang="en-US"/>
              <a:pPr>
                <a:defRPr/>
              </a:pPr>
              <a:t>2014/10/30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EE4E0-F1DD-4CEB-9E9C-E754A01A176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66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2150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21508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</p:grpSp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ja-JP" smtClean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9508AAA3-6480-4444-86AF-7420FD390982}" type="datetime1">
              <a:rPr lang="ja-JP" altLang="en-US"/>
              <a:pPr>
                <a:defRPr/>
              </a:pPr>
              <a:t>2014/10/30</a:t>
            </a:fld>
            <a:endParaRPr lang="ja-JP" altLang="en-US"/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  <a:lvl2pPr lvl="1" algn="r">
              <a:defRPr sz="1400"/>
            </a:lvl2pPr>
          </a:lstStyle>
          <a:p>
            <a:pPr>
              <a:defRPr/>
            </a:pPr>
            <a:fld id="{EC6B4879-A787-4251-9C8E-D8150104CC3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kumimoji="1"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Ø"/>
        <a:defRPr kumimoji="1" sz="3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Times New Roman" pitchFamily="18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66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11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2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</p:grpSp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ja-JP" smtClean="0"/>
          </a:p>
        </p:txBody>
      </p:sp>
      <p:sp>
        <p:nvSpPr>
          <p:cNvPr id="13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086600" y="6477000"/>
            <a:ext cx="19050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7A585C7E-DB80-4AA4-998F-F0689FC5CC1E}" type="datetime1">
              <a:rPr lang="ja-JP" altLang="en-US"/>
              <a:pPr>
                <a:defRPr/>
              </a:pPr>
              <a:t>2014/10/30</a:t>
            </a:fld>
            <a:endParaRPr lang="ja-JP" altLang="en-US"/>
          </a:p>
        </p:txBody>
      </p:sp>
      <p:sp>
        <p:nvSpPr>
          <p:cNvPr id="1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95400" y="6365875"/>
            <a:ext cx="4267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ＭＳ Ｐゴシック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1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+mn-lt"/>
              </a:defRPr>
            </a:lvl1pPr>
          </a:lstStyle>
          <a:p>
            <a:pPr>
              <a:defRPr/>
            </a:pPr>
            <a:fld id="{929F3A9E-836F-4E5F-81F0-3F8FE16F2D06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kumimoji="1"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3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Times New Roman" pitchFamily="18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sz="quarter" idx="4294967295"/>
          </p:nvPr>
        </p:nvSpPr>
        <p:spPr>
          <a:xfrm>
            <a:off x="931863" y="1071563"/>
            <a:ext cx="7280275" cy="1143000"/>
          </a:xfrm>
        </p:spPr>
        <p:txBody>
          <a:bodyPr anchor="b"/>
          <a:lstStyle/>
          <a:p>
            <a:pPr algn="ctr" eaLnBrk="1" hangingPunct="1">
              <a:defRPr/>
            </a:pPr>
            <a:r>
              <a:rPr lang="ja-JP" altLang="en-US" sz="5400">
                <a:effectLst>
                  <a:outerShdw blurRad="38100" dist="38100" dir="2700000" algn="tl">
                    <a:srgbClr val="000000"/>
                  </a:outerShdw>
                </a:effectLst>
              </a:rPr>
              <a:t>プログラミング言語論</a:t>
            </a:r>
          </a:p>
        </p:txBody>
      </p:sp>
      <p:sp>
        <p:nvSpPr>
          <p:cNvPr id="3075" name="サブタイトル 2"/>
          <p:cNvSpPr>
            <a:spLocks noGrp="1"/>
          </p:cNvSpPr>
          <p:nvPr>
            <p:ph type="subTitle" sz="quarter" idx="4294967295"/>
          </p:nvPr>
        </p:nvSpPr>
        <p:spPr>
          <a:xfrm>
            <a:off x="2124075" y="3614738"/>
            <a:ext cx="4949825" cy="1038225"/>
          </a:xfrm>
        </p:spPr>
        <p:txBody>
          <a:bodyPr lIns="92075" rIns="92075"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ja-JP" altLang="en-US" sz="4800" u="sng" smtClean="0"/>
              <a:t>演習８ 解答と解説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演習８</a:t>
            </a:r>
            <a:r>
              <a:rPr lang="en-US" altLang="ja-JP" smtClean="0"/>
              <a:t>.</a:t>
            </a:r>
            <a:r>
              <a:rPr lang="ja-JP" altLang="en-US" smtClean="0"/>
              <a:t>１ 解答</a:t>
            </a:r>
          </a:p>
        </p:txBody>
      </p:sp>
      <p:sp>
        <p:nvSpPr>
          <p:cNvPr id="4506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04FA5CF5-AC58-4A74-9822-C9168F6B9AD1}" type="slidenum">
              <a:rPr lang="ja-JP" altLang="en-US">
                <a:latin typeface="ＭＳ Ｐゴシック" pitchFamily="50" charset="-128"/>
              </a:rPr>
              <a:pPr algn="r"/>
              <a:t>2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539750" y="1916113"/>
            <a:ext cx="8135938" cy="4022725"/>
          </a:xfrm>
          <a:prstGeom prst="rect">
            <a:avLst/>
          </a:prstGeom>
          <a:ln w="317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sz="3200"/>
              <a:t>% exercise 8.1</a:t>
            </a:r>
          </a:p>
          <a:p>
            <a:r>
              <a:rPr lang="en-US" altLang="ja-JP" sz="3200"/>
              <a:t>%   </a:t>
            </a:r>
            <a:r>
              <a:rPr lang="en-US" altLang="ja-JP" sz="3200" smtClean="0"/>
              <a:t>2014. </a:t>
            </a:r>
            <a:r>
              <a:rPr lang="en-US" altLang="ja-JP" sz="3200"/>
              <a:t>Autumn    MIZUNO Yoshiaki</a:t>
            </a:r>
          </a:p>
          <a:p>
            <a:endParaRPr lang="en-US" altLang="ja-JP" sz="3200"/>
          </a:p>
          <a:p>
            <a:r>
              <a:rPr lang="en-US" altLang="ja-JP" sz="3200"/>
              <a:t>father(</a:t>
            </a:r>
            <a:r>
              <a:rPr lang="en-US" altLang="ja-JP" sz="3200" err="1"/>
              <a:t>jiro</a:t>
            </a:r>
            <a:r>
              <a:rPr lang="en-US" altLang="ja-JP" sz="3200"/>
              <a:t>, </a:t>
            </a:r>
            <a:r>
              <a:rPr lang="en-US" altLang="ja-JP" sz="3200" err="1"/>
              <a:t>yoshio</a:t>
            </a:r>
            <a:r>
              <a:rPr lang="en-US" altLang="ja-JP" sz="3200"/>
              <a:t>).</a:t>
            </a:r>
          </a:p>
          <a:p>
            <a:r>
              <a:rPr lang="en-US" altLang="ja-JP" sz="3200"/>
              <a:t>father(taro, </a:t>
            </a:r>
            <a:r>
              <a:rPr lang="en-US" altLang="ja-JP" sz="3200" err="1"/>
              <a:t>hanako</a:t>
            </a:r>
            <a:r>
              <a:rPr lang="en-US" altLang="ja-JP" sz="3200"/>
              <a:t>).</a:t>
            </a:r>
          </a:p>
          <a:p>
            <a:r>
              <a:rPr lang="en-US" altLang="ja-JP" sz="3200"/>
              <a:t>father(</a:t>
            </a:r>
            <a:r>
              <a:rPr lang="en-US" altLang="ja-JP" sz="3200" err="1"/>
              <a:t>yoshio</a:t>
            </a:r>
            <a:r>
              <a:rPr lang="en-US" altLang="ja-JP" sz="3200"/>
              <a:t>, </a:t>
            </a:r>
            <a:r>
              <a:rPr lang="en-US" altLang="ja-JP" sz="3200" err="1"/>
              <a:t>ichiro</a:t>
            </a:r>
            <a:r>
              <a:rPr lang="en-US" altLang="ja-JP" sz="3200"/>
              <a:t>).</a:t>
            </a:r>
          </a:p>
          <a:p>
            <a:r>
              <a:rPr lang="en-US" altLang="ja-JP" sz="3200"/>
              <a:t>father(</a:t>
            </a:r>
            <a:r>
              <a:rPr lang="en-US" altLang="ja-JP" sz="3200" err="1"/>
              <a:t>yoshio</a:t>
            </a:r>
            <a:r>
              <a:rPr lang="en-US" altLang="ja-JP" sz="3200"/>
              <a:t>, </a:t>
            </a:r>
            <a:r>
              <a:rPr lang="en-US" altLang="ja-JP" sz="3200" err="1"/>
              <a:t>reiko</a:t>
            </a:r>
            <a:r>
              <a:rPr lang="en-US" altLang="ja-JP" sz="3200"/>
              <a:t>).</a:t>
            </a:r>
          </a:p>
          <a:p>
            <a:r>
              <a:rPr lang="en-US" altLang="ja-JP" sz="3200"/>
              <a:t>mother(</a:t>
            </a:r>
            <a:r>
              <a:rPr lang="en-US" altLang="ja-JP" sz="3200" err="1"/>
              <a:t>masae</a:t>
            </a:r>
            <a:r>
              <a:rPr lang="en-US" altLang="ja-JP" sz="3200"/>
              <a:t>, </a:t>
            </a:r>
            <a:r>
              <a:rPr lang="en-US" altLang="ja-JP" sz="3200" err="1"/>
              <a:t>yoshio</a:t>
            </a:r>
            <a:r>
              <a:rPr lang="en-US" altLang="ja-JP" sz="3200"/>
              <a:t>).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700338" y="5945188"/>
            <a:ext cx="1366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/>
              <a:t>(</a:t>
            </a:r>
            <a:r>
              <a:rPr lang="ja-JP" altLang="en-US" sz="3200"/>
              <a:t>続く）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演習８</a:t>
            </a:r>
            <a:r>
              <a:rPr lang="en-US" altLang="ja-JP" smtClean="0"/>
              <a:t>.</a:t>
            </a:r>
            <a:r>
              <a:rPr lang="ja-JP" altLang="en-US" smtClean="0"/>
              <a:t>１ 解答</a:t>
            </a: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D4208F7A-5076-47C9-BE63-4D8ACB531302}" type="slidenum">
              <a:rPr lang="ja-JP" altLang="en-US">
                <a:latin typeface="ＭＳ Ｐゴシック" pitchFamily="50" charset="-128"/>
              </a:rPr>
              <a:pPr algn="r"/>
              <a:t>3</a:t>
            </a:fld>
            <a:endParaRPr lang="en-US" altLang="ja-JP">
              <a:latin typeface="ＭＳ Ｐゴシック" pitchFamily="50" charset="-128"/>
            </a:endParaRPr>
          </a:p>
        </p:txBody>
      </p:sp>
      <p:sp useBgFill="1"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39750" y="2636838"/>
            <a:ext cx="8353425" cy="3535362"/>
          </a:xfrm>
          <a:prstGeom prst="rect">
            <a:avLst/>
          </a:prstGeom>
          <a:ln w="317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ja-JP" sz="3200"/>
              <a:t>mother(keiko, hanako).</a:t>
            </a:r>
          </a:p>
          <a:p>
            <a:r>
              <a:rPr lang="en-US" altLang="ja-JP" sz="3200"/>
              <a:t>mother(hanako, ichiro).</a:t>
            </a:r>
          </a:p>
          <a:p>
            <a:r>
              <a:rPr lang="en-US" altLang="ja-JP" sz="3200"/>
              <a:t>mother(hanako, reiko).</a:t>
            </a:r>
          </a:p>
          <a:p>
            <a:r>
              <a:rPr lang="en-US" altLang="ja-JP" sz="3200"/>
              <a:t>parent(X, Y) :- father(X, Y).</a:t>
            </a:r>
          </a:p>
          <a:p>
            <a:r>
              <a:rPr lang="en-US" altLang="ja-JP" sz="3200"/>
              <a:t>parent(X, Y) :- mother(X, Y).</a:t>
            </a:r>
          </a:p>
          <a:p>
            <a:r>
              <a:rPr lang="en-US" altLang="ja-JP" sz="3200"/>
              <a:t>ancestor(X, Y) :- parent(X, Y).</a:t>
            </a:r>
          </a:p>
          <a:p>
            <a:r>
              <a:rPr lang="en-US" altLang="ja-JP" sz="3200"/>
              <a:t>ancestor(X, Y) :- parent(X, Z), ancestor(Z, Y).</a:t>
            </a:r>
            <a:endParaRPr lang="ja-JP" altLang="en-US" sz="320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700338" y="2060575"/>
            <a:ext cx="1366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/>
              <a:t>(</a:t>
            </a:r>
            <a:r>
              <a:rPr lang="ja-JP" altLang="en-US" sz="3200"/>
              <a:t>続き）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ja-JP" altLang="en-US" smtClean="0"/>
              <a:t>演習８</a:t>
            </a:r>
            <a:r>
              <a:rPr lang="en-US" altLang="ja-JP" smtClean="0"/>
              <a:t>.</a:t>
            </a:r>
            <a:r>
              <a:rPr lang="ja-JP" altLang="en-US" smtClean="0"/>
              <a:t>１ 解説</a:t>
            </a:r>
            <a:endParaRPr lang="en-US" altLang="ja-JP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921625" cy="4471988"/>
          </a:xfrm>
        </p:spPr>
        <p:txBody>
          <a:bodyPr/>
          <a:lstStyle/>
          <a:p>
            <a:r>
              <a:rPr lang="ja-JP" altLang="en-US" smtClean="0"/>
              <a:t>順序は、ある程度自由</a:t>
            </a:r>
          </a:p>
          <a:p>
            <a:pPr lvl="1"/>
            <a:r>
              <a:rPr lang="ja-JP" altLang="en-US" smtClean="0"/>
              <a:t>事実は、規則よりも前に書く </a:t>
            </a:r>
            <a:r>
              <a:rPr lang="en-US" altLang="ja-JP" smtClean="0"/>
              <a:t>(</a:t>
            </a:r>
            <a:r>
              <a:rPr lang="ja-JP" altLang="en-US" smtClean="0"/>
              <a:t>習慣</a:t>
            </a:r>
            <a:r>
              <a:rPr lang="en-US" altLang="ja-JP" smtClean="0"/>
              <a:t>)</a:t>
            </a:r>
          </a:p>
          <a:p>
            <a:pPr>
              <a:lnSpc>
                <a:spcPct val="140000"/>
              </a:lnSpc>
            </a:pPr>
            <a:r>
              <a:rPr lang="en-US" altLang="ja-JP" smtClean="0"/>
              <a:t>"ichiro"</a:t>
            </a:r>
            <a:r>
              <a:rPr lang="ja-JP" altLang="en-US" smtClean="0"/>
              <a:t>は 自分自身の先祖ではない</a:t>
            </a:r>
          </a:p>
          <a:p>
            <a:pPr lvl="1">
              <a:lnSpc>
                <a:spcPct val="90000"/>
              </a:lnSpc>
            </a:pPr>
            <a:r>
              <a:rPr lang="en-US" altLang="ja-JP" smtClean="0"/>
              <a:t>"ancestor(X, X). " </a:t>
            </a:r>
            <a:r>
              <a:rPr lang="ja-JP" altLang="en-US" smtClean="0"/>
              <a:t>とはしない</a:t>
            </a:r>
          </a:p>
          <a:p>
            <a:pPr lvl="1"/>
            <a:r>
              <a:rPr lang="ja-JP" altLang="en-US" smtClean="0"/>
              <a:t>（ここでは） 親は先祖に含めた</a:t>
            </a:r>
          </a:p>
          <a:p>
            <a:pPr>
              <a:lnSpc>
                <a:spcPct val="140000"/>
              </a:lnSpc>
            </a:pPr>
            <a:r>
              <a:rPr lang="ja-JP" altLang="en-US" smtClean="0"/>
              <a:t>この解答は実行可能。試して欲しい</a:t>
            </a:r>
          </a:p>
        </p:txBody>
      </p:sp>
      <p:sp>
        <p:nvSpPr>
          <p:cNvPr id="4608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283770C8-3F08-4F8A-BB6F-5E6FF3876CBE}" type="slidenum">
              <a:rPr lang="ja-JP" altLang="en-US">
                <a:latin typeface="ＭＳ Ｐゴシック" pitchFamily="50" charset="-128"/>
              </a:rPr>
              <a:pPr algn="r"/>
              <a:t>4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演習８</a:t>
            </a:r>
            <a:r>
              <a:rPr lang="en-US" altLang="ja-JP" smtClean="0"/>
              <a:t>.</a:t>
            </a:r>
            <a:r>
              <a:rPr lang="ja-JP" altLang="en-US" smtClean="0"/>
              <a:t>２ 解答</a:t>
            </a:r>
            <a:endParaRPr kumimoji="1" lang="ja-JP" altLang="en-US"/>
          </a:p>
        </p:txBody>
      </p:sp>
      <p:sp useBgFill="1"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39750" y="1916113"/>
            <a:ext cx="8135938" cy="4031873"/>
          </a:xfrm>
          <a:prstGeom prst="rect">
            <a:avLst/>
          </a:prstGeom>
          <a:ln w="317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 sz="3200" smtClean="0"/>
              <a:t> </a:t>
            </a:r>
            <a:r>
              <a:rPr lang="en-US" altLang="ja-JP" sz="3200" smtClean="0"/>
              <a:t>% </a:t>
            </a:r>
            <a:r>
              <a:rPr lang="en-US" altLang="ja-JP" sz="3200"/>
              <a:t>exercise </a:t>
            </a:r>
            <a:r>
              <a:rPr lang="en-US" altLang="ja-JP" sz="3200" smtClean="0"/>
              <a:t>8.2</a:t>
            </a:r>
            <a:endParaRPr lang="en-US" altLang="ja-JP" sz="3200"/>
          </a:p>
          <a:p>
            <a:r>
              <a:rPr lang="ja-JP" altLang="en-US" sz="3200" smtClean="0"/>
              <a:t> </a:t>
            </a:r>
            <a:r>
              <a:rPr lang="en-US" altLang="ja-JP" sz="3200" smtClean="0"/>
              <a:t>%   2014. </a:t>
            </a:r>
            <a:r>
              <a:rPr lang="en-US" altLang="ja-JP" sz="3200"/>
              <a:t>Autumn    MIZUNO Yoshiaki</a:t>
            </a:r>
          </a:p>
          <a:p>
            <a:endParaRPr lang="en-US" altLang="ja-JP" sz="3200"/>
          </a:p>
          <a:p>
            <a:r>
              <a:rPr lang="ja-JP" altLang="en-US" sz="3200" smtClean="0"/>
              <a:t> </a:t>
            </a:r>
            <a:r>
              <a:rPr lang="pt-BR" altLang="ja-JP" sz="3200" smtClean="0"/>
              <a:t>fib(0,0).</a:t>
            </a:r>
          </a:p>
          <a:p>
            <a:r>
              <a:rPr lang="ja-JP" altLang="en-US" sz="3200" smtClean="0"/>
              <a:t> </a:t>
            </a:r>
            <a:r>
              <a:rPr lang="pt-BR" altLang="ja-JP" sz="3200" smtClean="0"/>
              <a:t>fib(1,1).</a:t>
            </a:r>
          </a:p>
          <a:p>
            <a:r>
              <a:rPr lang="ja-JP" altLang="en-US" sz="3200" smtClean="0"/>
              <a:t> </a:t>
            </a:r>
            <a:r>
              <a:rPr lang="pt-BR" altLang="ja-JP" sz="3200" smtClean="0"/>
              <a:t>fib(N, F) :- </a:t>
            </a:r>
          </a:p>
          <a:p>
            <a:r>
              <a:rPr lang="ja-JP" altLang="en-US" sz="3200" smtClean="0"/>
              <a:t>            </a:t>
            </a:r>
            <a:r>
              <a:rPr lang="pt-BR" altLang="ja-JP" sz="3200" smtClean="0"/>
              <a:t>N&gt;1, N1 is N-1, fib(N1,F1), </a:t>
            </a:r>
          </a:p>
          <a:p>
            <a:r>
              <a:rPr lang="pt-BR" altLang="ja-JP" sz="3200" smtClean="0"/>
              <a:t>            N2 is N-2, fib(N2,F2), F is F1+F2.</a:t>
            </a:r>
            <a:endParaRPr lang="pt-BR" altLang="ja-JP" sz="3200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283770C8-3F08-4F8A-BB6F-5E6FF3876CBE}" type="slidenum">
              <a:rPr lang="ja-JP" altLang="en-US">
                <a:latin typeface="ＭＳ Ｐゴシック" pitchFamily="50" charset="-128"/>
              </a:rPr>
              <a:pPr algn="r"/>
              <a:t>5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p1">
  <a:themeElements>
    <a:clrScheme name="研修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研修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研修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研修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研修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研修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研修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p1">
  <a:themeElements>
    <a:clrScheme name="1_cp1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1_cp1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p1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p1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p1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p1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p1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</TotalTime>
  <Words>236</Words>
  <Application>Microsoft Office PowerPoint</Application>
  <PresentationFormat>画面に合わせる (4:3)</PresentationFormat>
  <Paragraphs>47</Paragraphs>
  <Slides>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7" baseType="lpstr">
      <vt:lpstr>cp1</vt:lpstr>
      <vt:lpstr>1_cp1</vt:lpstr>
      <vt:lpstr>プログラミング言語論</vt:lpstr>
      <vt:lpstr>演習８.１ 解答</vt:lpstr>
      <vt:lpstr>演習８.１ 解答</vt:lpstr>
      <vt:lpstr>演習８.１ 解説</vt:lpstr>
      <vt:lpstr>演習８.２ 解答</vt:lpstr>
    </vt:vector>
  </TitlesOfParts>
  <Company>東洋大学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subject>演習８ 解答と解説</dc:subject>
  <dc:creator>水野嘉明</dc:creator>
  <cp:lastModifiedBy>Mizuno</cp:lastModifiedBy>
  <cp:revision>122</cp:revision>
  <dcterms:created xsi:type="dcterms:W3CDTF">2008-03-12T01:14:58Z</dcterms:created>
  <dcterms:modified xsi:type="dcterms:W3CDTF">2014-10-30T05:24:24Z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Ｃｏｐｙｒｉｇｈｔ">
    <vt:lpwstr>2008-2014 水野嘉明</vt:lpwstr>
  </property>
</Properties>
</file>