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9"/>
  </p:notesMasterIdLst>
  <p:handoutMasterIdLst>
    <p:handoutMasterId r:id="rId90"/>
  </p:handoutMasterIdLst>
  <p:sldIdLst>
    <p:sldId id="256" r:id="rId2"/>
    <p:sldId id="257" r:id="rId3"/>
    <p:sldId id="354" r:id="rId4"/>
    <p:sldId id="268" r:id="rId5"/>
    <p:sldId id="270" r:id="rId6"/>
    <p:sldId id="358" r:id="rId7"/>
    <p:sldId id="273" r:id="rId8"/>
    <p:sldId id="337" r:id="rId9"/>
    <p:sldId id="274" r:id="rId10"/>
    <p:sldId id="312" r:id="rId11"/>
    <p:sldId id="355" r:id="rId12"/>
    <p:sldId id="271" r:id="rId13"/>
    <p:sldId id="298" r:id="rId14"/>
    <p:sldId id="304" r:id="rId15"/>
    <p:sldId id="296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7" r:id="rId28"/>
    <p:sldId id="352" r:id="rId29"/>
    <p:sldId id="353" r:id="rId30"/>
    <p:sldId id="299" r:id="rId31"/>
    <p:sldId id="300" r:id="rId32"/>
    <p:sldId id="335" r:id="rId33"/>
    <p:sldId id="297" r:id="rId34"/>
    <p:sldId id="301" r:id="rId35"/>
    <p:sldId id="302" r:id="rId36"/>
    <p:sldId id="303" r:id="rId37"/>
    <p:sldId id="284" r:id="rId38"/>
    <p:sldId id="275" r:id="rId39"/>
    <p:sldId id="276" r:id="rId40"/>
    <p:sldId id="281" r:id="rId41"/>
    <p:sldId id="282" r:id="rId42"/>
    <p:sldId id="283" r:id="rId43"/>
    <p:sldId id="277" r:id="rId44"/>
    <p:sldId id="285" r:id="rId45"/>
    <p:sldId id="286" r:id="rId46"/>
    <p:sldId id="287" r:id="rId47"/>
    <p:sldId id="289" r:id="rId48"/>
    <p:sldId id="290" r:id="rId49"/>
    <p:sldId id="361" r:id="rId50"/>
    <p:sldId id="278" r:id="rId51"/>
    <p:sldId id="359" r:id="rId52"/>
    <p:sldId id="333" r:id="rId53"/>
    <p:sldId id="292" r:id="rId54"/>
    <p:sldId id="293" r:id="rId55"/>
    <p:sldId id="305" r:id="rId56"/>
    <p:sldId id="360" r:id="rId57"/>
    <p:sldId id="306" r:id="rId58"/>
    <p:sldId id="308" r:id="rId59"/>
    <p:sldId id="307" r:id="rId60"/>
    <p:sldId id="309" r:id="rId61"/>
    <p:sldId id="310" r:id="rId62"/>
    <p:sldId id="311" r:id="rId63"/>
    <p:sldId id="314" r:id="rId64"/>
    <p:sldId id="315" r:id="rId65"/>
    <p:sldId id="316" r:id="rId66"/>
    <p:sldId id="317" r:id="rId67"/>
    <p:sldId id="339" r:id="rId68"/>
    <p:sldId id="340" r:id="rId69"/>
    <p:sldId id="356" r:id="rId70"/>
    <p:sldId id="318" r:id="rId71"/>
    <p:sldId id="319" r:id="rId72"/>
    <p:sldId id="320" r:id="rId73"/>
    <p:sldId id="321" r:id="rId74"/>
    <p:sldId id="322" r:id="rId75"/>
    <p:sldId id="324" r:id="rId76"/>
    <p:sldId id="294" r:id="rId77"/>
    <p:sldId id="323" r:id="rId78"/>
    <p:sldId id="295" r:id="rId79"/>
    <p:sldId id="332" r:id="rId80"/>
    <p:sldId id="328" r:id="rId81"/>
    <p:sldId id="329" r:id="rId82"/>
    <p:sldId id="326" r:id="rId83"/>
    <p:sldId id="330" r:id="rId84"/>
    <p:sldId id="327" r:id="rId85"/>
    <p:sldId id="331" r:id="rId86"/>
    <p:sldId id="338" r:id="rId87"/>
    <p:sldId id="269" r:id="rId88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1" autoAdjust="0"/>
    <p:restoredTop sz="95759" autoAdjust="0"/>
  </p:normalViewPr>
  <p:slideViewPr>
    <p:cSldViewPr showGuides="1">
      <p:cViewPr varScale="1">
        <p:scale>
          <a:sx n="109" d="100"/>
          <a:sy n="109" d="100"/>
        </p:scale>
        <p:origin x="-1218" y="-78"/>
      </p:cViewPr>
      <p:guideLst>
        <p:guide orient="horz"/>
        <p:guide pos="2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  <p:sld r:id="rId58" collapse="1"/>
      <p:sld r:id="rId59" collapse="1"/>
      <p:sld r:id="rId60" collapse="1"/>
      <p:sld r:id="rId61" collapse="1"/>
      <p:sld r:id="rId62" collapse="1"/>
      <p:sld r:id="rId63" collapse="1"/>
      <p:sld r:id="rId64" collapse="1"/>
      <p:sld r:id="rId65" collapse="1"/>
      <p:sld r:id="rId66" collapse="1"/>
      <p:sld r:id="rId67" collapse="1"/>
      <p:sld r:id="rId68" collapse="1"/>
      <p:sld r:id="rId69" collapse="1"/>
      <p:sld r:id="rId70" collapse="1"/>
      <p:sld r:id="rId71" collapse="1"/>
      <p:sld r:id="rId72" collapse="1"/>
      <p:sld r:id="rId73" collapse="1"/>
      <p:sld r:id="rId74" collapse="1"/>
      <p:sld r:id="rId75" collapse="1"/>
      <p:sld r:id="rId76" collapse="1"/>
      <p:sld r:id="rId77" collapse="1"/>
      <p:sld r:id="rId78" collapse="1"/>
      <p:sld r:id="rId79" collapse="1"/>
      <p:sld r:id="rId80" collapse="1"/>
      <p:sld r:id="rId81" collapse="1"/>
      <p:sld r:id="rId82" collapse="1"/>
      <p:sld r:id="rId83" collapse="1"/>
      <p:sld r:id="rId84" collapse="1"/>
      <p:sld r:id="rId85" collapse="1"/>
      <p:sld r:id="rId86" collapse="1"/>
      <p:sld r:id="rId8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0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9" Type="http://schemas.openxmlformats.org/officeDocument/2006/relationships/slide" Target="slides/slide39.xml"/><Relationship Id="rId21" Type="http://schemas.openxmlformats.org/officeDocument/2006/relationships/slide" Target="slides/slide21.xml"/><Relationship Id="rId34" Type="http://schemas.openxmlformats.org/officeDocument/2006/relationships/slide" Target="slides/slide34.xml"/><Relationship Id="rId42" Type="http://schemas.openxmlformats.org/officeDocument/2006/relationships/slide" Target="slides/slide42.xml"/><Relationship Id="rId47" Type="http://schemas.openxmlformats.org/officeDocument/2006/relationships/slide" Target="slides/slide47.xml"/><Relationship Id="rId50" Type="http://schemas.openxmlformats.org/officeDocument/2006/relationships/slide" Target="slides/slide50.xml"/><Relationship Id="rId55" Type="http://schemas.openxmlformats.org/officeDocument/2006/relationships/slide" Target="slides/slide55.xml"/><Relationship Id="rId63" Type="http://schemas.openxmlformats.org/officeDocument/2006/relationships/slide" Target="slides/slide63.xml"/><Relationship Id="rId68" Type="http://schemas.openxmlformats.org/officeDocument/2006/relationships/slide" Target="slides/slide68.xml"/><Relationship Id="rId76" Type="http://schemas.openxmlformats.org/officeDocument/2006/relationships/slide" Target="slides/slide76.xml"/><Relationship Id="rId84" Type="http://schemas.openxmlformats.org/officeDocument/2006/relationships/slide" Target="slides/slide84.xml"/><Relationship Id="rId7" Type="http://schemas.openxmlformats.org/officeDocument/2006/relationships/slide" Target="slides/slide7.xml"/><Relationship Id="rId71" Type="http://schemas.openxmlformats.org/officeDocument/2006/relationships/slide" Target="slides/slide71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9" Type="http://schemas.openxmlformats.org/officeDocument/2006/relationships/slide" Target="slides/slide29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37" Type="http://schemas.openxmlformats.org/officeDocument/2006/relationships/slide" Target="slides/slide37.xml"/><Relationship Id="rId40" Type="http://schemas.openxmlformats.org/officeDocument/2006/relationships/slide" Target="slides/slide40.xml"/><Relationship Id="rId45" Type="http://schemas.openxmlformats.org/officeDocument/2006/relationships/slide" Target="slides/slide45.xml"/><Relationship Id="rId53" Type="http://schemas.openxmlformats.org/officeDocument/2006/relationships/slide" Target="slides/slide53.xml"/><Relationship Id="rId58" Type="http://schemas.openxmlformats.org/officeDocument/2006/relationships/slide" Target="slides/slide58.xml"/><Relationship Id="rId66" Type="http://schemas.openxmlformats.org/officeDocument/2006/relationships/slide" Target="slides/slide66.xml"/><Relationship Id="rId74" Type="http://schemas.openxmlformats.org/officeDocument/2006/relationships/slide" Target="slides/slide74.xml"/><Relationship Id="rId79" Type="http://schemas.openxmlformats.org/officeDocument/2006/relationships/slide" Target="slides/slide79.xml"/><Relationship Id="rId87" Type="http://schemas.openxmlformats.org/officeDocument/2006/relationships/slide" Target="slides/slide87.xml"/><Relationship Id="rId5" Type="http://schemas.openxmlformats.org/officeDocument/2006/relationships/slide" Target="slides/slide5.xml"/><Relationship Id="rId61" Type="http://schemas.openxmlformats.org/officeDocument/2006/relationships/slide" Target="slides/slide61.xml"/><Relationship Id="rId82" Type="http://schemas.openxmlformats.org/officeDocument/2006/relationships/slide" Target="slides/slide82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Relationship Id="rId35" Type="http://schemas.openxmlformats.org/officeDocument/2006/relationships/slide" Target="slides/slide35.xml"/><Relationship Id="rId43" Type="http://schemas.openxmlformats.org/officeDocument/2006/relationships/slide" Target="slides/slide43.xml"/><Relationship Id="rId48" Type="http://schemas.openxmlformats.org/officeDocument/2006/relationships/slide" Target="slides/slide48.xml"/><Relationship Id="rId56" Type="http://schemas.openxmlformats.org/officeDocument/2006/relationships/slide" Target="slides/slide56.xml"/><Relationship Id="rId64" Type="http://schemas.openxmlformats.org/officeDocument/2006/relationships/slide" Target="slides/slide64.xml"/><Relationship Id="rId69" Type="http://schemas.openxmlformats.org/officeDocument/2006/relationships/slide" Target="slides/slide69.xml"/><Relationship Id="rId77" Type="http://schemas.openxmlformats.org/officeDocument/2006/relationships/slide" Target="slides/slide77.xml"/><Relationship Id="rId8" Type="http://schemas.openxmlformats.org/officeDocument/2006/relationships/slide" Target="slides/slide8.xml"/><Relationship Id="rId51" Type="http://schemas.openxmlformats.org/officeDocument/2006/relationships/slide" Target="slides/slide51.xml"/><Relationship Id="rId72" Type="http://schemas.openxmlformats.org/officeDocument/2006/relationships/slide" Target="slides/slide72.xml"/><Relationship Id="rId80" Type="http://schemas.openxmlformats.org/officeDocument/2006/relationships/slide" Target="slides/slide80.xml"/><Relationship Id="rId85" Type="http://schemas.openxmlformats.org/officeDocument/2006/relationships/slide" Target="slides/slide85.xml"/><Relationship Id="rId3" Type="http://schemas.openxmlformats.org/officeDocument/2006/relationships/slide" Target="slides/slide3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38" Type="http://schemas.openxmlformats.org/officeDocument/2006/relationships/slide" Target="slides/slide38.xml"/><Relationship Id="rId46" Type="http://schemas.openxmlformats.org/officeDocument/2006/relationships/slide" Target="slides/slide46.xml"/><Relationship Id="rId59" Type="http://schemas.openxmlformats.org/officeDocument/2006/relationships/slide" Target="slides/slide59.xml"/><Relationship Id="rId67" Type="http://schemas.openxmlformats.org/officeDocument/2006/relationships/slide" Target="slides/slide67.xml"/><Relationship Id="rId20" Type="http://schemas.openxmlformats.org/officeDocument/2006/relationships/slide" Target="slides/slide20.xml"/><Relationship Id="rId41" Type="http://schemas.openxmlformats.org/officeDocument/2006/relationships/slide" Target="slides/slide41.xml"/><Relationship Id="rId54" Type="http://schemas.openxmlformats.org/officeDocument/2006/relationships/slide" Target="slides/slide54.xml"/><Relationship Id="rId62" Type="http://schemas.openxmlformats.org/officeDocument/2006/relationships/slide" Target="slides/slide62.xml"/><Relationship Id="rId70" Type="http://schemas.openxmlformats.org/officeDocument/2006/relationships/slide" Target="slides/slide70.xml"/><Relationship Id="rId75" Type="http://schemas.openxmlformats.org/officeDocument/2006/relationships/slide" Target="slides/slide75.xml"/><Relationship Id="rId83" Type="http://schemas.openxmlformats.org/officeDocument/2006/relationships/slide" Target="slides/slide83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36" Type="http://schemas.openxmlformats.org/officeDocument/2006/relationships/slide" Target="slides/slide36.xml"/><Relationship Id="rId49" Type="http://schemas.openxmlformats.org/officeDocument/2006/relationships/slide" Target="slides/slide49.xml"/><Relationship Id="rId57" Type="http://schemas.openxmlformats.org/officeDocument/2006/relationships/slide" Target="slides/slide57.xml"/><Relationship Id="rId10" Type="http://schemas.openxmlformats.org/officeDocument/2006/relationships/slide" Target="slides/slide10.xml"/><Relationship Id="rId31" Type="http://schemas.openxmlformats.org/officeDocument/2006/relationships/slide" Target="slides/slide31.xml"/><Relationship Id="rId44" Type="http://schemas.openxmlformats.org/officeDocument/2006/relationships/slide" Target="slides/slide44.xml"/><Relationship Id="rId52" Type="http://schemas.openxmlformats.org/officeDocument/2006/relationships/slide" Target="slides/slide52.xml"/><Relationship Id="rId60" Type="http://schemas.openxmlformats.org/officeDocument/2006/relationships/slide" Target="slides/slide60.xml"/><Relationship Id="rId65" Type="http://schemas.openxmlformats.org/officeDocument/2006/relationships/slide" Target="slides/slide65.xml"/><Relationship Id="rId73" Type="http://schemas.openxmlformats.org/officeDocument/2006/relationships/slide" Target="slides/slide73.xml"/><Relationship Id="rId78" Type="http://schemas.openxmlformats.org/officeDocument/2006/relationships/slide" Target="slides/slide78.xml"/><Relationship Id="rId81" Type="http://schemas.openxmlformats.org/officeDocument/2006/relationships/slide" Target="slides/slide81.xml"/><Relationship Id="rId86" Type="http://schemas.openxmlformats.org/officeDocument/2006/relationships/slide" Target="slides/slide8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2637BE14-1CF4-46F4-853A-168B48F691E7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04CCDF29-70AF-4D2B-9C88-E1DF9241D56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3249B325-8D3D-4B01-903C-69ADBBFB93A1}" type="slidenum">
              <a:rPr lang="ja-JP" altLang="en-US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9421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9421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9421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F5614BB-E444-4DAF-98CD-801ABD947C5E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4213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94215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8338566-DE9A-40C4-8E81-CB588A14FE5C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A702C42E-0039-44CC-BA0C-DA8551C641DF}" type="slidenum">
              <a:rPr lang="ja-JP" altLang="en-US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10240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0240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0240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D41D2B2-F32D-4AA7-BBBB-8042CF826848}" type="slidenum">
              <a:rPr lang="ja-JP" altLang="en-US" sz="1300">
                <a:latin typeface="Calibri" pitchFamily="34" charset="0"/>
              </a:rPr>
              <a:pPr algn="r" defTabSz="990600"/>
              <a:t>11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2405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DAFE0D0-5BEA-4E93-9BC5-44BF1ACFA76C}" type="slidenum">
              <a:rPr lang="en-US" altLang="ja-JP" sz="1300">
                <a:latin typeface="Calibri" pitchFamily="34" charset="0"/>
              </a:rPr>
              <a:pPr algn="r" defTabSz="990600"/>
              <a:t>11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24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5031B0E8-801D-4C02-8066-0CB30B534FE4}" type="slidenum">
              <a:rPr lang="ja-JP" altLang="en-US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10342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0342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0342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D0ACACB3-D4F4-4237-A61E-3628847364B9}" type="slidenum">
              <a:rPr lang="ja-JP" altLang="en-US" sz="1300">
                <a:latin typeface="Calibri" pitchFamily="34" charset="0"/>
              </a:rPr>
              <a:pPr algn="r" defTabSz="990600"/>
              <a:t>12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3429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9AF469A-212C-4274-B3AA-14226256C10E}" type="slidenum">
              <a:rPr lang="en-US" altLang="ja-JP" sz="1300">
                <a:latin typeface="Calibri" pitchFamily="34" charset="0"/>
              </a:rPr>
              <a:pPr algn="r" defTabSz="990600"/>
              <a:t>12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34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B192F5EE-DA3D-41CF-9AEF-52EE4B782192}" type="slidenum">
              <a:rPr lang="ja-JP" altLang="en-US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10445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0445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0445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232222F6-5AD8-44CC-B44D-316C4D4422CD}" type="slidenum">
              <a:rPr lang="ja-JP" altLang="en-US" sz="1300">
                <a:latin typeface="Calibri" pitchFamily="34" charset="0"/>
              </a:rPr>
              <a:pPr algn="r" defTabSz="990600"/>
              <a:t>13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445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F15E11F-8D52-4013-BB31-506D551E2F59}" type="slidenum">
              <a:rPr lang="en-US" altLang="ja-JP" sz="1300">
                <a:latin typeface="Calibri" pitchFamily="34" charset="0"/>
              </a:rPr>
              <a:pPr algn="r" defTabSz="990600"/>
              <a:t>13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44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mtClean="0">
                <a:ea typeface="ＭＳ Ｐ明朝" charset="-128"/>
              </a:rPr>
              <a:t>関数適用は左結合 ＝ </a:t>
            </a:r>
            <a:r>
              <a:rPr lang="en-US" altLang="ja-JP" smtClean="0">
                <a:ea typeface="ＭＳ Ｐ明朝" charset="-128"/>
              </a:rPr>
              <a:t>MNL</a:t>
            </a:r>
            <a:r>
              <a:rPr lang="ja-JP" altLang="en-US" smtClean="0">
                <a:ea typeface="ＭＳ Ｐ明朝" charset="-128"/>
              </a:rPr>
              <a:t>は、 （</a:t>
            </a:r>
            <a:r>
              <a:rPr lang="en-US" altLang="ja-JP" smtClean="0">
                <a:ea typeface="ＭＳ Ｐ明朝" charset="-128"/>
              </a:rPr>
              <a:t>MN)L</a:t>
            </a:r>
            <a:r>
              <a:rPr lang="ja-JP" altLang="en-US" smtClean="0">
                <a:ea typeface="ＭＳ Ｐ明朝" charset="-128"/>
              </a:rPr>
              <a:t> の意</a:t>
            </a:r>
            <a:endParaRPr lang="en-US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428899B5-2072-4855-BBAC-CFD5E5FE9C7E}" type="slidenum">
              <a:rPr lang="ja-JP" altLang="en-US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10547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0547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0547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07E4A72-9F7C-4BF6-9BC5-D81EC1F7023A}" type="slidenum">
              <a:rPr lang="ja-JP" altLang="en-US" sz="1300">
                <a:latin typeface="Calibri" pitchFamily="34" charset="0"/>
              </a:rPr>
              <a:pPr algn="r" defTabSz="990600"/>
              <a:t>15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547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1E95129-81F3-42F0-B405-72A99AA626E5}" type="slidenum">
              <a:rPr lang="en-US" altLang="ja-JP" sz="1300">
                <a:latin typeface="Calibri" pitchFamily="34" charset="0"/>
              </a:rPr>
              <a:pPr algn="r" defTabSz="990600"/>
              <a:t>15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54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命令型でいえば、「仮引数の名前は何でもよい」ということ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関数型プログラミング言語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DF29-70AF-4D2B-9C88-E1DF9241D568}" type="slidenum">
              <a:rPr lang="ja-JP" altLang="en-US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mtClean="0"/>
              <a:t>η</a:t>
            </a:r>
            <a:r>
              <a:rPr kumimoji="1" lang="ja-JP" altLang="en-US" smtClean="0"/>
              <a:t>： 「エータ」と読む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関数型プログラミング言語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DF29-70AF-4D2B-9C88-E1DF9241D568}" type="slidenum">
              <a:rPr lang="ja-JP" altLang="en-US" smtClean="0"/>
              <a:pPr>
                <a:defRPr/>
              </a:pPr>
              <a:t>25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43DDC700-9E00-42EB-9854-6D78E0695DFD}" type="slidenum">
              <a:rPr lang="ja-JP" altLang="en-US"/>
              <a:pPr>
                <a:defRPr/>
              </a:pPr>
              <a:t>30</a:t>
            </a:fld>
            <a:endParaRPr lang="en-US" altLang="ja-JP"/>
          </a:p>
        </p:txBody>
      </p:sp>
      <p:sp>
        <p:nvSpPr>
          <p:cNvPr id="10649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0649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0650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269EC08-187F-4D0B-BB35-2FCC00ABDF3C}" type="slidenum">
              <a:rPr lang="ja-JP" altLang="en-US" sz="1300">
                <a:latin typeface="Calibri" pitchFamily="34" charset="0"/>
              </a:rPr>
              <a:pPr algn="r" defTabSz="990600"/>
              <a:t>30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650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718555A-9AD4-40FD-9CB6-4ABDDC5381EF}" type="slidenum">
              <a:rPr lang="en-US" altLang="ja-JP" sz="1300">
                <a:latin typeface="Calibri" pitchFamily="34" charset="0"/>
              </a:rPr>
              <a:pPr algn="r" defTabSz="990600"/>
              <a:t>30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65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7E87AA7D-C1F3-4A57-B433-641C11801A02}" type="slidenum">
              <a:rPr lang="ja-JP" altLang="en-US"/>
              <a:pPr>
                <a:defRPr/>
              </a:pPr>
              <a:t>31</a:t>
            </a:fld>
            <a:endParaRPr lang="en-US" altLang="ja-JP"/>
          </a:p>
        </p:txBody>
      </p:sp>
      <p:sp>
        <p:nvSpPr>
          <p:cNvPr id="10752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0752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0752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9BDF58D-B076-47E8-8937-2D7FA2EE9048}" type="slidenum">
              <a:rPr lang="ja-JP" altLang="en-US" sz="1300">
                <a:latin typeface="Calibri" pitchFamily="34" charset="0"/>
              </a:rPr>
              <a:pPr algn="r" defTabSz="990600"/>
              <a:t>31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7525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ABDB2B3-840E-4888-AC5F-4D9701BB382B}" type="slidenum">
              <a:rPr lang="en-US" altLang="ja-JP" sz="1300">
                <a:latin typeface="Calibri" pitchFamily="34" charset="0"/>
              </a:rPr>
              <a:pPr algn="r" defTabSz="990600"/>
              <a:t>31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75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ECA0FD58-5E16-470C-8DA5-4CF660B2B0A6}" type="slidenum">
              <a:rPr lang="ja-JP" altLang="en-US"/>
              <a:pPr>
                <a:defRPr/>
              </a:pPr>
              <a:t>32</a:t>
            </a:fld>
            <a:endParaRPr lang="en-US" altLang="ja-JP"/>
          </a:p>
        </p:txBody>
      </p:sp>
      <p:sp>
        <p:nvSpPr>
          <p:cNvPr id="10854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0854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0854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77F6AE3-446B-4778-BD65-628E69579E46}" type="slidenum">
              <a:rPr lang="ja-JP" altLang="en-US" sz="1300">
                <a:latin typeface="Calibri" pitchFamily="34" charset="0"/>
              </a:rPr>
              <a:pPr algn="r" defTabSz="990600"/>
              <a:t>32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8549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69DF3E7-8699-499D-97F3-51556B8E38FF}" type="slidenum">
              <a:rPr lang="en-US" altLang="ja-JP" sz="1300">
                <a:latin typeface="Calibri" pitchFamily="34" charset="0"/>
              </a:rPr>
              <a:pPr algn="r" defTabSz="990600"/>
              <a:t>32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85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明朝" charset="-128"/>
              </a:rPr>
              <a:t>Haskell</a:t>
            </a:r>
            <a:r>
              <a:rPr lang="en-US" altLang="ja-JP" baseline="0" smtClean="0">
                <a:ea typeface="ＭＳ Ｐ明朝" charset="-128"/>
              </a:rPr>
              <a:t> B. Curry : </a:t>
            </a:r>
            <a:r>
              <a:rPr lang="ja-JP" altLang="en-US" baseline="0" smtClean="0">
                <a:ea typeface="ＭＳ Ｐ明朝" charset="-128"/>
              </a:rPr>
              <a:t>アメリカの論理学者</a:t>
            </a: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248A65A-18FD-4AE4-9CE0-A9F7E470E366}" type="slidenum">
              <a:rPr lang="ja-JP" altLang="en-US"/>
              <a:pPr>
                <a:defRPr/>
              </a:pPr>
              <a:t>33</a:t>
            </a:fld>
            <a:endParaRPr lang="en-US" altLang="ja-JP"/>
          </a:p>
        </p:txBody>
      </p:sp>
      <p:sp>
        <p:nvSpPr>
          <p:cNvPr id="10957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0957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0957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F2D8A4DD-881E-4C41-AB8C-9AED81AF924C}" type="slidenum">
              <a:rPr lang="ja-JP" altLang="en-US" sz="1300">
                <a:latin typeface="Calibri" pitchFamily="34" charset="0"/>
              </a:rPr>
              <a:pPr algn="r" defTabSz="990600"/>
              <a:t>33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957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A6A3B4D-BF0C-46C7-951D-2711EAF81D59}" type="slidenum">
              <a:rPr lang="en-US" altLang="ja-JP" sz="1300">
                <a:latin typeface="Calibri" pitchFamily="34" charset="0"/>
              </a:rPr>
              <a:pPr algn="r" defTabSz="990600"/>
              <a:t>33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95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前半＝理論、後半＝実例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関数型プログラミング言語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DF29-70AF-4D2B-9C88-E1DF9241D568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71171902-EAB3-49B4-A664-62896436F2AF}" type="slidenum">
              <a:rPr lang="ja-JP" altLang="en-US"/>
              <a:pPr>
                <a:defRPr/>
              </a:pPr>
              <a:t>34</a:t>
            </a:fld>
            <a:endParaRPr lang="en-US" altLang="ja-JP"/>
          </a:p>
        </p:txBody>
      </p:sp>
      <p:sp>
        <p:nvSpPr>
          <p:cNvPr id="11059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1059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1059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C42C59B-7EC5-4B33-A7A3-A9E3909FD2B6}" type="slidenum">
              <a:rPr lang="ja-JP" altLang="en-US" sz="1300">
                <a:latin typeface="Calibri" pitchFamily="34" charset="0"/>
              </a:rPr>
              <a:pPr algn="r" defTabSz="990600"/>
              <a:t>34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059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AC3F3D8-69A5-4F1F-B470-7DF0A4EC9AAC}" type="slidenum">
              <a:rPr lang="en-US" altLang="ja-JP" sz="1300">
                <a:latin typeface="Calibri" pitchFamily="34" charset="0"/>
              </a:rPr>
              <a:pPr algn="r" defTabSz="990600"/>
              <a:t>34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0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1E2A4BF6-4942-4222-B3BA-45AD2F0CF60A}" type="slidenum">
              <a:rPr lang="ja-JP" altLang="en-US"/>
              <a:pPr>
                <a:defRPr/>
              </a:pPr>
              <a:t>35</a:t>
            </a:fld>
            <a:endParaRPr lang="en-US" altLang="ja-JP"/>
          </a:p>
        </p:txBody>
      </p:sp>
      <p:sp>
        <p:nvSpPr>
          <p:cNvPr id="11161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1161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1162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D80FFD6-6277-4538-B80A-DB68AB8EE9E7}" type="slidenum">
              <a:rPr lang="ja-JP" altLang="en-US" sz="1300">
                <a:latin typeface="Calibri" pitchFamily="34" charset="0"/>
              </a:rPr>
              <a:pPr algn="r" defTabSz="990600"/>
              <a:t>35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162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DA5D7D01-BD1D-4650-A391-86990C18C7EC}" type="slidenum">
              <a:rPr lang="en-US" altLang="ja-JP" sz="1300">
                <a:latin typeface="Calibri" pitchFamily="34" charset="0"/>
              </a:rPr>
              <a:pPr algn="r" defTabSz="990600"/>
              <a:t>35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16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94F5AA83-8FA5-4DE9-95DB-CE7F0E1C5697}" type="slidenum">
              <a:rPr lang="ja-JP" altLang="en-US"/>
              <a:pPr>
                <a:defRPr/>
              </a:pPr>
              <a:t>36</a:t>
            </a:fld>
            <a:endParaRPr lang="en-US" altLang="ja-JP"/>
          </a:p>
        </p:txBody>
      </p:sp>
      <p:sp>
        <p:nvSpPr>
          <p:cNvPr id="11264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1264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1264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B43981E-B85B-4634-BF86-FA23E4F229E5}" type="slidenum">
              <a:rPr lang="ja-JP" altLang="en-US" sz="1300">
                <a:latin typeface="Calibri" pitchFamily="34" charset="0"/>
              </a:rPr>
              <a:pPr algn="r" defTabSz="990600"/>
              <a:t>36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2645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96C15B5-E5EF-434A-AB13-2037ECC9F2C5}" type="slidenum">
              <a:rPr lang="en-US" altLang="ja-JP" sz="1300">
                <a:latin typeface="Calibri" pitchFamily="34" charset="0"/>
              </a:rPr>
              <a:pPr algn="r" defTabSz="990600"/>
              <a:t>36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26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mtClean="0">
                <a:ea typeface="ＭＳ Ｐ明朝" charset="-128"/>
              </a:rPr>
              <a:t>正規形： それ以上</a:t>
            </a:r>
            <a:r>
              <a:rPr lang="en-US" altLang="ja-JP" smtClean="0">
                <a:ea typeface="ＭＳ Ｐ明朝" charset="-128"/>
              </a:rPr>
              <a:t>β</a:t>
            </a:r>
            <a:r>
              <a:rPr lang="ja-JP" altLang="en-US" smtClean="0">
                <a:ea typeface="ＭＳ Ｐ明朝" charset="-128"/>
              </a:rPr>
              <a:t>簡約できない</a:t>
            </a:r>
            <a:r>
              <a:rPr lang="en-US" altLang="ja-JP" smtClean="0">
                <a:ea typeface="ＭＳ Ｐ明朝" charset="-128"/>
              </a:rPr>
              <a:t>λ</a:t>
            </a:r>
            <a:r>
              <a:rPr lang="ja-JP" altLang="en-US" smtClean="0">
                <a:ea typeface="ＭＳ Ｐ明朝" charset="-128"/>
              </a:rPr>
              <a:t>式</a:t>
            </a:r>
            <a:endParaRPr lang="en-US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54D4DFF0-16A0-4749-ACC7-8B02E3A0056C}" type="slidenum">
              <a:rPr lang="ja-JP" altLang="en-US"/>
              <a:pPr>
                <a:defRPr/>
              </a:pPr>
              <a:t>37</a:t>
            </a:fld>
            <a:endParaRPr lang="en-US" altLang="ja-JP"/>
          </a:p>
        </p:txBody>
      </p:sp>
      <p:sp>
        <p:nvSpPr>
          <p:cNvPr id="11366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1366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1366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00E59E1-8E67-469B-B56B-9A18B2407845}" type="slidenum">
              <a:rPr lang="ja-JP" altLang="en-US" sz="1300">
                <a:latin typeface="Calibri" pitchFamily="34" charset="0"/>
              </a:rPr>
              <a:pPr algn="r" defTabSz="990600"/>
              <a:t>37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3669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915332C-465A-44D0-9EDB-664818E84986}" type="slidenum">
              <a:rPr lang="en-US" altLang="ja-JP" sz="1300">
                <a:latin typeface="Calibri" pitchFamily="34" charset="0"/>
              </a:rPr>
              <a:pPr algn="r" defTabSz="990600"/>
              <a:t>37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36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1F30F2C6-A574-4574-B37E-9316EAAC8E1F}" type="slidenum">
              <a:rPr lang="ja-JP" altLang="en-US"/>
              <a:pPr>
                <a:defRPr/>
              </a:pPr>
              <a:t>38</a:t>
            </a:fld>
            <a:endParaRPr lang="en-US" altLang="ja-JP"/>
          </a:p>
        </p:txBody>
      </p:sp>
      <p:sp>
        <p:nvSpPr>
          <p:cNvPr id="11469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1469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1469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8EC743A-B251-44C2-9754-D791130FF991}" type="slidenum">
              <a:rPr lang="ja-JP" altLang="en-US" sz="1300">
                <a:latin typeface="Calibri" pitchFamily="34" charset="0"/>
              </a:rPr>
              <a:pPr algn="r" defTabSz="990600"/>
              <a:t>38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469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543FC45-AB9E-4D07-B760-6AC1922F54C7}" type="slidenum">
              <a:rPr lang="en-US" altLang="ja-JP" sz="1300">
                <a:latin typeface="Calibri" pitchFamily="34" charset="0"/>
              </a:rPr>
              <a:pPr algn="r" defTabSz="990600"/>
              <a:t>38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46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44FB2E5-D1EA-4F79-8DB6-B01AD06D49DB}" type="slidenum">
              <a:rPr lang="ja-JP" altLang="en-US"/>
              <a:pPr>
                <a:defRPr/>
              </a:pPr>
              <a:t>39</a:t>
            </a:fld>
            <a:endParaRPr lang="en-US" altLang="ja-JP"/>
          </a:p>
        </p:txBody>
      </p:sp>
      <p:sp>
        <p:nvSpPr>
          <p:cNvPr id="11571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1571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1571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D1ECDE85-BB39-488F-835D-9CE106B50719}" type="slidenum">
              <a:rPr lang="ja-JP" altLang="en-US" sz="1300">
                <a:latin typeface="Calibri" pitchFamily="34" charset="0"/>
              </a:rPr>
              <a:pPr algn="r" defTabSz="990600"/>
              <a:t>39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571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2637CDAE-F4EF-4F3F-9FCB-4292C7DD0817}" type="slidenum">
              <a:rPr lang="en-US" altLang="ja-JP" sz="1300">
                <a:latin typeface="Calibri" pitchFamily="34" charset="0"/>
              </a:rPr>
              <a:pPr algn="r" defTabSz="990600"/>
              <a:t>39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57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mtClean="0">
                <a:ea typeface="ＭＳ Ｐ明朝" charset="-128"/>
              </a:rPr>
              <a:t>斬新な構文： 「</a:t>
            </a:r>
            <a:r>
              <a:rPr lang="en-US" altLang="ja-JP" smtClean="0"/>
              <a:t>【</a:t>
            </a:r>
            <a:r>
              <a:rPr lang="ja-JP" altLang="en-US" smtClean="0"/>
              <a:t>資料</a:t>
            </a:r>
            <a:r>
              <a:rPr lang="en-US" altLang="ja-JP" smtClean="0"/>
              <a:t>】 </a:t>
            </a:r>
            <a:r>
              <a:rPr lang="ja-JP" altLang="en-US" smtClean="0"/>
              <a:t>サンプルプログラム」参照</a:t>
            </a: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7E3BF7E0-34A8-4D0F-ABCF-92E5282BE4E5}" type="slidenum">
              <a:rPr lang="ja-JP" altLang="en-US"/>
              <a:pPr>
                <a:defRPr/>
              </a:pPr>
              <a:t>40</a:t>
            </a:fld>
            <a:endParaRPr lang="en-US" altLang="ja-JP"/>
          </a:p>
        </p:txBody>
      </p:sp>
      <p:sp>
        <p:nvSpPr>
          <p:cNvPr id="11673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1673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1674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B7DBA50-01C4-42EC-84F4-810E4B2DE0AB}" type="slidenum">
              <a:rPr lang="ja-JP" altLang="en-US" sz="1300">
                <a:latin typeface="Calibri" pitchFamily="34" charset="0"/>
              </a:rPr>
              <a:pPr algn="r" defTabSz="990600"/>
              <a:t>40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674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77B33658-78AE-4097-B970-AA396D4A01B7}" type="slidenum">
              <a:rPr lang="en-US" altLang="ja-JP" sz="1300">
                <a:latin typeface="Calibri" pitchFamily="34" charset="0"/>
              </a:rPr>
              <a:pPr algn="r" defTabSz="990600"/>
              <a:t>40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67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8B94A0C2-CEA8-4A72-A75D-F1BF53B58592}" type="slidenum">
              <a:rPr lang="ja-JP" altLang="en-US"/>
              <a:pPr>
                <a:defRPr/>
              </a:pPr>
              <a:t>41</a:t>
            </a:fld>
            <a:endParaRPr lang="en-US" altLang="ja-JP"/>
          </a:p>
        </p:txBody>
      </p:sp>
      <p:sp>
        <p:nvSpPr>
          <p:cNvPr id="11776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1776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1776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9F6C647-C6AA-4A99-B6E2-5B4CF8D9DCD0}" type="slidenum">
              <a:rPr lang="ja-JP" altLang="en-US" sz="1300">
                <a:latin typeface="Calibri" pitchFamily="34" charset="0"/>
              </a:rPr>
              <a:pPr algn="r" defTabSz="990600"/>
              <a:t>41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7765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EDC5D27-2DAB-4D35-AAFA-3E145BBE03FE}" type="slidenum">
              <a:rPr lang="en-US" altLang="ja-JP" sz="1300">
                <a:latin typeface="Calibri" pitchFamily="34" charset="0"/>
              </a:rPr>
              <a:pPr algn="r" defTabSz="990600"/>
              <a:t>41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77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mtClean="0">
                <a:ea typeface="ＭＳ Ｐ明朝" charset="-128"/>
              </a:rPr>
              <a:t>イタリックは処理系の出力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8BEC7A12-BE8D-4F23-8567-2BF623EDFA40}" type="slidenum">
              <a:rPr lang="ja-JP" altLang="en-US"/>
              <a:pPr>
                <a:defRPr/>
              </a:pPr>
              <a:t>42</a:t>
            </a:fld>
            <a:endParaRPr lang="en-US" altLang="ja-JP"/>
          </a:p>
        </p:txBody>
      </p:sp>
      <p:sp>
        <p:nvSpPr>
          <p:cNvPr id="11878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1878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1878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29B47A9-A6C5-4504-814E-7002DF80528D}" type="slidenum">
              <a:rPr lang="ja-JP" altLang="en-US" sz="1300">
                <a:latin typeface="Calibri" pitchFamily="34" charset="0"/>
              </a:rPr>
              <a:pPr algn="r" defTabSz="990600"/>
              <a:t>42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8789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78F23E1F-92F2-479E-B6F3-744FE81655DC}" type="slidenum">
              <a:rPr lang="en-US" altLang="ja-JP" sz="1300">
                <a:latin typeface="Calibri" pitchFamily="34" charset="0"/>
              </a:rPr>
              <a:pPr algn="r" defTabSz="990600"/>
              <a:t>42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87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62A2C464-D9D6-47F8-89F3-59E9BE1648D7}" type="slidenum">
              <a:rPr lang="ja-JP" altLang="en-US"/>
              <a:pPr>
                <a:defRPr/>
              </a:pPr>
              <a:t>43</a:t>
            </a:fld>
            <a:endParaRPr lang="en-US" altLang="ja-JP"/>
          </a:p>
        </p:txBody>
      </p:sp>
      <p:sp>
        <p:nvSpPr>
          <p:cNvPr id="11981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1981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1981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103A64E-8D48-4D7F-A5A7-CB9128BA6376}" type="slidenum">
              <a:rPr lang="ja-JP" altLang="en-US" sz="1300">
                <a:latin typeface="Calibri" pitchFamily="34" charset="0"/>
              </a:rPr>
              <a:pPr algn="r" defTabSz="990600"/>
              <a:t>43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981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0669C1D-ED63-48D6-ABAC-C12F697F57A1}" type="slidenum">
              <a:rPr lang="en-US" altLang="ja-JP" sz="1300">
                <a:latin typeface="Calibri" pitchFamily="34" charset="0"/>
              </a:rPr>
              <a:pPr algn="r" defTabSz="990600"/>
              <a:t>43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198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17EE388-0B4C-49AE-A010-E97D340665ED}" type="slidenum">
              <a:rPr lang="ja-JP" altLang="en-US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523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9523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9523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B2E1BC1-57C3-4A41-B7EC-492EE4581265}" type="slidenum">
              <a:rPr lang="ja-JP" altLang="en-US" sz="1300">
                <a:latin typeface="Calibri" pitchFamily="34" charset="0"/>
              </a:rPr>
              <a:pPr algn="r" defTabSz="990600"/>
              <a:t>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523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3166227-5E97-4F55-B77A-42720DBF16DA}" type="slidenum">
              <a:rPr lang="en-US" altLang="ja-JP" sz="1300">
                <a:latin typeface="Calibri" pitchFamily="34" charset="0"/>
              </a:rPr>
              <a:pPr algn="r" defTabSz="990600"/>
              <a:t>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52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明朝" charset="-128"/>
              </a:rPr>
              <a:t>purely functional programming</a:t>
            </a: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6CDFF272-312E-4DDA-96C9-2F2A82B8B33D}" type="slidenum">
              <a:rPr lang="ja-JP" altLang="en-US"/>
              <a:pPr>
                <a:defRPr/>
              </a:pPr>
              <a:t>44</a:t>
            </a:fld>
            <a:endParaRPr lang="en-US" altLang="ja-JP"/>
          </a:p>
        </p:txBody>
      </p:sp>
      <p:sp>
        <p:nvSpPr>
          <p:cNvPr id="12083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2083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2083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67CAC29-1E03-4AA7-8FB3-F574D1BA9E0F}" type="slidenum">
              <a:rPr lang="ja-JP" altLang="en-US" sz="1300">
                <a:latin typeface="Calibri" pitchFamily="34" charset="0"/>
              </a:rPr>
              <a:pPr algn="r" defTabSz="990600"/>
              <a:t>44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083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FE394C02-4585-44E5-8429-EE82688C3F49}" type="slidenum">
              <a:rPr lang="en-US" altLang="ja-JP" sz="1300">
                <a:latin typeface="Calibri" pitchFamily="34" charset="0"/>
              </a:rPr>
              <a:pPr algn="r" defTabSz="990600"/>
              <a:t>44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08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52AE8EAD-9B6C-48B9-BDF4-5322F8F37DA6}" type="slidenum">
              <a:rPr lang="ja-JP" altLang="en-US"/>
              <a:pPr>
                <a:defRPr/>
              </a:pPr>
              <a:t>45</a:t>
            </a:fld>
            <a:endParaRPr lang="en-US" altLang="ja-JP"/>
          </a:p>
        </p:txBody>
      </p:sp>
      <p:sp>
        <p:nvSpPr>
          <p:cNvPr id="12185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2185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2186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5706366-DFFC-4C42-992F-945DBCF24F04}" type="slidenum">
              <a:rPr lang="ja-JP" altLang="en-US" sz="1300">
                <a:latin typeface="Calibri" pitchFamily="34" charset="0"/>
              </a:rPr>
              <a:pPr algn="r" defTabSz="990600"/>
              <a:t>45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186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E10FB9A-E82D-4004-B6BE-EE93DB4E2837}" type="slidenum">
              <a:rPr lang="en-US" altLang="ja-JP" sz="1300">
                <a:latin typeface="Calibri" pitchFamily="34" charset="0"/>
              </a:rPr>
              <a:pPr algn="r" defTabSz="990600"/>
              <a:t>45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18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9B8307D4-4ACC-4C3C-A16F-BAD2AEC9EB23}" type="slidenum">
              <a:rPr lang="ja-JP" altLang="en-US"/>
              <a:pPr>
                <a:defRPr/>
              </a:pPr>
              <a:t>46</a:t>
            </a:fld>
            <a:endParaRPr lang="en-US" altLang="ja-JP"/>
          </a:p>
        </p:txBody>
      </p:sp>
      <p:sp>
        <p:nvSpPr>
          <p:cNvPr id="12288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2288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2288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730283B3-4A74-4A6C-9DFA-8C36E3148BD3}" type="slidenum">
              <a:rPr lang="ja-JP" altLang="en-US" sz="1300">
                <a:latin typeface="Calibri" pitchFamily="34" charset="0"/>
              </a:rPr>
              <a:pPr algn="r" defTabSz="990600"/>
              <a:t>46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2885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2AA3AFB-BF52-4F71-9340-2FCFC62F693D}" type="slidenum">
              <a:rPr lang="en-US" altLang="ja-JP" sz="1300">
                <a:latin typeface="Calibri" pitchFamily="34" charset="0"/>
              </a:rPr>
              <a:pPr algn="r" defTabSz="990600"/>
              <a:t>46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28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76E2A12D-8A7B-45EB-B79B-8BE0CA341B3A}" type="slidenum">
              <a:rPr lang="ja-JP" altLang="en-US"/>
              <a:pPr>
                <a:defRPr/>
              </a:pPr>
              <a:t>47</a:t>
            </a:fld>
            <a:endParaRPr lang="en-US" altLang="ja-JP"/>
          </a:p>
        </p:txBody>
      </p:sp>
      <p:sp>
        <p:nvSpPr>
          <p:cNvPr id="12493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2493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2493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0FED351-9257-450B-8A60-8D6DB836AC37}" type="slidenum">
              <a:rPr lang="ja-JP" altLang="en-US" sz="1300">
                <a:latin typeface="Calibri" pitchFamily="34" charset="0"/>
              </a:rPr>
              <a:pPr algn="r" defTabSz="990600"/>
              <a:t>47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493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A025073-E24D-48E9-A090-CE4E36C15CBE}" type="slidenum">
              <a:rPr lang="en-US" altLang="ja-JP" sz="1300">
                <a:latin typeface="Calibri" pitchFamily="34" charset="0"/>
              </a:rPr>
              <a:pPr algn="r" defTabSz="990600"/>
              <a:t>47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49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A54EC5DA-281E-4C82-B979-64574ECC061D}" type="slidenum">
              <a:rPr lang="ja-JP" altLang="en-US"/>
              <a:pPr>
                <a:defRPr/>
              </a:pPr>
              <a:t>48</a:t>
            </a:fld>
            <a:endParaRPr lang="en-US" altLang="ja-JP"/>
          </a:p>
        </p:txBody>
      </p:sp>
      <p:sp>
        <p:nvSpPr>
          <p:cNvPr id="12595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2595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2595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4737FD77-F7FD-4863-8ACE-F0CF54ECE68F}" type="slidenum">
              <a:rPr lang="ja-JP" altLang="en-US" sz="1300">
                <a:latin typeface="Calibri" pitchFamily="34" charset="0"/>
              </a:rPr>
              <a:pPr algn="r" defTabSz="990600"/>
              <a:t>48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595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7F55A01-F23D-4E82-8D14-48A90A807977}" type="slidenum">
              <a:rPr lang="en-US" altLang="ja-JP" sz="1300">
                <a:latin typeface="Calibri" pitchFamily="34" charset="0"/>
              </a:rPr>
              <a:pPr algn="r" defTabSz="990600"/>
              <a:t>48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59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A54EC5DA-281E-4C82-B979-64574ECC061D}" type="slidenum">
              <a:rPr lang="ja-JP" altLang="en-US"/>
              <a:pPr>
                <a:defRPr/>
              </a:pPr>
              <a:t>49</a:t>
            </a:fld>
            <a:endParaRPr lang="en-US" altLang="ja-JP"/>
          </a:p>
        </p:txBody>
      </p:sp>
      <p:sp>
        <p:nvSpPr>
          <p:cNvPr id="12595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2595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2595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4737FD77-F7FD-4863-8ACE-F0CF54ECE68F}" type="slidenum">
              <a:rPr lang="ja-JP" altLang="en-US" sz="1300">
                <a:latin typeface="Calibri" pitchFamily="34" charset="0"/>
              </a:rPr>
              <a:pPr algn="r" defTabSz="990600"/>
              <a:t>49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595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7F55A01-F23D-4E82-8D14-48A90A807977}" type="slidenum">
              <a:rPr lang="en-US" altLang="ja-JP" sz="1300">
                <a:latin typeface="Calibri" pitchFamily="34" charset="0"/>
              </a:rPr>
              <a:pPr algn="r" defTabSz="990600"/>
              <a:t>49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59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明朝" charset="-128"/>
              </a:rPr>
              <a:t>first-class object </a:t>
            </a:r>
            <a:r>
              <a:rPr lang="ja-JP" altLang="en-US" smtClean="0">
                <a:ea typeface="ＭＳ Ｐ明朝" charset="-128"/>
              </a:rPr>
              <a:t>としての関数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61BF01A6-C7D3-42AC-9507-FA75FA1844A7}" type="slidenum">
              <a:rPr lang="ja-JP" altLang="en-US"/>
              <a:pPr>
                <a:defRPr/>
              </a:pPr>
              <a:t>50</a:t>
            </a:fld>
            <a:endParaRPr lang="en-US" altLang="ja-JP"/>
          </a:p>
        </p:txBody>
      </p:sp>
      <p:sp>
        <p:nvSpPr>
          <p:cNvPr id="12697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2697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2698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DD80E11-2A45-4176-A076-252605BD0EAC}" type="slidenum">
              <a:rPr lang="ja-JP" altLang="en-US" sz="1300">
                <a:latin typeface="Calibri" pitchFamily="34" charset="0"/>
              </a:rPr>
              <a:pPr algn="r" defTabSz="990600"/>
              <a:t>50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698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7D0EF7C-2906-4DDD-A1CF-0D65BBD15D2B}" type="slidenum">
              <a:rPr lang="en-US" altLang="ja-JP" sz="1300">
                <a:latin typeface="Calibri" pitchFamily="34" charset="0"/>
              </a:rPr>
              <a:pPr algn="r" defTabSz="990600"/>
              <a:t>50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69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8A8FF774-9CC7-4D3E-8E2D-EDF876F8AD23}" type="slidenum">
              <a:rPr lang="ja-JP" altLang="en-US"/>
              <a:pPr>
                <a:defRPr/>
              </a:pPr>
              <a:t>51</a:t>
            </a:fld>
            <a:endParaRPr lang="en-US" altLang="ja-JP"/>
          </a:p>
        </p:txBody>
      </p:sp>
      <p:sp>
        <p:nvSpPr>
          <p:cNvPr id="12800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2800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2800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F91C6A35-D6B0-4B0C-BC45-9FCBDB407A6A}" type="slidenum">
              <a:rPr lang="ja-JP" altLang="en-US" sz="1300">
                <a:latin typeface="Calibri" pitchFamily="34" charset="0"/>
              </a:rPr>
              <a:pPr algn="r" defTabSz="990600"/>
              <a:t>51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8005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60476E4-3173-4B05-8DC0-51B28BEBC2CC}" type="slidenum">
              <a:rPr lang="en-US" altLang="ja-JP" sz="1300">
                <a:latin typeface="Calibri" pitchFamily="34" charset="0"/>
              </a:rPr>
              <a:pPr algn="r" defTabSz="990600"/>
              <a:t>51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80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B7BC047-B540-475C-9E66-AE2112144B2F}" type="slidenum">
              <a:rPr lang="ja-JP" altLang="en-US"/>
              <a:pPr>
                <a:defRPr/>
              </a:pPr>
              <a:t>53</a:t>
            </a:fld>
            <a:endParaRPr lang="en-US" altLang="ja-JP"/>
          </a:p>
        </p:txBody>
      </p:sp>
      <p:sp>
        <p:nvSpPr>
          <p:cNvPr id="12902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2902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2902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DDD5EBE5-5FF4-4429-AC58-91A2D5108521}" type="slidenum">
              <a:rPr lang="ja-JP" altLang="en-US" sz="1300">
                <a:latin typeface="Calibri" pitchFamily="34" charset="0"/>
              </a:rPr>
              <a:pPr algn="r" defTabSz="990600"/>
              <a:t>53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9029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638C7C5-77AB-480C-8274-F26088C956FF}" type="slidenum">
              <a:rPr lang="en-US" altLang="ja-JP" sz="1300">
                <a:latin typeface="Calibri" pitchFamily="34" charset="0"/>
              </a:rPr>
              <a:pPr algn="r" defTabSz="990600"/>
              <a:t>53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90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634B3B9F-1790-40D2-8FAA-BCB86A5114AE}" type="slidenum">
              <a:rPr lang="ja-JP" altLang="en-US"/>
              <a:pPr>
                <a:defRPr/>
              </a:pPr>
              <a:t>54</a:t>
            </a:fld>
            <a:endParaRPr lang="en-US" altLang="ja-JP"/>
          </a:p>
        </p:txBody>
      </p:sp>
      <p:sp>
        <p:nvSpPr>
          <p:cNvPr id="13005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3005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3005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C886569-1D85-41BF-B23A-AD9504E3C110}" type="slidenum">
              <a:rPr lang="ja-JP" altLang="en-US" sz="1300">
                <a:latin typeface="Calibri" pitchFamily="34" charset="0"/>
              </a:rPr>
              <a:pPr algn="r" defTabSz="990600"/>
              <a:t>54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005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D8DA296-DA05-4952-9CE3-DDE5D0B0C4B7}" type="slidenum">
              <a:rPr lang="en-US" altLang="ja-JP" sz="1300">
                <a:latin typeface="Calibri" pitchFamily="34" charset="0"/>
              </a:rPr>
              <a:pPr algn="r" defTabSz="990600"/>
              <a:t>54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00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明朝" charset="-128"/>
              </a:rPr>
              <a:t>else</a:t>
            </a:r>
            <a:r>
              <a:rPr lang="ja-JP" altLang="en-US" smtClean="0">
                <a:ea typeface="ＭＳ Ｐ明朝" charset="-128"/>
              </a:rPr>
              <a:t>を </a:t>
            </a:r>
            <a:r>
              <a:rPr lang="en-US" altLang="ja-JP" smtClean="0">
                <a:ea typeface="ＭＳ Ｐ明朝" charset="-128"/>
              </a:rPr>
              <a:t>"#t"(TRUE)</a:t>
            </a:r>
            <a:r>
              <a:rPr lang="ja-JP" altLang="en-US" smtClean="0">
                <a:ea typeface="ＭＳ Ｐ明朝" charset="-128"/>
              </a:rPr>
              <a:t>と書く</a:t>
            </a:r>
            <a:r>
              <a:rPr lang="en-US" altLang="ja-JP" smtClean="0">
                <a:ea typeface="ＭＳ Ｐ明朝" charset="-128"/>
              </a:rPr>
              <a:t>LISP</a:t>
            </a:r>
            <a:r>
              <a:rPr lang="ja-JP" altLang="en-US" smtClean="0">
                <a:ea typeface="ＭＳ Ｐ明朝" charset="-128"/>
              </a:rPr>
              <a:t>もある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32B5F10-4461-4C76-A732-58C6AFA68780}" type="slidenum">
              <a:rPr lang="ja-JP" altLang="en-US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9625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9625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9626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A997565-E083-4742-B2E4-1390E37B8417}" type="slidenum">
              <a:rPr lang="ja-JP" altLang="en-US" sz="1300">
                <a:latin typeface="Calibri" pitchFamily="34" charset="0"/>
              </a:rPr>
              <a:pPr algn="r" defTabSz="990600"/>
              <a:t>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626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B602223-F8B8-4F9A-AB40-DBFAB25FAD31}" type="slidenum">
              <a:rPr lang="en-US" altLang="ja-JP" sz="1300">
                <a:latin typeface="Calibri" pitchFamily="34" charset="0"/>
              </a:rPr>
              <a:pPr algn="r" defTabSz="990600"/>
              <a:t>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6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51419DB5-9822-4566-BCFB-5B06BD093B1E}" type="slidenum">
              <a:rPr lang="ja-JP" altLang="en-US"/>
              <a:pPr>
                <a:defRPr/>
              </a:pPr>
              <a:t>55</a:t>
            </a:fld>
            <a:endParaRPr lang="en-US" altLang="ja-JP"/>
          </a:p>
        </p:txBody>
      </p:sp>
      <p:sp>
        <p:nvSpPr>
          <p:cNvPr id="13107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3107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3107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A251055-58DC-4793-8DCB-9E78638073B1}" type="slidenum">
              <a:rPr lang="ja-JP" altLang="en-US" sz="1300">
                <a:latin typeface="Calibri" pitchFamily="34" charset="0"/>
              </a:rPr>
              <a:pPr algn="r" defTabSz="990600"/>
              <a:t>55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107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FE05138B-7F39-49ED-B974-933AEDB80EBF}" type="slidenum">
              <a:rPr lang="en-US" altLang="ja-JP" sz="1300">
                <a:latin typeface="Calibri" pitchFamily="34" charset="0"/>
              </a:rPr>
              <a:pPr algn="r" defTabSz="990600"/>
              <a:t>55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10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mtClean="0">
                <a:ea typeface="ＭＳ Ｐ明朝" charset="-128"/>
              </a:rPr>
              <a:t>何をする関数か？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D141510C-2628-4025-BF03-70B8725C693C}" type="slidenum">
              <a:rPr lang="ja-JP" altLang="en-US"/>
              <a:pPr>
                <a:defRPr/>
              </a:pPr>
              <a:t>57</a:t>
            </a:fld>
            <a:endParaRPr lang="en-US" altLang="ja-JP"/>
          </a:p>
        </p:txBody>
      </p:sp>
      <p:sp>
        <p:nvSpPr>
          <p:cNvPr id="13209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3209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3210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2F4FC69-BA19-4D81-96CE-6AC1D2065244}" type="slidenum">
              <a:rPr lang="ja-JP" altLang="en-US" sz="1300">
                <a:latin typeface="Calibri" pitchFamily="34" charset="0"/>
              </a:rPr>
              <a:pPr algn="r" defTabSz="990600"/>
              <a:t>57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210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B7EDABA-B6CD-4BC5-9F3C-F99BC38C2F54}" type="slidenum">
              <a:rPr lang="en-US" altLang="ja-JP" sz="1300">
                <a:latin typeface="Calibri" pitchFamily="34" charset="0"/>
              </a:rPr>
              <a:pPr algn="r" defTabSz="990600"/>
              <a:t>57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2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54A236FC-F517-4DA7-88AD-DA27B6F5C3F0}" type="slidenum">
              <a:rPr lang="ja-JP" altLang="en-US"/>
              <a:pPr>
                <a:defRPr/>
              </a:pPr>
              <a:t>58</a:t>
            </a:fld>
            <a:endParaRPr lang="en-US" altLang="ja-JP"/>
          </a:p>
        </p:txBody>
      </p:sp>
      <p:sp>
        <p:nvSpPr>
          <p:cNvPr id="13414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3414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3414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2EB7F209-53A2-4E0B-A6A7-790D7E0617BB}" type="slidenum">
              <a:rPr lang="ja-JP" altLang="en-US" sz="1300">
                <a:latin typeface="Calibri" pitchFamily="34" charset="0"/>
              </a:rPr>
              <a:pPr algn="r" defTabSz="990600"/>
              <a:t>58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4149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9D7188A-F965-4545-8B89-07A8284DD2FC}" type="slidenum">
              <a:rPr lang="en-US" altLang="ja-JP" sz="1300">
                <a:latin typeface="Calibri" pitchFamily="34" charset="0"/>
              </a:rPr>
              <a:pPr algn="r" defTabSz="990600"/>
              <a:t>58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4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E6B20A6-42E5-475E-BE8B-8F6A715B47B0}" type="slidenum">
              <a:rPr lang="ja-JP" altLang="en-US"/>
              <a:pPr>
                <a:defRPr/>
              </a:pPr>
              <a:t>59</a:t>
            </a:fld>
            <a:endParaRPr lang="en-US" altLang="ja-JP"/>
          </a:p>
        </p:txBody>
      </p:sp>
      <p:sp>
        <p:nvSpPr>
          <p:cNvPr id="13312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3312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3312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B4F1680-1283-4938-BB18-2CE783E4B2A3}" type="slidenum">
              <a:rPr lang="ja-JP" altLang="en-US" sz="1300">
                <a:latin typeface="Calibri" pitchFamily="34" charset="0"/>
              </a:rPr>
              <a:pPr algn="r" defTabSz="990600"/>
              <a:t>59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3125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D7708B8-9548-497C-A05A-0902C62FA1E7}" type="slidenum">
              <a:rPr lang="en-US" altLang="ja-JP" sz="1300">
                <a:latin typeface="Calibri" pitchFamily="34" charset="0"/>
              </a:rPr>
              <a:pPr algn="r" defTabSz="990600"/>
              <a:t>59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3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D17D4AF9-8F23-4786-BABB-F4BF6B27AF46}" type="slidenum">
              <a:rPr lang="ja-JP" altLang="en-US"/>
              <a:pPr>
                <a:defRPr/>
              </a:pPr>
              <a:t>60</a:t>
            </a:fld>
            <a:endParaRPr lang="en-US" altLang="ja-JP"/>
          </a:p>
        </p:txBody>
      </p:sp>
      <p:sp>
        <p:nvSpPr>
          <p:cNvPr id="13517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3517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3517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C33D35B-22A4-4C92-8741-DE2459A31AAF}" type="slidenum">
              <a:rPr lang="ja-JP" altLang="en-US" sz="1300">
                <a:latin typeface="Calibri" pitchFamily="34" charset="0"/>
              </a:rPr>
              <a:pPr algn="r" defTabSz="990600"/>
              <a:t>60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517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C279FE7-45CF-4A6B-A909-FF3E00B8EF8E}" type="slidenum">
              <a:rPr lang="en-US" altLang="ja-JP" sz="1300">
                <a:latin typeface="Calibri" pitchFamily="34" charset="0"/>
              </a:rPr>
              <a:pPr algn="r" defTabSz="990600"/>
              <a:t>60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5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41ABA72C-498B-41C5-ADC6-26B03CFE1E3F}" type="slidenum">
              <a:rPr lang="ja-JP" altLang="en-US"/>
              <a:pPr>
                <a:defRPr/>
              </a:pPr>
              <a:t>61</a:t>
            </a:fld>
            <a:endParaRPr lang="en-US" altLang="ja-JP"/>
          </a:p>
        </p:txBody>
      </p:sp>
      <p:sp>
        <p:nvSpPr>
          <p:cNvPr id="13619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3619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3619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B517925-8E9D-44CE-BCB2-4CA68A4EAF01}" type="slidenum">
              <a:rPr lang="ja-JP" altLang="en-US" sz="1300">
                <a:latin typeface="Calibri" pitchFamily="34" charset="0"/>
              </a:rPr>
              <a:pPr algn="r" defTabSz="990600"/>
              <a:t>61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619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F824B9F-DFFD-4CB2-99D2-1901D638AFB2}" type="slidenum">
              <a:rPr lang="en-US" altLang="ja-JP" sz="1300">
                <a:latin typeface="Calibri" pitchFamily="34" charset="0"/>
              </a:rPr>
              <a:pPr algn="r" defTabSz="990600"/>
              <a:t>61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6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B0B73E54-F00A-44E1-895B-CB6375231FF3}" type="slidenum">
              <a:rPr lang="ja-JP" altLang="en-US"/>
              <a:pPr>
                <a:defRPr/>
              </a:pPr>
              <a:t>62</a:t>
            </a:fld>
            <a:endParaRPr lang="en-US" altLang="ja-JP"/>
          </a:p>
        </p:txBody>
      </p:sp>
      <p:sp>
        <p:nvSpPr>
          <p:cNvPr id="13721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3721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3722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30116B0-E4C7-427C-896C-963F8DAEBD45}" type="slidenum">
              <a:rPr lang="ja-JP" altLang="en-US" sz="1300">
                <a:latin typeface="Calibri" pitchFamily="34" charset="0"/>
              </a:rPr>
              <a:pPr algn="r" defTabSz="990600"/>
              <a:t>62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722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5B85182-3E37-44B6-A624-B9523587F66E}" type="slidenum">
              <a:rPr lang="en-US" altLang="ja-JP" sz="1300">
                <a:latin typeface="Calibri" pitchFamily="34" charset="0"/>
              </a:rPr>
              <a:pPr algn="r" defTabSz="990600"/>
              <a:t>62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7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BC42BEE1-F263-483D-8ABA-EAFB8BADD39D}" type="slidenum">
              <a:rPr lang="ja-JP" altLang="en-US"/>
              <a:pPr>
                <a:defRPr/>
              </a:pPr>
              <a:t>63</a:t>
            </a:fld>
            <a:endParaRPr lang="en-US" altLang="ja-JP"/>
          </a:p>
        </p:txBody>
      </p:sp>
      <p:sp>
        <p:nvSpPr>
          <p:cNvPr id="13824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3824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3824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3D7CD26-DBCD-4581-B023-49D3C52111EC}" type="slidenum">
              <a:rPr lang="ja-JP" altLang="en-US" sz="1300">
                <a:latin typeface="Calibri" pitchFamily="34" charset="0"/>
              </a:rPr>
              <a:pPr algn="r" defTabSz="990600"/>
              <a:t>63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8245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142AE2B-8266-4DC4-AEE1-280B67C59E44}" type="slidenum">
              <a:rPr lang="en-US" altLang="ja-JP" sz="1300">
                <a:latin typeface="Calibri" pitchFamily="34" charset="0"/>
              </a:rPr>
              <a:pPr algn="r" defTabSz="990600"/>
              <a:t>63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8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43BB434F-0A82-40C9-B800-152F49953281}" type="slidenum">
              <a:rPr lang="ja-JP" altLang="en-US"/>
              <a:pPr>
                <a:defRPr/>
              </a:pPr>
              <a:t>64</a:t>
            </a:fld>
            <a:endParaRPr lang="en-US" altLang="ja-JP"/>
          </a:p>
        </p:txBody>
      </p:sp>
      <p:sp>
        <p:nvSpPr>
          <p:cNvPr id="13926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3926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3926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DECDCD8-B364-4C8B-8E00-E4C0BB0092CC}" type="slidenum">
              <a:rPr lang="ja-JP" altLang="en-US" sz="1300">
                <a:latin typeface="Calibri" pitchFamily="34" charset="0"/>
              </a:rPr>
              <a:pPr algn="r" defTabSz="990600"/>
              <a:t>64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9269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6AE4E84-D1A2-43C1-9FF3-C2EC89A0F3C4}" type="slidenum">
              <a:rPr lang="en-US" altLang="ja-JP" sz="1300">
                <a:latin typeface="Calibri" pitchFamily="34" charset="0"/>
              </a:rPr>
              <a:pPr algn="r" defTabSz="990600"/>
              <a:t>64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9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076ECF75-71EE-4581-8ADA-556CDEBA6281}" type="slidenum">
              <a:rPr lang="ja-JP" altLang="en-US"/>
              <a:pPr>
                <a:defRPr/>
              </a:pPr>
              <a:t>65</a:t>
            </a:fld>
            <a:endParaRPr lang="en-US" altLang="ja-JP"/>
          </a:p>
        </p:txBody>
      </p:sp>
      <p:sp>
        <p:nvSpPr>
          <p:cNvPr id="14029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4029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4029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DD97298-2DFF-4FC8-9027-94B716A90973}" type="slidenum">
              <a:rPr lang="ja-JP" altLang="en-US" sz="1300">
                <a:latin typeface="Calibri" pitchFamily="34" charset="0"/>
              </a:rPr>
              <a:pPr algn="r" defTabSz="990600"/>
              <a:t>65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029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D2845E0-7E41-42D8-B2F8-082F128DCC9F}" type="slidenum">
              <a:rPr lang="en-US" altLang="ja-JP" sz="1300">
                <a:latin typeface="Calibri" pitchFamily="34" charset="0"/>
              </a:rPr>
              <a:pPr algn="r" defTabSz="990600"/>
              <a:t>65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0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mtClean="0">
                <a:ea typeface="ＭＳ Ｐ明朝" charset="-128"/>
              </a:rPr>
              <a:t>空リスト （ ） は、アトム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32B5F10-4461-4C76-A732-58C6AFA68780}" type="slidenum">
              <a:rPr lang="ja-JP" altLang="en-US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9625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9625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9626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A997565-E083-4742-B2E4-1390E37B8417}" type="slidenum">
              <a:rPr lang="ja-JP" altLang="en-US" sz="1300">
                <a:latin typeface="Calibri" pitchFamily="34" charset="0"/>
              </a:rPr>
              <a:pPr algn="r" defTabSz="990600"/>
              <a:t>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626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B602223-F8B8-4F9A-AB40-DBFAB25FAD31}" type="slidenum">
              <a:rPr lang="en-US" altLang="ja-JP" sz="1300">
                <a:latin typeface="Calibri" pitchFamily="34" charset="0"/>
              </a:rPr>
              <a:pPr algn="r" defTabSz="990600"/>
              <a:t>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6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6AFED986-A20E-4820-A126-06710724572E}" type="slidenum">
              <a:rPr lang="ja-JP" altLang="en-US"/>
              <a:pPr>
                <a:defRPr/>
              </a:pPr>
              <a:t>66</a:t>
            </a:fld>
            <a:endParaRPr lang="en-US" altLang="ja-JP"/>
          </a:p>
        </p:txBody>
      </p:sp>
      <p:sp>
        <p:nvSpPr>
          <p:cNvPr id="14131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4131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4131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413F339D-73E9-4FD9-947E-C1B9D3C5939F}" type="slidenum">
              <a:rPr lang="ja-JP" altLang="en-US" sz="1300">
                <a:latin typeface="Calibri" pitchFamily="34" charset="0"/>
              </a:rPr>
              <a:pPr algn="r" defTabSz="990600"/>
              <a:t>66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131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C47ED16-EA77-455C-93D8-ED8880FB5829}" type="slidenum">
              <a:rPr lang="en-US" altLang="ja-JP" sz="1300">
                <a:latin typeface="Calibri" pitchFamily="34" charset="0"/>
              </a:rPr>
              <a:pPr algn="r" defTabSz="990600"/>
              <a:t>66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1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97D80236-2CB0-45AB-8831-3D85820AF2DB}" type="slidenum">
              <a:rPr lang="ja-JP" altLang="en-US"/>
              <a:pPr>
                <a:defRPr/>
              </a:pPr>
              <a:t>67</a:t>
            </a:fld>
            <a:endParaRPr lang="en-US" altLang="ja-JP"/>
          </a:p>
        </p:txBody>
      </p:sp>
      <p:sp>
        <p:nvSpPr>
          <p:cNvPr id="14233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4233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4234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3172F8F-313C-4ACB-BEAD-58D8A96841B1}" type="slidenum">
              <a:rPr lang="ja-JP" altLang="en-US" sz="1300">
                <a:latin typeface="Calibri" pitchFamily="34" charset="0"/>
              </a:rPr>
              <a:pPr algn="r" defTabSz="990600"/>
              <a:t>67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234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DBD6FF30-F9C4-4CC0-8079-2442A9D5B301}" type="slidenum">
              <a:rPr lang="en-US" altLang="ja-JP" sz="1300">
                <a:latin typeface="Calibri" pitchFamily="34" charset="0"/>
              </a:rPr>
              <a:pPr algn="r" defTabSz="990600"/>
              <a:t>67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2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9D4E9C52-857C-432E-9234-0984062E95CF}" type="slidenum">
              <a:rPr lang="ja-JP" altLang="en-US"/>
              <a:pPr>
                <a:defRPr/>
              </a:pPr>
              <a:t>68</a:t>
            </a:fld>
            <a:endParaRPr lang="en-US" altLang="ja-JP"/>
          </a:p>
        </p:txBody>
      </p:sp>
      <p:sp>
        <p:nvSpPr>
          <p:cNvPr id="14336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4336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4336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22220C5-80A4-499C-88A2-32F142AB6386}" type="slidenum">
              <a:rPr lang="ja-JP" altLang="en-US" sz="1300">
                <a:latin typeface="Calibri" pitchFamily="34" charset="0"/>
              </a:rPr>
              <a:pPr algn="r" defTabSz="990600"/>
              <a:t>68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3365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E230753-860B-4DB4-9D99-59E9F00BC4AD}" type="slidenum">
              <a:rPr lang="en-US" altLang="ja-JP" sz="1300">
                <a:latin typeface="Calibri" pitchFamily="34" charset="0"/>
              </a:rPr>
              <a:pPr algn="r" defTabSz="990600"/>
              <a:t>68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3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明朝" charset="-128"/>
              </a:rPr>
              <a:t>nil</a:t>
            </a:r>
            <a:r>
              <a:rPr lang="ja-JP" altLang="en-US" smtClean="0">
                <a:ea typeface="ＭＳ Ｐ明朝" charset="-128"/>
              </a:rPr>
              <a:t> ： 空リストを表す値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B2ED7E64-B002-4DAB-9172-C4B0FE57276F}" type="slidenum">
              <a:rPr lang="ja-JP" altLang="en-US"/>
              <a:pPr>
                <a:defRPr/>
              </a:pPr>
              <a:t>69</a:t>
            </a:fld>
            <a:endParaRPr lang="en-US" altLang="ja-JP"/>
          </a:p>
        </p:txBody>
      </p:sp>
      <p:sp>
        <p:nvSpPr>
          <p:cNvPr id="14438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4438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4438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47C645E4-6CC2-448F-915A-CAF104D602F7}" type="slidenum">
              <a:rPr lang="ja-JP" altLang="en-US" sz="1300">
                <a:latin typeface="Calibri" pitchFamily="34" charset="0"/>
              </a:rPr>
              <a:pPr algn="r" defTabSz="990600"/>
              <a:t>69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4389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998D920-25FE-4E7B-B88A-7FF26EFE672B}" type="slidenum">
              <a:rPr lang="en-US" altLang="ja-JP" sz="1300">
                <a:latin typeface="Calibri" pitchFamily="34" charset="0"/>
              </a:rPr>
              <a:pPr algn="r" defTabSz="990600"/>
              <a:t>69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4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E62F4412-5353-44FF-A112-00C115FFD364}" type="slidenum">
              <a:rPr lang="ja-JP" altLang="en-US"/>
              <a:pPr>
                <a:defRPr/>
              </a:pPr>
              <a:t>70</a:t>
            </a:fld>
            <a:endParaRPr lang="en-US" altLang="ja-JP"/>
          </a:p>
        </p:txBody>
      </p:sp>
      <p:sp>
        <p:nvSpPr>
          <p:cNvPr id="14541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4541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4541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D57E459D-3A42-4AF4-8670-FBF13FA6B606}" type="slidenum">
              <a:rPr lang="ja-JP" altLang="en-US" sz="1300">
                <a:latin typeface="Calibri" pitchFamily="34" charset="0"/>
              </a:rPr>
              <a:pPr algn="r" defTabSz="990600"/>
              <a:t>70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541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E195BEC-FECF-4DC6-9AAA-BA1E5D381979}" type="slidenum">
              <a:rPr lang="en-US" altLang="ja-JP" sz="1300">
                <a:latin typeface="Calibri" pitchFamily="34" charset="0"/>
              </a:rPr>
              <a:pPr algn="r" defTabSz="990600"/>
              <a:t>70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5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1A84535C-2C65-4C20-B4D7-89D5CB603C91}" type="slidenum">
              <a:rPr lang="ja-JP" altLang="en-US"/>
              <a:pPr>
                <a:defRPr/>
              </a:pPr>
              <a:t>71</a:t>
            </a:fld>
            <a:endParaRPr lang="en-US" altLang="ja-JP"/>
          </a:p>
        </p:txBody>
      </p:sp>
      <p:sp>
        <p:nvSpPr>
          <p:cNvPr id="14643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4643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4643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AA3DEAD-68F7-4B00-9327-800BA673D096}" type="slidenum">
              <a:rPr lang="ja-JP" altLang="en-US" sz="1300">
                <a:latin typeface="Calibri" pitchFamily="34" charset="0"/>
              </a:rPr>
              <a:pPr algn="r" defTabSz="990600"/>
              <a:t>71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643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487D8B49-A990-41A5-A219-8D3722BDDCD4}" type="slidenum">
              <a:rPr lang="en-US" altLang="ja-JP" sz="1300">
                <a:latin typeface="Calibri" pitchFamily="34" charset="0"/>
              </a:rPr>
              <a:pPr algn="r" defTabSz="990600"/>
              <a:t>71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6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6BE71DD1-459E-4078-945A-96BD8DEE182B}" type="slidenum">
              <a:rPr lang="ja-JP" altLang="en-US"/>
              <a:pPr>
                <a:defRPr/>
              </a:pPr>
              <a:t>72</a:t>
            </a:fld>
            <a:endParaRPr lang="en-US" altLang="ja-JP"/>
          </a:p>
        </p:txBody>
      </p:sp>
      <p:sp>
        <p:nvSpPr>
          <p:cNvPr id="14745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4745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4746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11C25A5-EC61-48ED-BF9B-8DB24F606D27}" type="slidenum">
              <a:rPr lang="ja-JP" altLang="en-US" sz="1300">
                <a:latin typeface="Calibri" pitchFamily="34" charset="0"/>
              </a:rPr>
              <a:pPr algn="r" defTabSz="990600"/>
              <a:t>72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746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6305A507-35FD-4C17-BD1F-1C33E63B6A56}" type="slidenum">
              <a:rPr lang="en-US" altLang="ja-JP" sz="1300">
                <a:latin typeface="Calibri" pitchFamily="34" charset="0"/>
              </a:rPr>
              <a:pPr algn="r" defTabSz="990600"/>
              <a:t>72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7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D03DA8DD-69BB-4A30-8AB2-8E99CAE358DF}" type="slidenum">
              <a:rPr lang="ja-JP" altLang="en-US"/>
              <a:pPr>
                <a:defRPr/>
              </a:pPr>
              <a:t>73</a:t>
            </a:fld>
            <a:endParaRPr lang="en-US" altLang="ja-JP"/>
          </a:p>
        </p:txBody>
      </p:sp>
      <p:sp>
        <p:nvSpPr>
          <p:cNvPr id="148482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4848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4848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F0701321-A919-4A7C-90AC-6D6676285B0F}" type="slidenum">
              <a:rPr lang="ja-JP" altLang="en-US" sz="1300">
                <a:latin typeface="Calibri" pitchFamily="34" charset="0"/>
              </a:rPr>
              <a:pPr algn="r" defTabSz="990600"/>
              <a:t>73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8485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70DEBC29-10A5-4D22-8A2E-016CD0C44DA1}" type="slidenum">
              <a:rPr lang="en-US" altLang="ja-JP" sz="1300">
                <a:latin typeface="Calibri" pitchFamily="34" charset="0"/>
              </a:rPr>
              <a:pPr algn="r" defTabSz="990600"/>
              <a:t>73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8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8EF3C92D-3B42-45F8-9073-34E100362E5D}" type="slidenum">
              <a:rPr lang="ja-JP" altLang="en-US"/>
              <a:pPr>
                <a:defRPr/>
              </a:pPr>
              <a:t>74</a:t>
            </a:fld>
            <a:endParaRPr lang="en-US" altLang="ja-JP"/>
          </a:p>
        </p:txBody>
      </p:sp>
      <p:sp>
        <p:nvSpPr>
          <p:cNvPr id="14950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4950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4950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D9BD36C-AA23-4EC8-AF77-652C03AD324E}" type="slidenum">
              <a:rPr lang="ja-JP" altLang="en-US" sz="1300">
                <a:latin typeface="Calibri" pitchFamily="34" charset="0"/>
              </a:rPr>
              <a:pPr algn="r" defTabSz="990600"/>
              <a:t>74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9509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68573DD-924E-46D5-945C-D92E98B9DE90}" type="slidenum">
              <a:rPr lang="en-US" altLang="ja-JP" sz="1300">
                <a:latin typeface="Calibri" pitchFamily="34" charset="0"/>
              </a:rPr>
              <a:pPr algn="r" defTabSz="990600"/>
              <a:t>74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9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明朝" charset="-128"/>
              </a:rPr>
              <a:t>P.69 </a:t>
            </a:r>
            <a:r>
              <a:rPr lang="ja-JP" altLang="en-US" smtClean="0">
                <a:ea typeface="ＭＳ Ｐ明朝" charset="-128"/>
              </a:rPr>
              <a:t>の図を参照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9E5DA37D-A69D-49DA-834D-A279E160C3B5}" type="slidenum">
              <a:rPr lang="ja-JP" altLang="en-US"/>
              <a:pPr>
                <a:defRPr/>
              </a:pPr>
              <a:t>75</a:t>
            </a:fld>
            <a:endParaRPr lang="en-US" altLang="ja-JP"/>
          </a:p>
        </p:txBody>
      </p:sp>
      <p:sp>
        <p:nvSpPr>
          <p:cNvPr id="15053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5053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5053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D4E6FAB-8C63-4800-BCE8-4B0F18371BA4}" type="slidenum">
              <a:rPr lang="ja-JP" altLang="en-US" sz="1300">
                <a:latin typeface="Calibri" pitchFamily="34" charset="0"/>
              </a:rPr>
              <a:pPr algn="r" defTabSz="990600"/>
              <a:t>75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053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41EC7E1-5CCB-4812-94FA-2CB1A85C8BF6}" type="slidenum">
              <a:rPr lang="en-US" altLang="ja-JP" sz="1300">
                <a:latin typeface="Calibri" pitchFamily="34" charset="0"/>
              </a:rPr>
              <a:pPr algn="r" defTabSz="990600"/>
              <a:t>75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0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09C4F196-389F-423C-83B5-C35D1885C55A}" type="slidenum">
              <a:rPr lang="ja-JP" altLang="en-US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9933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9933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9933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65A4291-0C3B-458D-96EE-2F544ED006B4}" type="slidenum">
              <a:rPr lang="ja-JP" altLang="en-US" sz="1300">
                <a:latin typeface="Calibri" pitchFamily="34" charset="0"/>
              </a:rPr>
              <a:pPr algn="r" defTabSz="990600"/>
              <a:t>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933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07EA50C-38F3-4376-86B7-988DAC91AE15}" type="slidenum">
              <a:rPr lang="en-US" altLang="ja-JP" sz="1300">
                <a:latin typeface="Calibri" pitchFamily="34" charset="0"/>
              </a:rPr>
              <a:pPr algn="r" defTabSz="990600"/>
              <a:t>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993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A8C451F0-36FB-4599-9C31-81175CC929BD}" type="slidenum">
              <a:rPr lang="ja-JP" altLang="en-US"/>
              <a:pPr>
                <a:defRPr/>
              </a:pPr>
              <a:t>76</a:t>
            </a:fld>
            <a:endParaRPr lang="en-US" altLang="ja-JP"/>
          </a:p>
        </p:txBody>
      </p:sp>
      <p:sp>
        <p:nvSpPr>
          <p:cNvPr id="15257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5257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5258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1F666BC-59F0-4BC4-A212-70BC74AC4EED}" type="slidenum">
              <a:rPr lang="ja-JP" altLang="en-US" sz="1300">
                <a:latin typeface="Calibri" pitchFamily="34" charset="0"/>
              </a:rPr>
              <a:pPr algn="r" defTabSz="990600"/>
              <a:t>76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258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D2F1AEAE-5B9B-4B2E-97E2-757CE2E88E5E}" type="slidenum">
              <a:rPr lang="en-US" altLang="ja-JP" sz="1300">
                <a:latin typeface="Calibri" pitchFamily="34" charset="0"/>
              </a:rPr>
              <a:pPr algn="r" defTabSz="990600"/>
              <a:t>76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2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31C4B08-6144-4F93-9D9E-C70FA79C47FC}" type="slidenum">
              <a:rPr lang="ja-JP" altLang="en-US"/>
              <a:pPr>
                <a:defRPr/>
              </a:pPr>
              <a:t>77</a:t>
            </a:fld>
            <a:endParaRPr lang="en-US" altLang="ja-JP"/>
          </a:p>
        </p:txBody>
      </p:sp>
      <p:sp>
        <p:nvSpPr>
          <p:cNvPr id="15155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5155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5155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2BF362A-0DB9-436C-9063-4D9681995166}" type="slidenum">
              <a:rPr lang="ja-JP" altLang="en-US" sz="1300">
                <a:latin typeface="Calibri" pitchFamily="34" charset="0"/>
              </a:rPr>
              <a:pPr algn="r" defTabSz="990600"/>
              <a:t>77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155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4ECFA315-61E6-416B-8E26-F4EE6BB22A30}" type="slidenum">
              <a:rPr lang="en-US" altLang="ja-JP" sz="1300">
                <a:latin typeface="Calibri" pitchFamily="34" charset="0"/>
              </a:rPr>
              <a:pPr algn="r" defTabSz="990600"/>
              <a:t>77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1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2CE6565-900B-4BD4-922C-2F8C423183B2}" type="slidenum">
              <a:rPr lang="ja-JP" altLang="en-US"/>
              <a:pPr>
                <a:defRPr/>
              </a:pPr>
              <a:t>78</a:t>
            </a:fld>
            <a:endParaRPr lang="en-US" altLang="ja-JP"/>
          </a:p>
        </p:txBody>
      </p:sp>
      <p:sp>
        <p:nvSpPr>
          <p:cNvPr id="15462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5462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5462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8818C3E-EF81-4FF8-B7CB-149AB02E82B7}" type="slidenum">
              <a:rPr lang="ja-JP" altLang="en-US" sz="1300">
                <a:latin typeface="Calibri" pitchFamily="34" charset="0"/>
              </a:rPr>
              <a:pPr algn="r" defTabSz="990600"/>
              <a:t>78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4629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E9370A6-B505-45BD-8450-76113110A3DE}" type="slidenum">
              <a:rPr lang="en-US" altLang="ja-JP" sz="1300">
                <a:latin typeface="Calibri" pitchFamily="34" charset="0"/>
              </a:rPr>
              <a:pPr algn="r" defTabSz="990600"/>
              <a:t>78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4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これも再帰を利用している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関数型プログラミング言語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DF29-70AF-4D2B-9C88-E1DF9241D568}" type="slidenum">
              <a:rPr lang="ja-JP" altLang="en-US" smtClean="0"/>
              <a:pPr>
                <a:defRPr/>
              </a:pPr>
              <a:t>80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自分で動かしてみてほしい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関数型プログラミング言語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DF29-70AF-4D2B-9C88-E1DF9241D568}" type="slidenum">
              <a:rPr lang="ja-JP" altLang="en-US" smtClean="0"/>
              <a:pPr>
                <a:defRPr/>
              </a:pPr>
              <a:t>86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オブジェクト指向のオブジェクトではない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関数型プログラミング言語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CDF29-70AF-4D2B-9C88-E1DF9241D568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B183C8FC-DA6B-4E32-8D5E-05C36D28B1B6}" type="slidenum">
              <a:rPr lang="ja-JP" altLang="en-US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100354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0035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0035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37F4971-A176-4127-8854-1B0979F309B0}" type="slidenum">
              <a:rPr lang="ja-JP" altLang="en-US" sz="1300">
                <a:latin typeface="Calibri" pitchFamily="34" charset="0"/>
              </a:rPr>
              <a:pPr algn="r" defTabSz="990600"/>
              <a:t>9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0357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90D477F-25E9-4991-80B9-F65ED08D25C4}" type="slidenum">
              <a:rPr lang="en-US" altLang="ja-JP" sz="1300">
                <a:latin typeface="Calibri" pitchFamily="34" charset="0"/>
              </a:rPr>
              <a:pPr algn="r" defTabSz="990600"/>
              <a:t>9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03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BC613546-911D-4A68-A973-11D05231B024}" type="slidenum">
              <a:rPr lang="ja-JP" altLang="en-US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101378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0137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/>
              <a:t>関数型プログラミング言語</a:t>
            </a:r>
            <a:endParaRPr lang="en-US" altLang="ja-JP"/>
          </a:p>
        </p:txBody>
      </p:sp>
      <p:sp>
        <p:nvSpPr>
          <p:cNvPr id="10138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46A45C2-B588-4DD3-88C9-5ED92F14FFEB}" type="slidenum">
              <a:rPr lang="ja-JP" altLang="en-US" sz="1300">
                <a:latin typeface="Calibri" pitchFamily="34" charset="0"/>
              </a:rPr>
              <a:pPr algn="r" defTabSz="990600"/>
              <a:t>10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138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26DCBC79-E1B9-4A9D-80EE-7D1BB2A5F121}" type="slidenum">
              <a:rPr lang="en-US" altLang="ja-JP" sz="1300">
                <a:latin typeface="Calibri" pitchFamily="34" charset="0"/>
              </a:rPr>
              <a:pPr algn="r" defTabSz="990600"/>
              <a:t>10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013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7086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4EA26-8AC6-409C-8508-96A8B913C677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1FC327F-9D42-4269-9715-0A4D7AE50E6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E2360-F144-4EF3-9F6D-2AF4D1DF2073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CD532-59F8-4C35-A1E4-9653EA3F50E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DDE09-555A-4A6D-83BC-FCDB5747ABBB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3F8A0-C8FF-4E11-80E0-16253473B3A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C0287-EA36-4A2F-B406-E19E7ACA3D62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00FF5-556E-4962-9024-227745E615A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6EB1A-C180-45E9-A4E2-584FC12D4438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44EDE-36AC-4860-9D8E-D12EE84413F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D14AD-72D2-41EC-867F-25A8569A2CFA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4760B-A3A3-4FBD-9F8E-14B187BBF89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DA61-FDCD-4B8D-8E7C-8B32D28D2D8D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6EF95-B64F-4C0A-A677-78C9E490F25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F36B6-341A-4F5F-8526-676C0B34C7D3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6557E-4F7D-4D06-A5EE-54E1373A4E6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F491-321E-4EB1-8F17-A90BF29143AC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5BAEA-926A-4FEF-9117-619952EC28E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CEAD7-22A9-48F1-B128-F63A17D580CE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7F1D5-1383-4ED1-A967-13C68BDF57A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7CA69-7386-46DC-B99A-47B505FF12C2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E702B-370E-412E-941E-9EA6ED0A670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7073B53B-A3E7-4B77-B4F3-0002B81EC66A}" type="datetime1">
              <a:rPr lang="ja-JP" altLang="en-US"/>
              <a:pPr>
                <a:defRPr/>
              </a:pPr>
              <a:t>2014/8/23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C636C5D1-1CB2-42B6-9572-037A7A9AAD1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/>
          </p:nvPr>
        </p:nvSpPr>
        <p:spPr>
          <a:xfrm>
            <a:off x="931863" y="1071563"/>
            <a:ext cx="72802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5400" smtClean="0"/>
              <a:t>プログラミング言語論</a:t>
            </a:r>
            <a:endParaRPr lang="ja-JP" altLang="en-US" sz="5400"/>
          </a:p>
        </p:txBody>
      </p:sp>
      <p:sp>
        <p:nvSpPr>
          <p:cNvPr id="3075" name="サブタイトル 2"/>
          <p:cNvSpPr>
            <a:spLocks noGrp="1"/>
          </p:cNvSpPr>
          <p:nvPr>
            <p:ph type="subTitle" sz="quarter" idx="1"/>
          </p:nvPr>
        </p:nvSpPr>
        <p:spPr>
          <a:xfrm>
            <a:off x="684213" y="3500438"/>
            <a:ext cx="7848600" cy="226218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ja-JP" altLang="en-US" sz="4800" u="sng" smtClean="0"/>
              <a:t>関数型プログラミング言語</a:t>
            </a:r>
          </a:p>
          <a:p>
            <a:pPr algn="ctr" eaLnBrk="1" hangingPunct="1">
              <a:lnSpc>
                <a:spcPct val="80000"/>
              </a:lnSpc>
            </a:pPr>
            <a:endParaRPr lang="ja-JP" altLang="en-US" sz="4000" smtClean="0"/>
          </a:p>
          <a:p>
            <a:pPr algn="ctr" eaLnBrk="1" hangingPunct="1">
              <a:lnSpc>
                <a:spcPct val="100000"/>
              </a:lnSpc>
            </a:pPr>
            <a:r>
              <a:rPr lang="ja-JP" altLang="en-US" sz="4000" smtClean="0"/>
              <a:t>水野嘉明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 </a:t>
            </a:r>
            <a:r>
              <a:rPr lang="ja-JP" altLang="en-US" smtClean="0"/>
              <a:t>ラムダ式とラムダ計算</a:t>
            </a:r>
            <a:endParaRPr lang="en-US" altLang="ja-JP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8137525" cy="34639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２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１</a:t>
            </a:r>
            <a:r>
              <a:rPr lang="ja-JP" altLang="en-US" smtClean="0"/>
              <a:t> ラムダ式</a:t>
            </a:r>
            <a:endParaRPr lang="en-US" altLang="ja-JP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２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２</a:t>
            </a:r>
            <a:r>
              <a:rPr lang="ja-JP" altLang="en-US" smtClean="0"/>
              <a:t> ラムダ計算</a:t>
            </a:r>
            <a:endParaRPr lang="en-US" altLang="ja-JP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２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３</a:t>
            </a:r>
            <a:r>
              <a:rPr lang="ja-JP" altLang="en-US" smtClean="0"/>
              <a:t> カリー化</a:t>
            </a:r>
            <a:endParaRPr lang="en-US" altLang="ja-JP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>
                <a:solidFill>
                  <a:schemeClr val="tx2"/>
                </a:solidFill>
              </a:rPr>
              <a:t>２</a:t>
            </a:r>
            <a:r>
              <a:rPr lang="en-US" altLang="ja-JP" smtClean="0">
                <a:solidFill>
                  <a:schemeClr val="tx2"/>
                </a:solidFill>
              </a:rPr>
              <a:t>.</a:t>
            </a:r>
            <a:r>
              <a:rPr lang="ja-JP" altLang="en-US" smtClean="0">
                <a:solidFill>
                  <a:schemeClr val="tx2"/>
                </a:solidFill>
              </a:rPr>
              <a:t>４</a:t>
            </a:r>
            <a:r>
              <a:rPr lang="ja-JP" altLang="en-US" smtClean="0"/>
              <a:t> チャーチ</a:t>
            </a:r>
            <a:r>
              <a:rPr lang="en-US" altLang="ja-JP" smtClean="0"/>
              <a:t>=</a:t>
            </a:r>
            <a:r>
              <a:rPr lang="ja-JP" altLang="en-US" smtClean="0"/>
              <a:t>ロッサーの定理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9969EDF-7865-40D0-A8A2-1697A9891F6D}" type="slidenum">
              <a:rPr lang="ja-JP" altLang="en-US">
                <a:latin typeface="ＭＳ Ｐゴシック" pitchFamily="50" charset="-128"/>
              </a:rPr>
              <a:pPr algn="r"/>
              <a:t>10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 ラムダ式とラムダ計算</a:t>
            </a:r>
            <a:endParaRPr lang="en-US" altLang="ja-JP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8137525" cy="4543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ja-JP" smtClean="0"/>
              <a:t>λ</a:t>
            </a:r>
            <a:r>
              <a:rPr lang="ja-JP" altLang="en-US" smtClean="0"/>
              <a:t>式については、</a:t>
            </a:r>
            <a:endParaRPr lang="en-US" altLang="ja-JP" smtClean="0"/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「３</a:t>
            </a:r>
            <a:r>
              <a:rPr lang="en-US" altLang="ja-JP" smtClean="0"/>
              <a:t>. </a:t>
            </a:r>
            <a:r>
              <a:rPr lang="ja-JP" altLang="en-US" smtClean="0"/>
              <a:t>プログラミング言語の特徴と分類」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で、簡単に紹介した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mtClean="0"/>
              <a:t>ここでは、復習の後 以下を見ていく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λ</a:t>
            </a:r>
            <a:r>
              <a:rPr lang="ja-JP" altLang="en-US" smtClean="0"/>
              <a:t>式の簡約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「カリー化」の概念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チャーチ</a:t>
            </a:r>
            <a:r>
              <a:rPr lang="en-US" altLang="ja-JP" smtClean="0"/>
              <a:t>=</a:t>
            </a:r>
            <a:r>
              <a:rPr lang="ja-JP" altLang="en-US" smtClean="0"/>
              <a:t>ロッサーの定理</a:t>
            </a:r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613ADC9-5FCE-4613-A401-218187CD6CD0}" type="slidenum">
              <a:rPr lang="ja-JP" altLang="en-US">
                <a:latin typeface="ＭＳ Ｐゴシック" pitchFamily="50" charset="-128"/>
              </a:rPr>
              <a:pPr algn="r"/>
              <a:t>11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１</a:t>
            </a:r>
            <a:r>
              <a:rPr lang="en-US" altLang="ja-JP" smtClean="0"/>
              <a:t> </a:t>
            </a:r>
            <a:r>
              <a:rPr lang="ja-JP" altLang="en-US" smtClean="0"/>
              <a:t>ラムダ式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関数を</a:t>
            </a:r>
            <a:r>
              <a:rPr lang="en-US" altLang="ja-JP" smtClean="0"/>
              <a:t>λ</a:t>
            </a:r>
            <a:r>
              <a:rPr lang="ja-JP" altLang="en-US" smtClean="0"/>
              <a:t>式で表す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sq(x) = x * x</a:t>
            </a:r>
          </a:p>
          <a:p>
            <a:pPr lvl="1">
              <a:buFont typeface="Wingdings" pitchFamily="2" charset="2"/>
              <a:buNone/>
            </a:pPr>
            <a:endParaRPr lang="en-US" altLang="ja-JP" smtClean="0"/>
          </a:p>
          <a:p>
            <a:pPr lvl="1">
              <a:buFont typeface="Wingdings" pitchFamily="2" charset="2"/>
              <a:buNone/>
            </a:pPr>
            <a:r>
              <a:rPr lang="en-US" altLang="ja-JP" smtClean="0"/>
              <a:t>	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sq = λx.* x x</a:t>
            </a:r>
            <a:endParaRPr lang="ja-JP" altLang="en-US" smtClean="0"/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07B5C68-E07B-40D9-9247-53C61B157887}" type="slidenum">
              <a:rPr lang="ja-JP" altLang="en-US">
                <a:latin typeface="ＭＳ Ｐゴシック" pitchFamily="50" charset="-128"/>
              </a:rPr>
              <a:pPr algn="r"/>
              <a:t>12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411413" y="3429000"/>
            <a:ext cx="1223962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2700338" y="4581525"/>
            <a:ext cx="792162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3708400" y="4581525"/>
            <a:ext cx="115093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 useBgFill="1">
        <p:nvSpPr>
          <p:cNvPr id="54280" name="AutoShape 8"/>
          <p:cNvSpPr>
            <a:spLocks noChangeArrowheads="1"/>
          </p:cNvSpPr>
          <p:nvPr/>
        </p:nvSpPr>
        <p:spPr bwMode="auto">
          <a:xfrm>
            <a:off x="3995738" y="5013325"/>
            <a:ext cx="4248150" cy="1223963"/>
          </a:xfrm>
          <a:prstGeom prst="wedgeRectCallout">
            <a:avLst>
              <a:gd name="adj1" fmla="val -37931"/>
              <a:gd name="adj2" fmla="val -80352"/>
            </a:avLst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3600"/>
              <a:t>関数値の計算方法</a:t>
            </a:r>
          </a:p>
          <a:p>
            <a:r>
              <a:rPr lang="ja-JP" altLang="en-US" sz="3600"/>
              <a:t> ＝関数本体 （</a:t>
            </a:r>
            <a:r>
              <a:rPr lang="en-US" altLang="ja-JP" sz="3600"/>
              <a:t>body</a:t>
            </a:r>
            <a:r>
              <a:rPr lang="ja-JP" altLang="en-US" sz="3600"/>
              <a:t>）</a:t>
            </a:r>
          </a:p>
        </p:txBody>
      </p:sp>
      <p:sp useBgFill="1">
        <p:nvSpPr>
          <p:cNvPr id="54281" name="AutoShape 9"/>
          <p:cNvSpPr>
            <a:spLocks noChangeArrowheads="1"/>
          </p:cNvSpPr>
          <p:nvPr/>
        </p:nvSpPr>
        <p:spPr bwMode="auto">
          <a:xfrm>
            <a:off x="755650" y="5013325"/>
            <a:ext cx="2952750" cy="1223963"/>
          </a:xfrm>
          <a:prstGeom prst="wedgeRectCallout">
            <a:avLst>
              <a:gd name="adj1" fmla="val 22421"/>
              <a:gd name="adj2" fmla="val -82426"/>
            </a:avLst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3600"/>
              <a:t>引数がｘであることを示す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954963" y="219075"/>
            <a:ext cx="1081087" cy="61753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200">
                <a:solidFill>
                  <a:schemeClr val="tx2"/>
                </a:solidFill>
              </a:rPr>
              <a:t>復習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animBg="1"/>
      <p:bldP spid="54279" grpId="0" animBg="1"/>
      <p:bldP spid="54280" grpId="0" animBg="1"/>
      <p:bldP spid="542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１</a:t>
            </a:r>
            <a:r>
              <a:rPr lang="en-US" altLang="ja-JP" smtClean="0"/>
              <a:t> </a:t>
            </a:r>
            <a:r>
              <a:rPr lang="ja-JP" altLang="en-US" smtClean="0"/>
              <a:t>ラムダ式</a:t>
            </a:r>
            <a:endParaRPr lang="en-US" altLang="ja-JP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921625" cy="4543425"/>
          </a:xfrm>
        </p:spPr>
        <p:txBody>
          <a:bodyPr/>
          <a:lstStyle/>
          <a:p>
            <a:r>
              <a:rPr lang="ja-JP" altLang="en-US" smtClean="0"/>
              <a:t>関数適用と関数抽象</a:t>
            </a:r>
          </a:p>
          <a:p>
            <a:pPr lvl="1">
              <a:buFont typeface="Wingdings" pitchFamily="2" charset="2"/>
              <a:buNone/>
            </a:pPr>
            <a:r>
              <a:rPr lang="en-US" altLang="ja-JP" smtClean="0"/>
              <a:t>M</a:t>
            </a:r>
            <a:r>
              <a:rPr lang="ja-JP" altLang="en-US" smtClean="0"/>
              <a:t>、</a:t>
            </a:r>
            <a:r>
              <a:rPr lang="en-US" altLang="ja-JP" smtClean="0"/>
              <a:t>N</a:t>
            </a:r>
            <a:r>
              <a:rPr lang="ja-JP" altLang="en-US" smtClean="0"/>
              <a:t>が</a:t>
            </a:r>
            <a:r>
              <a:rPr lang="en-US" altLang="ja-JP" smtClean="0"/>
              <a:t>λ</a:t>
            </a:r>
            <a:r>
              <a:rPr lang="ja-JP" altLang="en-US" smtClean="0"/>
              <a:t>式のとき</a:t>
            </a:r>
          </a:p>
          <a:p>
            <a:pPr lvl="1"/>
            <a:r>
              <a:rPr lang="en-US" altLang="ja-JP" smtClean="0"/>
              <a:t>MN </a:t>
            </a:r>
            <a:r>
              <a:rPr lang="ja-JP" altLang="en-US" smtClean="0"/>
              <a:t>を </a:t>
            </a:r>
            <a:r>
              <a:rPr lang="ja-JP" altLang="en-US" i="1" u="sng" smtClean="0">
                <a:solidFill>
                  <a:schemeClr val="accent2"/>
                </a:solidFill>
              </a:rPr>
              <a:t>関数適用</a:t>
            </a:r>
            <a:r>
              <a:rPr lang="ja-JP" altLang="en-US" smtClean="0"/>
              <a:t> </a:t>
            </a:r>
            <a:r>
              <a:rPr lang="en-US" altLang="ja-JP" smtClean="0"/>
              <a:t>(application)</a:t>
            </a:r>
            <a:r>
              <a:rPr lang="ja-JP" altLang="en-US" smtClean="0"/>
              <a:t>という</a:t>
            </a:r>
          </a:p>
          <a:p>
            <a:pPr lvl="2"/>
            <a:r>
              <a:rPr lang="ja-JP" altLang="en-US" sz="3600" smtClean="0"/>
              <a:t>関数の呼出しに相当する</a:t>
            </a:r>
          </a:p>
          <a:p>
            <a:pPr lvl="1"/>
            <a:r>
              <a:rPr lang="en-US" altLang="ja-JP" smtClean="0"/>
              <a:t>λx.M </a:t>
            </a:r>
            <a:r>
              <a:rPr lang="ja-JP" altLang="en-US" smtClean="0"/>
              <a:t>を </a:t>
            </a:r>
            <a:r>
              <a:rPr lang="ja-JP" altLang="en-US" i="1" u="sng" smtClean="0">
                <a:solidFill>
                  <a:schemeClr val="accent2"/>
                </a:solidFill>
              </a:rPr>
              <a:t>関数抽象</a:t>
            </a:r>
            <a:r>
              <a:rPr lang="ja-JP" altLang="en-US" smtClean="0"/>
              <a:t> </a:t>
            </a:r>
            <a:r>
              <a:rPr lang="en-US" altLang="ja-JP" smtClean="0"/>
              <a:t>(abstraction) </a:t>
            </a:r>
            <a:r>
              <a:rPr lang="ja-JP" altLang="en-US" smtClean="0"/>
              <a:t>、 （または ラムダ抽象）という</a:t>
            </a:r>
          </a:p>
          <a:p>
            <a:pPr lvl="2"/>
            <a:r>
              <a:rPr lang="ja-JP" altLang="en-US" sz="3600" smtClean="0"/>
              <a:t>関数の定義に相当する</a:t>
            </a:r>
          </a:p>
        </p:txBody>
      </p:sp>
      <p:sp>
        <p:nvSpPr>
          <p:cNvPr id="1638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2F7D5F7-7D85-407D-A754-4F8F57BB1860}" type="slidenum">
              <a:rPr lang="ja-JP" altLang="en-US">
                <a:latin typeface="ＭＳ Ｐゴシック" pitchFamily="50" charset="-128"/>
              </a:rPr>
              <a:pPr algn="r"/>
              <a:t>13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7AB18D3-1717-47F7-9BDB-0707DBA45F32}" type="slidenum">
              <a:rPr lang="ja-JP" altLang="en-US">
                <a:latin typeface="ＭＳ Ｐゴシック" pitchFamily="50" charset="-128"/>
              </a:rPr>
              <a:pPr algn="r"/>
              <a:t>13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7954963" y="219075"/>
            <a:ext cx="1081087" cy="61753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200">
                <a:solidFill>
                  <a:schemeClr val="tx2"/>
                </a:solidFill>
              </a:rPr>
              <a:t>復習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１</a:t>
            </a:r>
            <a:r>
              <a:rPr lang="en-US" altLang="ja-JP" smtClean="0"/>
              <a:t> </a:t>
            </a:r>
            <a:r>
              <a:rPr lang="ja-JP" altLang="en-US" smtClean="0"/>
              <a:t>ラムダ式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471988"/>
          </a:xfrm>
        </p:spPr>
        <p:txBody>
          <a:bodyPr/>
          <a:lstStyle/>
          <a:p>
            <a:r>
              <a:rPr lang="en-US" altLang="ja-JP" smtClean="0"/>
              <a:t>λ</a:t>
            </a:r>
            <a:r>
              <a:rPr lang="ja-JP" altLang="en-US" smtClean="0"/>
              <a:t>式の定義  </a:t>
            </a:r>
            <a:r>
              <a:rPr lang="en-US" altLang="ja-JP" smtClean="0"/>
              <a:t>(M</a:t>
            </a:r>
            <a:r>
              <a:rPr lang="ja-JP" altLang="en-US" smtClean="0"/>
              <a:t>、</a:t>
            </a:r>
            <a:r>
              <a:rPr lang="en-US" altLang="ja-JP" smtClean="0"/>
              <a:t>N</a:t>
            </a:r>
            <a:r>
              <a:rPr lang="ja-JP" altLang="en-US" smtClean="0"/>
              <a:t>は</a:t>
            </a:r>
            <a:r>
              <a:rPr lang="en-US" altLang="ja-JP" smtClean="0"/>
              <a:t>λ</a:t>
            </a:r>
            <a:r>
              <a:rPr lang="ja-JP" altLang="en-US" smtClean="0"/>
              <a:t>式とする）</a:t>
            </a:r>
          </a:p>
          <a:p>
            <a:pPr lvl="1"/>
            <a:r>
              <a:rPr lang="ja-JP" altLang="en-US" smtClean="0"/>
              <a:t>変数は</a:t>
            </a:r>
            <a:r>
              <a:rPr lang="en-US" altLang="ja-JP" smtClean="0"/>
              <a:t>λ</a:t>
            </a:r>
            <a:r>
              <a:rPr lang="ja-JP" altLang="en-US" smtClean="0"/>
              <a:t>式である</a:t>
            </a:r>
          </a:p>
          <a:p>
            <a:pPr lvl="1"/>
            <a:r>
              <a:rPr lang="ja-JP" altLang="en-US" smtClean="0"/>
              <a:t>関数適用 </a:t>
            </a:r>
            <a:r>
              <a:rPr lang="en-US" altLang="ja-JP" smtClean="0"/>
              <a:t>(MN</a:t>
            </a:r>
            <a:r>
              <a:rPr lang="en-US" altLang="ja-JP" baseline="-25000" smtClean="0"/>
              <a:t> </a:t>
            </a:r>
            <a:r>
              <a:rPr lang="ja-JP" altLang="en-US" smtClean="0"/>
              <a:t>） は </a:t>
            </a:r>
            <a:r>
              <a:rPr lang="en-US" altLang="ja-JP" smtClean="0"/>
              <a:t>λ</a:t>
            </a:r>
            <a:r>
              <a:rPr lang="ja-JP" altLang="en-US" smtClean="0"/>
              <a:t>式である</a:t>
            </a:r>
          </a:p>
          <a:p>
            <a:pPr lvl="1"/>
            <a:r>
              <a:rPr lang="ja-JP" altLang="en-US" smtClean="0"/>
              <a:t>関数抽象 </a:t>
            </a:r>
            <a:r>
              <a:rPr lang="en-US" altLang="ja-JP" smtClean="0"/>
              <a:t>(λx.M) </a:t>
            </a:r>
            <a:r>
              <a:rPr lang="ja-JP" altLang="en-US" smtClean="0"/>
              <a:t>は</a:t>
            </a:r>
            <a:r>
              <a:rPr lang="en-US" altLang="ja-JP" smtClean="0"/>
              <a:t>λ</a:t>
            </a:r>
            <a:r>
              <a:rPr lang="ja-JP" altLang="en-US" smtClean="0"/>
              <a:t>式である</a:t>
            </a:r>
          </a:p>
          <a:p>
            <a:pPr lvl="1">
              <a:lnSpc>
                <a:spcPct val="60000"/>
              </a:lnSpc>
            </a:pPr>
            <a:endParaRPr lang="ja-JP" altLang="en-US" smtClean="0"/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※ </a:t>
            </a:r>
            <a:r>
              <a:rPr lang="ja-JP" altLang="en-US" smtClean="0"/>
              <a:t>紛らわしくない場合は、括弧は</a:t>
            </a:r>
            <a:br>
              <a:rPr lang="ja-JP" altLang="en-US" smtClean="0"/>
            </a:br>
            <a:r>
              <a:rPr lang="ja-JP" altLang="en-US" smtClean="0"/>
              <a:t>	   適宜省略できるものとする</a:t>
            </a:r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CBAEADB-1803-44A5-8248-BB13A3DE2654}" type="slidenum">
              <a:rPr lang="ja-JP" altLang="en-US">
                <a:latin typeface="ＭＳ Ｐゴシック" pitchFamily="50" charset="-128"/>
              </a:rPr>
              <a:pPr algn="r"/>
              <a:t>14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7954963" y="219075"/>
            <a:ext cx="1081087" cy="61753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200">
                <a:solidFill>
                  <a:schemeClr val="tx2"/>
                </a:solidFill>
              </a:rPr>
              <a:t>復習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en-US" altLang="ja-JP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921625" cy="4543425"/>
          </a:xfrm>
        </p:spPr>
        <p:txBody>
          <a:bodyPr/>
          <a:lstStyle/>
          <a:p>
            <a:r>
              <a:rPr lang="en-US" altLang="ja-JP" smtClean="0"/>
              <a:t>λ</a:t>
            </a:r>
            <a:r>
              <a:rPr lang="ja-JP" altLang="en-US" smtClean="0"/>
              <a:t>計算とは</a:t>
            </a:r>
          </a:p>
          <a:p>
            <a:pPr lvl="1"/>
            <a:r>
              <a:rPr lang="ja-JP" altLang="en-US" smtClean="0"/>
              <a:t>関数の定義と実行を抽象化した計算体系</a:t>
            </a:r>
          </a:p>
          <a:p>
            <a:pPr lvl="1"/>
            <a:r>
              <a:rPr lang="en-US" altLang="ja-JP" smtClean="0"/>
              <a:t>λ</a:t>
            </a:r>
            <a:r>
              <a:rPr lang="ja-JP" altLang="en-US" smtClean="0"/>
              <a:t>式の「簡約」により、計算を行う</a:t>
            </a:r>
            <a:endParaRPr lang="en-US" altLang="ja-JP" smtClean="0"/>
          </a:p>
          <a:p>
            <a:pPr lvl="1"/>
            <a:r>
              <a:rPr lang="en-US" altLang="ja-JP" smtClean="0"/>
              <a:t>λ</a:t>
            </a:r>
            <a:r>
              <a:rPr lang="ja-JP" altLang="en-US" smtClean="0"/>
              <a:t>算法ともいう</a:t>
            </a:r>
          </a:p>
        </p:txBody>
      </p:sp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1D4EBA7-9EAC-46CB-9240-14BD7CEFA7B4}" type="slidenum">
              <a:rPr lang="ja-JP" altLang="en-US">
                <a:latin typeface="ＭＳ Ｐゴシック" pitchFamily="50" charset="-128"/>
              </a:rPr>
              <a:pPr algn="r"/>
              <a:t>15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DF4CEB7-542A-4903-B6AC-D9FD05337505}" type="slidenum">
              <a:rPr lang="ja-JP" altLang="en-US">
                <a:latin typeface="ＭＳ Ｐゴシック" pitchFamily="50" charset="-128"/>
              </a:rPr>
              <a:pPr algn="r"/>
              <a:t>15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7954963" y="219075"/>
            <a:ext cx="1081087" cy="61753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200">
                <a:solidFill>
                  <a:schemeClr val="tx2"/>
                </a:solidFill>
              </a:rPr>
              <a:t>復習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束縛変数</a:t>
            </a:r>
            <a:r>
              <a:rPr lang="ja-JP" altLang="en-US" smtClean="0"/>
              <a:t>  </a:t>
            </a:r>
            <a:r>
              <a:rPr lang="en-US" altLang="ja-JP" smtClean="0"/>
              <a:t>(bound variable)</a:t>
            </a:r>
          </a:p>
          <a:p>
            <a:pPr lvl="1"/>
            <a:r>
              <a:rPr lang="ja-JP" altLang="en-US" smtClean="0"/>
              <a:t>式</a:t>
            </a:r>
            <a:r>
              <a:rPr lang="en-US" altLang="ja-JP" smtClean="0"/>
              <a:t>M</a:t>
            </a:r>
            <a:r>
              <a:rPr lang="ja-JP" altLang="en-US" smtClean="0"/>
              <a:t>に出現する変数 ｘは、抽象化</a:t>
            </a:r>
            <a:r>
              <a:rPr lang="en-US" altLang="ja-JP" smtClean="0"/>
              <a:t>λx.M </a:t>
            </a:r>
            <a:r>
              <a:rPr lang="ja-JP" altLang="en-US" smtClean="0"/>
              <a:t>により</a:t>
            </a:r>
            <a:r>
              <a:rPr lang="ja-JP" altLang="en-US" i="1" u="sng" smtClean="0">
                <a:solidFill>
                  <a:schemeClr val="accent2"/>
                </a:solidFill>
              </a:rPr>
              <a:t>束縛</a:t>
            </a:r>
            <a:r>
              <a:rPr lang="ja-JP" altLang="en-US" smtClean="0"/>
              <a:t> （</a:t>
            </a:r>
            <a:r>
              <a:rPr lang="en-US" altLang="ja-JP" smtClean="0"/>
              <a:t>bind</a:t>
            </a:r>
            <a:r>
              <a:rPr lang="ja-JP" altLang="en-US" smtClean="0"/>
              <a:t>）されるという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（例）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λx.+ x 1</a:t>
            </a:r>
          </a:p>
          <a:p>
            <a:pPr lvl="1"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     x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が仮引数として宣言され</a:t>
            </a:r>
            <a:br>
              <a:rPr lang="ja-JP" altLang="en-US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		たことを意味する</a:t>
            </a:r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D8E1267-3868-42FB-8BD1-10CE0589DF5B}" type="slidenum">
              <a:rPr lang="ja-JP" altLang="en-US">
                <a:latin typeface="ＭＳ Ｐゴシック" pitchFamily="50" charset="-128"/>
              </a:rPr>
              <a:pPr algn="r"/>
              <a:t>16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自由変数</a:t>
            </a:r>
            <a:r>
              <a:rPr lang="ja-JP" altLang="en-US" smtClean="0"/>
              <a:t>  </a:t>
            </a:r>
            <a:r>
              <a:rPr lang="en-US" altLang="ja-JP" smtClean="0"/>
              <a:t>(free variable)</a:t>
            </a:r>
            <a:endParaRPr lang="en-US" altLang="ja-JP" i="1" u="sng" smtClean="0">
              <a:solidFill>
                <a:schemeClr val="accent2"/>
              </a:solidFill>
            </a:endParaRPr>
          </a:p>
          <a:p>
            <a:pPr lvl="1"/>
            <a:r>
              <a:rPr lang="ja-JP" altLang="en-US" smtClean="0"/>
              <a:t>束縛変数ではない変数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（例</a:t>
            </a:r>
            <a:r>
              <a:rPr lang="en-US" altLang="ja-JP" smtClean="0"/>
              <a:t>1</a:t>
            </a:r>
            <a:r>
              <a:rPr lang="ja-JP" altLang="en-US" smtClean="0"/>
              <a:t>）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λx.+ x y</a:t>
            </a:r>
          </a:p>
          <a:p>
            <a:pPr lvl="1"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     x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は束縛変数であるが、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y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は</a:t>
            </a:r>
            <a:br>
              <a:rPr lang="ja-JP" altLang="en-US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    自由変数である</a:t>
            </a: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34123C8-08A2-443F-8991-9A713659C9CE}" type="slidenum">
              <a:rPr lang="ja-JP" altLang="en-US">
                <a:latin typeface="ＭＳ Ｐゴシック" pitchFamily="50" charset="-128"/>
              </a:rPr>
              <a:pPr algn="r"/>
              <a:t>17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(</a:t>
            </a:r>
            <a:r>
              <a:rPr lang="ja-JP" altLang="en-US" smtClean="0"/>
              <a:t>例</a:t>
            </a:r>
            <a:r>
              <a:rPr lang="en-US" altLang="ja-JP" smtClean="0"/>
              <a:t>2</a:t>
            </a:r>
            <a:r>
              <a:rPr lang="ja-JP" altLang="en-US" smtClean="0"/>
              <a:t>） </a:t>
            </a:r>
            <a:r>
              <a:rPr lang="en-US" altLang="ja-JP" smtClean="0"/>
              <a:t>g(x,y) = a * x * y </a:t>
            </a:r>
            <a:r>
              <a:rPr lang="ja-JP" altLang="en-US" smtClean="0"/>
              <a:t>では、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      </a:t>
            </a:r>
            <a:r>
              <a:rPr lang="en-US" altLang="ja-JP" smtClean="0"/>
              <a:t>a </a:t>
            </a:r>
            <a:r>
              <a:rPr lang="ja-JP" altLang="en-US" smtClean="0"/>
              <a:t>が自由変数で </a:t>
            </a:r>
            <a:r>
              <a:rPr lang="en-US" altLang="ja-JP" smtClean="0"/>
              <a:t>x,y</a:t>
            </a:r>
            <a:r>
              <a:rPr lang="ja-JP" altLang="en-US" smtClean="0"/>
              <a:t>が束縛変数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          </a:t>
            </a:r>
            <a:r>
              <a:rPr lang="ja-JP" altLang="en-US" smtClean="0">
                <a:solidFill>
                  <a:schemeClr val="accent2"/>
                </a:solidFill>
              </a:rPr>
              <a:t>⇒</a:t>
            </a:r>
            <a:r>
              <a:rPr lang="ja-JP" altLang="en-US" smtClean="0"/>
              <a:t> </a:t>
            </a:r>
            <a:r>
              <a:rPr lang="en-US" altLang="ja-JP" smtClean="0"/>
              <a:t>g = λx.λy. * * a x y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      </a:t>
            </a:r>
            <a:r>
              <a:rPr lang="en-US" altLang="ja-JP" smtClean="0"/>
              <a:t>g(x) = a * x * y </a:t>
            </a:r>
            <a:r>
              <a:rPr lang="ja-JP" altLang="en-US" smtClean="0"/>
              <a:t>であるとすると、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      ｙは </a:t>
            </a:r>
            <a:r>
              <a:rPr lang="en-US" altLang="ja-JP" smtClean="0"/>
              <a:t>a</a:t>
            </a:r>
            <a:r>
              <a:rPr lang="ja-JP" altLang="en-US" smtClean="0"/>
              <a:t>と同様の自由変数である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          </a:t>
            </a:r>
            <a:r>
              <a:rPr lang="ja-JP" altLang="en-US" smtClean="0">
                <a:solidFill>
                  <a:schemeClr val="accent2"/>
                </a:solidFill>
              </a:rPr>
              <a:t>⇒</a:t>
            </a:r>
            <a:r>
              <a:rPr lang="ja-JP" altLang="en-US" smtClean="0"/>
              <a:t> </a:t>
            </a:r>
            <a:r>
              <a:rPr lang="en-US" altLang="ja-JP" smtClean="0"/>
              <a:t>g = λx. * * a x y</a:t>
            </a:r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5A34BF4-7352-4A63-A6E2-AE0AD0FC1400}" type="slidenum">
              <a:rPr lang="ja-JP" altLang="en-US">
                <a:latin typeface="ＭＳ Ｐゴシック" pitchFamily="50" charset="-128"/>
              </a:rPr>
              <a:pPr algn="r"/>
              <a:t>18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λ</a:t>
            </a:r>
            <a:r>
              <a:rPr lang="ja-JP" altLang="en-US" smtClean="0"/>
              <a:t>式の</a:t>
            </a:r>
            <a:r>
              <a:rPr lang="ja-JP" altLang="en-US" i="1" u="sng" smtClean="0">
                <a:solidFill>
                  <a:schemeClr val="accent2"/>
                </a:solidFill>
              </a:rPr>
              <a:t>簡約</a:t>
            </a:r>
            <a:r>
              <a:rPr lang="ja-JP" altLang="en-US" smtClean="0"/>
              <a:t> （</a:t>
            </a:r>
            <a:r>
              <a:rPr lang="en-US" altLang="ja-JP" smtClean="0"/>
              <a:t>reduction</a:t>
            </a:r>
            <a:r>
              <a:rPr lang="ja-JP" altLang="en-US" smtClean="0"/>
              <a:t>）</a:t>
            </a:r>
          </a:p>
          <a:p>
            <a:pPr lvl="1"/>
            <a:r>
              <a:rPr lang="en-US" altLang="ja-JP" smtClean="0"/>
              <a:t>α</a:t>
            </a:r>
            <a:r>
              <a:rPr lang="ja-JP" altLang="en-US" smtClean="0"/>
              <a:t>変換</a:t>
            </a:r>
          </a:p>
          <a:p>
            <a:pPr lvl="1"/>
            <a:r>
              <a:rPr lang="en-US" altLang="ja-JP" smtClean="0"/>
              <a:t>β</a:t>
            </a:r>
            <a:r>
              <a:rPr lang="ja-JP" altLang="en-US" smtClean="0"/>
              <a:t>簡約</a:t>
            </a:r>
          </a:p>
          <a:p>
            <a:pPr lvl="1"/>
            <a:r>
              <a:rPr lang="en-US" altLang="ja-JP" smtClean="0"/>
              <a:t>η</a:t>
            </a:r>
            <a:r>
              <a:rPr lang="ja-JP" altLang="en-US" smtClean="0"/>
              <a:t>変換</a:t>
            </a:r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042172F-27CA-42DF-99A4-FF0A735F4B2C}" type="slidenum">
              <a:rPr lang="ja-JP" altLang="en-US">
                <a:latin typeface="ＭＳ Ｐゴシック" pitchFamily="50" charset="-128"/>
              </a:rPr>
              <a:pPr algn="r"/>
              <a:t>19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目次</a:t>
            </a:r>
            <a:endParaRPr lang="ja-JP" altLang="en-US"/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indent="-685800" eaLnBrk="1" hangingPunct="1">
              <a:lnSpc>
                <a:spcPct val="100000"/>
              </a:lnSpc>
              <a:buSzPct val="105000"/>
              <a:buFont typeface="Wingdings" pitchFamily="2" charset="2"/>
              <a:buAutoNum type="arabicPeriod"/>
            </a:pPr>
            <a:r>
              <a:rPr lang="ja-JP" altLang="en-US" smtClean="0"/>
              <a:t>関数型プログラミングの特徴</a:t>
            </a:r>
          </a:p>
          <a:p>
            <a:pPr marL="685800" indent="-685800" eaLnBrk="1" hangingPunct="1">
              <a:lnSpc>
                <a:spcPct val="100000"/>
              </a:lnSpc>
              <a:buSzPct val="105000"/>
              <a:buFont typeface="Wingdings" pitchFamily="2" charset="2"/>
              <a:buAutoNum type="arabicPeriod"/>
            </a:pPr>
            <a:r>
              <a:rPr lang="ja-JP" altLang="en-US" smtClean="0"/>
              <a:t>ラムダ式とラムダ計算</a:t>
            </a:r>
          </a:p>
          <a:p>
            <a:pPr marL="685800" indent="-685800" eaLnBrk="1" hangingPunct="1">
              <a:lnSpc>
                <a:spcPct val="100000"/>
              </a:lnSpc>
              <a:buSzPct val="105000"/>
              <a:buFont typeface="Wingdings" pitchFamily="2" charset="2"/>
              <a:buAutoNum type="arabicPeriod"/>
            </a:pPr>
            <a:r>
              <a:rPr lang="en-US" altLang="ja-JP" smtClean="0"/>
              <a:t>Scheme</a:t>
            </a:r>
          </a:p>
          <a:p>
            <a:pPr marL="685800" indent="-685800" eaLnBrk="1" hangingPunct="1">
              <a:lnSpc>
                <a:spcPct val="100000"/>
              </a:lnSpc>
              <a:buSzPct val="105000"/>
              <a:buFont typeface="Wingdings" pitchFamily="2" charset="2"/>
              <a:buAutoNum type="arabicPeriod"/>
            </a:pPr>
            <a:r>
              <a:rPr lang="ja-JP" altLang="en-US" smtClean="0"/>
              <a:t>リスト</a:t>
            </a:r>
          </a:p>
          <a:p>
            <a:pPr marL="685800" indent="-685800" eaLnBrk="1" hangingPunct="1">
              <a:lnSpc>
                <a:spcPct val="100000"/>
              </a:lnSpc>
              <a:buSzPct val="105000"/>
              <a:buFont typeface="Wingdings" pitchFamily="2" charset="2"/>
              <a:buAutoNum type="arabicPeriod"/>
            </a:pPr>
            <a:r>
              <a:rPr lang="ja-JP" altLang="en-US" smtClean="0"/>
              <a:t>リストの操作</a:t>
            </a:r>
          </a:p>
          <a:p>
            <a:pPr marL="685800" indent="-685800" eaLnBrk="1" hangingPunct="1">
              <a:lnSpc>
                <a:spcPct val="100000"/>
              </a:lnSpc>
              <a:buSzPct val="105000"/>
              <a:buFont typeface="Wingdings" pitchFamily="2" charset="2"/>
              <a:buAutoNum type="arabicPeriod"/>
            </a:pPr>
            <a:r>
              <a:rPr lang="ja-JP" altLang="en-US" smtClean="0"/>
              <a:t>プログラム例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4C07D20-F20E-4A29-BB4D-9B37C620168B}" type="slidenum">
              <a:rPr lang="ja-JP" altLang="en-US">
                <a:latin typeface="ＭＳ Ｐゴシック" pitchFamily="50" charset="-128"/>
              </a:rPr>
              <a:pPr algn="r"/>
              <a:t>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327525"/>
          </a:xfrm>
        </p:spPr>
        <p:txBody>
          <a:bodyPr/>
          <a:lstStyle/>
          <a:p>
            <a:r>
              <a:rPr lang="en-US" altLang="ja-JP" smtClean="0"/>
              <a:t>α</a:t>
            </a:r>
            <a:r>
              <a:rPr lang="ja-JP" altLang="en-US" smtClean="0"/>
              <a:t>変換</a:t>
            </a:r>
          </a:p>
          <a:p>
            <a:pPr lvl="1"/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"f(x)=x*x"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と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"g(y)=y*y"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は同じ関数である</a:t>
            </a:r>
          </a:p>
          <a:p>
            <a:pPr lvl="1"/>
            <a:endParaRPr lang="ja-JP" altLang="en-US" smtClean="0">
              <a:latin typeface="ＭＳ ゴシック" pitchFamily="49" charset="-128"/>
              <a:ea typeface="ＭＳ ゴシック" pitchFamily="49" charset="-128"/>
            </a:endParaRPr>
          </a:p>
          <a:p>
            <a:pPr lvl="1"/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式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"λx.*xx"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と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"λy.*yy"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は同じ関数 ＝ 書換え可能</a:t>
            </a:r>
          </a:p>
          <a:p>
            <a:pPr lvl="2">
              <a:buFont typeface="Wingdings" pitchFamily="2" charset="2"/>
              <a:buNone/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	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λx.*xx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α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λy.*yy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と書く</a:t>
            </a:r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9AD6694-539A-4DE1-BBF6-CE7A93C81158}" type="slidenum">
              <a:rPr lang="ja-JP" altLang="en-US">
                <a:latin typeface="ＭＳ Ｐゴシック" pitchFamily="50" charset="-128"/>
              </a:rPr>
              <a:pPr algn="r"/>
              <a:t>20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843213" y="3933825"/>
            <a:ext cx="1008062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ja-JP" smtClean="0"/>
              <a:t>α</a:t>
            </a:r>
            <a:r>
              <a:rPr lang="ja-JP" altLang="en-US" smtClean="0"/>
              <a:t>変換は、</a:t>
            </a:r>
            <a:br>
              <a:rPr lang="ja-JP" altLang="en-US" smtClean="0"/>
            </a:br>
            <a:r>
              <a:rPr lang="ja-JP" altLang="en-US" smtClean="0"/>
              <a:t> 「束縛変数の名前は、付け替えてもよい」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 ということを示している</a:t>
            </a:r>
            <a:endParaRPr lang="ja-JP" altLang="en-US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458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0EB94A4-D7AE-46CA-B6AB-B3378FE35AD8}" type="slidenum">
              <a:rPr lang="ja-JP" altLang="en-US">
                <a:latin typeface="ＭＳ Ｐゴシック" pitchFamily="50" charset="-128"/>
              </a:rPr>
              <a:pPr algn="r"/>
              <a:t>21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471988"/>
          </a:xfrm>
        </p:spPr>
        <p:txBody>
          <a:bodyPr/>
          <a:lstStyle/>
          <a:p>
            <a:r>
              <a:rPr lang="en-US" altLang="ja-JP" smtClean="0"/>
              <a:t>β</a:t>
            </a:r>
            <a:r>
              <a:rPr lang="ja-JP" altLang="en-US" smtClean="0"/>
              <a:t>簡約</a:t>
            </a: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関数適用</a:t>
            </a:r>
          </a:p>
          <a:p>
            <a:pPr lvl="1"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(λx.*xx)z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β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*zz</a:t>
            </a:r>
            <a:endParaRPr lang="ja-JP" altLang="en-US" smtClean="0">
              <a:latin typeface="ＭＳ ゴシック" pitchFamily="49" charset="-128"/>
              <a:ea typeface="ＭＳ ゴシック" pitchFamily="49" charset="-128"/>
            </a:endParaRPr>
          </a:p>
          <a:p>
            <a:pPr lvl="1"/>
            <a:endParaRPr lang="ja-JP" altLang="en-US" smtClean="0">
              <a:latin typeface="ＭＳ ゴシック" pitchFamily="49" charset="-128"/>
              <a:ea typeface="ＭＳ ゴシック" pitchFamily="49" charset="-128"/>
            </a:endParaRPr>
          </a:p>
          <a:p>
            <a:pPr lvl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それ以上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β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簡約できない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式を</a:t>
            </a:r>
            <a:r>
              <a:rPr lang="ja-JP" altLang="en-US" i="1" u="sng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正規形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(normal form)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であるという</a:t>
            </a:r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0930550-F841-4603-BB00-18C558A0AF4E}" type="slidenum">
              <a:rPr lang="ja-JP" altLang="en-US">
                <a:latin typeface="ＭＳ Ｐゴシック" pitchFamily="50" charset="-128"/>
              </a:rPr>
              <a:pPr algn="r"/>
              <a:t>22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α</a:t>
            </a:r>
            <a:r>
              <a:rPr lang="ja-JP" altLang="en-US" smtClean="0"/>
              <a:t>変換、</a:t>
            </a:r>
            <a:r>
              <a:rPr lang="en-US" altLang="ja-JP" smtClean="0"/>
              <a:t>β</a:t>
            </a:r>
            <a:r>
              <a:rPr lang="ja-JP" altLang="en-US" smtClean="0"/>
              <a:t>簡約では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「変換前の自由変数が束縛変数に変化してはならない」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例）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ja-JP" altLang="en-US" smtClean="0"/>
              <a:t>  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λx.*xy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α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λy.*yy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ja-JP" altLang="en-US" smtClean="0"/>
              <a:t>     </a:t>
            </a:r>
            <a:r>
              <a:rPr lang="en-US" altLang="ja-JP" smtClean="0"/>
              <a:t>(λx.λy.xy) y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β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λy.yy</a:t>
            </a:r>
          </a:p>
        </p:txBody>
      </p:sp>
      <p:sp>
        <p:nvSpPr>
          <p:cNvPr id="2662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1BB48B1-F7D8-46AF-BC33-01ABFCEF3C5F}" type="slidenum">
              <a:rPr lang="ja-JP" altLang="en-US">
                <a:latin typeface="ＭＳ Ｐゴシック" pitchFamily="50" charset="-128"/>
              </a:rPr>
              <a:pPr algn="r"/>
              <a:t>23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26629" name="Group 7"/>
          <p:cNvGrpSpPr>
            <a:grpSpLocks/>
          </p:cNvGrpSpPr>
          <p:nvPr/>
        </p:nvGrpSpPr>
        <p:grpSpPr bwMode="auto">
          <a:xfrm>
            <a:off x="6445250" y="4581525"/>
            <a:ext cx="647700" cy="576263"/>
            <a:chOff x="4105" y="2931"/>
            <a:chExt cx="317" cy="317"/>
          </a:xfrm>
        </p:grpSpPr>
        <p:sp>
          <p:nvSpPr>
            <p:cNvPr id="26633" name="Line 5"/>
            <p:cNvSpPr>
              <a:spLocks noChangeShapeType="1"/>
            </p:cNvSpPr>
            <p:nvPr/>
          </p:nvSpPr>
          <p:spPr bwMode="auto">
            <a:xfrm>
              <a:off x="4105" y="2931"/>
              <a:ext cx="317" cy="31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34" name="Line 6"/>
            <p:cNvSpPr>
              <a:spLocks noChangeShapeType="1"/>
            </p:cNvSpPr>
            <p:nvPr/>
          </p:nvSpPr>
          <p:spPr bwMode="auto">
            <a:xfrm flipV="1">
              <a:off x="4105" y="2931"/>
              <a:ext cx="317" cy="31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6630" name="Group 8"/>
          <p:cNvGrpSpPr>
            <a:grpSpLocks/>
          </p:cNvGrpSpPr>
          <p:nvPr/>
        </p:nvGrpSpPr>
        <p:grpSpPr bwMode="auto">
          <a:xfrm>
            <a:off x="7164388" y="5300663"/>
            <a:ext cx="647700" cy="576262"/>
            <a:chOff x="4105" y="2931"/>
            <a:chExt cx="317" cy="317"/>
          </a:xfrm>
        </p:grpSpPr>
        <p:sp>
          <p:nvSpPr>
            <p:cNvPr id="26631" name="Line 9"/>
            <p:cNvSpPr>
              <a:spLocks noChangeShapeType="1"/>
            </p:cNvSpPr>
            <p:nvPr/>
          </p:nvSpPr>
          <p:spPr bwMode="auto">
            <a:xfrm>
              <a:off x="4105" y="2931"/>
              <a:ext cx="317" cy="31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32" name="Line 10"/>
            <p:cNvSpPr>
              <a:spLocks noChangeShapeType="1"/>
            </p:cNvSpPr>
            <p:nvPr/>
          </p:nvSpPr>
          <p:spPr bwMode="auto">
            <a:xfrm flipV="1">
              <a:off x="4105" y="2931"/>
              <a:ext cx="317" cy="31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ja-JP" altLang="en-US" smtClean="0"/>
              <a:t>２番目の例は、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(λx.λy.xy) y </a:t>
            </a:r>
            <a:r>
              <a:rPr lang="ja-JP" altLang="en-US" smtClean="0"/>
              <a:t>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α </a:t>
            </a:r>
            <a:r>
              <a:rPr lang="en-US" altLang="ja-JP" smtClean="0"/>
              <a:t>(λx.λz.xz) y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			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β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λz.yz</a:t>
            </a:r>
            <a:endParaRPr lang="ja-JP" altLang="en-US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765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E51AB99-5A4C-4C7F-A9EE-71D985A50EE8}" type="slidenum">
              <a:rPr lang="ja-JP" altLang="en-US">
                <a:latin typeface="ＭＳ Ｐゴシック" pitchFamily="50" charset="-128"/>
              </a:rPr>
              <a:pPr algn="r"/>
              <a:t>24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/>
              <a:t>η</a:t>
            </a:r>
            <a:r>
              <a:rPr lang="ja-JP" altLang="en-US" smtClean="0"/>
              <a:t>変換</a:t>
            </a:r>
          </a:p>
          <a:p>
            <a:pPr lvl="1"/>
            <a:r>
              <a:rPr lang="ja-JP" altLang="en-US" smtClean="0"/>
              <a:t>変数ｘが、</a:t>
            </a:r>
            <a:r>
              <a:rPr lang="en-US" altLang="ja-JP" smtClean="0"/>
              <a:t>λ</a:t>
            </a:r>
            <a:r>
              <a:rPr lang="ja-JP" altLang="en-US" smtClean="0"/>
              <a:t>式</a:t>
            </a:r>
            <a:r>
              <a:rPr lang="en-US" altLang="ja-JP" smtClean="0"/>
              <a:t>M</a:t>
            </a:r>
            <a:r>
              <a:rPr lang="ja-JP" altLang="en-US" smtClean="0"/>
              <a:t>中に自由出現していない時、関数抽象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λx.Mx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は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M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に変換できる</a:t>
            </a:r>
          </a:p>
          <a:p>
            <a:pPr lvl="1"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    λx.Mx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η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M 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と書く</a:t>
            </a:r>
          </a:p>
        </p:txBody>
      </p:sp>
      <p:sp>
        <p:nvSpPr>
          <p:cNvPr id="2867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60360B3-6614-4326-8EFE-ACBB78AAC066}" type="slidenum">
              <a:rPr lang="ja-JP" altLang="en-US">
                <a:latin typeface="ＭＳ Ｐゴシック" pitchFamily="50" charset="-128"/>
              </a:rPr>
              <a:pPr algn="r"/>
              <a:t>25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x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が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M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の自由変数でない時、任意の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式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N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について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(λx.Mx)N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β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MN</a:t>
            </a:r>
          </a:p>
          <a:p>
            <a:pPr lvl="1">
              <a:buFont typeface="Wingdings" pitchFamily="2" charset="2"/>
              <a:buNone/>
            </a:pP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  <a:p>
            <a:pPr lvl="1"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(λx.Mx)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は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M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と同じ関数とみなせる</a:t>
            </a:r>
          </a:p>
        </p:txBody>
      </p:sp>
      <p:sp>
        <p:nvSpPr>
          <p:cNvPr id="297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BBAE32A-DD50-4E46-ABD2-E7FAA8555D4F}" type="slidenum">
              <a:rPr lang="ja-JP" altLang="en-US">
                <a:latin typeface="ＭＳ Ｐゴシック" pitchFamily="50" charset="-128"/>
              </a:rPr>
              <a:pPr algn="r"/>
              <a:t>26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3132138" y="4076700"/>
            <a:ext cx="935037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ja-JP" smtClean="0"/>
              <a:t>P.</a:t>
            </a:r>
            <a:r>
              <a:rPr lang="ja-JP" altLang="en-US" smtClean="0"/>
              <a:t>２４の例は、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(λx.λy.xy) y </a:t>
            </a:r>
            <a:r>
              <a:rPr lang="ja-JP" altLang="en-US" smtClean="0"/>
              <a:t>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α </a:t>
            </a:r>
            <a:r>
              <a:rPr lang="en-US" altLang="ja-JP" smtClean="0"/>
              <a:t>(λx.λz.xz) y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			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β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λz.yz</a:t>
            </a:r>
          </a:p>
          <a:p>
            <a:pPr lvl="1"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			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η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2765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E51AB99-5A4C-4C7F-A9EE-71D985A50EE8}" type="slidenum">
              <a:rPr lang="ja-JP" altLang="en-US">
                <a:latin typeface="ＭＳ Ｐゴシック" pitchFamily="50" charset="-128"/>
              </a:rPr>
              <a:pPr algn="r"/>
              <a:t>27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r>
              <a:rPr lang="en-US" altLang="ja-JP" smtClean="0"/>
              <a:t>λ</a:t>
            </a:r>
            <a:r>
              <a:rPr lang="ja-JP" altLang="en-US" smtClean="0"/>
              <a:t>計算の用途</a:t>
            </a:r>
          </a:p>
          <a:p>
            <a:pPr lvl="1"/>
            <a:r>
              <a:rPr lang="ja-JP" altLang="en-US" smtClean="0"/>
              <a:t>計算の意味論</a:t>
            </a:r>
          </a:p>
          <a:p>
            <a:pPr lvl="1"/>
            <a:r>
              <a:rPr lang="ja-JP" altLang="en-US" smtClean="0"/>
              <a:t>計算可能性理論</a:t>
            </a:r>
          </a:p>
          <a:p>
            <a:pPr lvl="1"/>
            <a:r>
              <a:rPr lang="ja-JP" altLang="en-US" smtClean="0"/>
              <a:t>型理論</a:t>
            </a:r>
          </a:p>
          <a:p>
            <a:pPr>
              <a:lnSpc>
                <a:spcPct val="30000"/>
              </a:lnSpc>
            </a:pPr>
            <a:endParaRPr lang="ja-JP" altLang="en-US" smtClean="0"/>
          </a:p>
          <a:p>
            <a:r>
              <a:rPr lang="en-US" altLang="ja-JP" smtClean="0"/>
              <a:t>λ</a:t>
            </a:r>
            <a:r>
              <a:rPr lang="ja-JP" altLang="en-US" smtClean="0"/>
              <a:t>式</a:t>
            </a:r>
            <a:r>
              <a:rPr lang="en-US" altLang="ja-JP" smtClean="0"/>
              <a:t>/λ</a:t>
            </a:r>
            <a:r>
              <a:rPr lang="ja-JP" altLang="en-US" smtClean="0"/>
              <a:t>計算では、全ての「計算可能な関数」を表現し、計算することができる</a:t>
            </a:r>
          </a:p>
        </p:txBody>
      </p:sp>
      <p:sp>
        <p:nvSpPr>
          <p:cNvPr id="307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AB9CA5B-63AB-4005-900A-268FD9B3B838}" type="slidenum">
              <a:rPr lang="ja-JP" altLang="en-US">
                <a:latin typeface="ＭＳ Ｐゴシック" pitchFamily="50" charset="-128"/>
              </a:rPr>
              <a:pPr algn="r"/>
              <a:t>28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  <a:r>
              <a:rPr lang="en-US" altLang="ja-JP" smtClean="0"/>
              <a:t> </a:t>
            </a:r>
            <a:r>
              <a:rPr lang="ja-JP" altLang="en-US" smtClean="0"/>
              <a:t>ラムダ計算</a:t>
            </a:r>
            <a:endParaRPr lang="ja-JP" altLang="en-US" smtClean="0">
              <a:effectLst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１</a:t>
            </a:r>
          </a:p>
          <a:p>
            <a:pPr lvl="1"/>
            <a:r>
              <a:rPr lang="ja-JP" altLang="en-US" smtClean="0"/>
              <a:t>次の</a:t>
            </a:r>
            <a:r>
              <a:rPr lang="en-US" altLang="ja-JP" smtClean="0"/>
              <a:t>λ</a:t>
            </a:r>
            <a:r>
              <a:rPr lang="ja-JP" altLang="en-US" smtClean="0"/>
              <a:t>式を簡約せよ</a:t>
            </a:r>
          </a:p>
          <a:p>
            <a:pPr lvl="1"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①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(λx.λy.yx)ab</a:t>
            </a:r>
          </a:p>
          <a:p>
            <a:pPr lvl="1"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② </a:t>
            </a:r>
            <a:r>
              <a:rPr lang="en-US" altLang="ja-JP" smtClean="0"/>
              <a:t>λx.λy.axy</a:t>
            </a:r>
          </a:p>
          <a:p>
            <a:pPr lvl="1">
              <a:buFont typeface="Wingdings" pitchFamily="2" charset="2"/>
              <a:buNone/>
            </a:pPr>
            <a:endParaRPr lang="en-US" altLang="ja-JP" smtClean="0"/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ヒント：①は</a:t>
            </a:r>
            <a:r>
              <a:rPr lang="en-US" altLang="ja-JP" smtClean="0"/>
              <a:t>β</a:t>
            </a:r>
            <a:r>
              <a:rPr lang="ja-JP" altLang="en-US" smtClean="0"/>
              <a:t>簡約２回、</a:t>
            </a:r>
            <a:br>
              <a:rPr lang="ja-JP" altLang="en-US" smtClean="0"/>
            </a:br>
            <a:r>
              <a:rPr lang="ja-JP" altLang="en-US" smtClean="0"/>
              <a:t>       ②は</a:t>
            </a:r>
            <a:r>
              <a:rPr lang="en-US" altLang="ja-JP" smtClean="0"/>
              <a:t>η</a:t>
            </a:r>
            <a:r>
              <a:rPr lang="ja-JP" altLang="en-US" smtClean="0"/>
              <a:t>変換２回</a:t>
            </a:r>
          </a:p>
        </p:txBody>
      </p:sp>
      <p:sp>
        <p:nvSpPr>
          <p:cNvPr id="317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2075DFB-1754-4A14-A866-D18183362FC3}" type="slidenum">
              <a:rPr lang="ja-JP" altLang="en-US">
                <a:latin typeface="ＭＳ Ｐゴシック" pitchFamily="50" charset="-128"/>
              </a:rPr>
              <a:pPr algn="r"/>
              <a:t>29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92165" name="Rectangle 5"/>
          <p:cNvSpPr>
            <a:spLocks noChangeArrowheads="1"/>
          </p:cNvSpPr>
          <p:nvPr/>
        </p:nvSpPr>
        <p:spPr bwMode="auto">
          <a:xfrm>
            <a:off x="2555875" y="5300663"/>
            <a:ext cx="4608513" cy="115252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１</a:t>
            </a:r>
            <a:r>
              <a:rPr lang="en-US" altLang="ja-JP" smtClean="0"/>
              <a:t>. </a:t>
            </a:r>
            <a:r>
              <a:rPr lang="ja-JP" altLang="en-US" smtClean="0"/>
              <a:t>関数型プログラミングの特徴</a:t>
            </a:r>
            <a:endParaRPr lang="ja-JP" altLang="en-US"/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lnSpc>
                <a:spcPct val="100000"/>
              </a:lnSpc>
              <a:buSzPct val="100000"/>
              <a:buFont typeface="Wingdings" pitchFamily="2" charset="2"/>
              <a:buAutoNum type="arabicParenBoth"/>
            </a:pPr>
            <a:r>
              <a:rPr lang="ja-JP" altLang="en-US" smtClean="0"/>
              <a:t>純関数型プログラミング</a:t>
            </a:r>
            <a:endParaRPr lang="en-US" altLang="ja-JP" smtClean="0"/>
          </a:p>
          <a:p>
            <a:pPr marL="742950" indent="-742950">
              <a:lnSpc>
                <a:spcPct val="100000"/>
              </a:lnSpc>
              <a:buSzPct val="100000"/>
              <a:buFont typeface="Wingdings" pitchFamily="2" charset="2"/>
              <a:buAutoNum type="arabicParenBoth"/>
            </a:pPr>
            <a:r>
              <a:rPr lang="en-US" altLang="ja-JP" smtClean="0"/>
              <a:t>first-class</a:t>
            </a:r>
            <a:r>
              <a:rPr lang="ja-JP" altLang="en-US" smtClean="0"/>
              <a:t> </a:t>
            </a:r>
            <a:r>
              <a:rPr lang="en-US" altLang="ja-JP" smtClean="0"/>
              <a:t>object</a:t>
            </a:r>
            <a:r>
              <a:rPr lang="ja-JP" altLang="en-US" smtClean="0"/>
              <a:t> としての関数</a:t>
            </a:r>
            <a:endParaRPr lang="en-US" altLang="ja-JP" smtClean="0"/>
          </a:p>
          <a:p>
            <a:pPr marL="742950" indent="-742950">
              <a:lnSpc>
                <a:spcPct val="100000"/>
              </a:lnSpc>
              <a:buSzPct val="100000"/>
              <a:buFont typeface="Wingdings" pitchFamily="2" charset="2"/>
              <a:buAutoNum type="arabicParenBoth"/>
            </a:pPr>
            <a:r>
              <a:rPr lang="ja-JP" altLang="en-US" smtClean="0"/>
              <a:t>ラムダ式／ラムダ計算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EE5E8A5-0667-4B21-9393-44E76497BB9E}" type="slidenum">
              <a:rPr lang="ja-JP" altLang="en-US">
                <a:latin typeface="ＭＳ Ｐゴシック" pitchFamily="50" charset="-128"/>
              </a:rPr>
              <a:pPr algn="r"/>
              <a:t>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３</a:t>
            </a:r>
            <a:r>
              <a:rPr lang="en-US" altLang="ja-JP" smtClean="0"/>
              <a:t> </a:t>
            </a:r>
            <a:r>
              <a:rPr lang="ja-JP" altLang="en-US" smtClean="0"/>
              <a:t>カリー化</a:t>
            </a:r>
            <a:endParaRPr lang="en-US" altLang="ja-JP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921625" cy="4543425"/>
          </a:xfrm>
        </p:spPr>
        <p:txBody>
          <a:bodyPr/>
          <a:lstStyle/>
          <a:p>
            <a:r>
              <a:rPr lang="ja-JP" altLang="en-US" i="1" u="sng" smtClean="0">
                <a:solidFill>
                  <a:schemeClr val="accent2"/>
                </a:solidFill>
              </a:rPr>
              <a:t>カリー化</a:t>
            </a:r>
            <a:r>
              <a:rPr lang="ja-JP" altLang="en-US" smtClean="0"/>
              <a:t> </a:t>
            </a:r>
            <a:r>
              <a:rPr lang="en-US" altLang="ja-JP" smtClean="0"/>
              <a:t>(currying)</a:t>
            </a:r>
          </a:p>
          <a:p>
            <a:pPr lvl="1"/>
            <a:r>
              <a:rPr lang="en-US" altLang="ja-JP" smtClean="0"/>
              <a:t>"av(x,y) = (x+y)/2"</a:t>
            </a:r>
            <a:r>
              <a:rPr lang="ja-JP" altLang="en-US" smtClean="0"/>
              <a:t>という関数は、</a:t>
            </a:r>
          </a:p>
          <a:p>
            <a:pPr lvl="1">
              <a:buFont typeface="Wingdings" pitchFamily="2" charset="2"/>
              <a:buNone/>
            </a:pPr>
            <a:r>
              <a:rPr lang="en-US" altLang="ja-JP" smtClean="0"/>
              <a:t>	R×R</a:t>
            </a:r>
            <a:r>
              <a:rPr lang="ja-JP" altLang="en-US" smtClean="0"/>
              <a:t>→</a:t>
            </a:r>
            <a:r>
              <a:rPr lang="en-US" altLang="ja-JP" smtClean="0"/>
              <a:t>R (</a:t>
            </a:r>
            <a:r>
              <a:rPr lang="ja-JP" altLang="en-US" smtClean="0"/>
              <a:t>定義域</a:t>
            </a:r>
            <a:r>
              <a:rPr lang="en-US" altLang="ja-JP" smtClean="0"/>
              <a:t>R×R</a:t>
            </a:r>
            <a:r>
              <a:rPr lang="ja-JP" altLang="en-US" smtClean="0"/>
              <a:t>、値域</a:t>
            </a:r>
            <a:r>
              <a:rPr lang="en-US" altLang="ja-JP" smtClean="0"/>
              <a:t>R</a:t>
            </a:r>
            <a:r>
              <a:rPr lang="ja-JP" altLang="en-US" smtClean="0"/>
              <a:t>）の関係</a:t>
            </a:r>
          </a:p>
          <a:p>
            <a:pPr lvl="1"/>
            <a:r>
              <a:rPr lang="ja-JP" altLang="en-US" smtClean="0"/>
              <a:t>この関数を</a:t>
            </a:r>
            <a:r>
              <a:rPr lang="en-US" altLang="ja-JP" smtClean="0"/>
              <a:t>λ</a:t>
            </a:r>
            <a:r>
              <a:rPr lang="ja-JP" altLang="en-US" smtClean="0"/>
              <a:t>式で表すと</a:t>
            </a:r>
          </a:p>
          <a:p>
            <a:pPr lvl="2">
              <a:buFont typeface="Wingdings" pitchFamily="2" charset="2"/>
              <a:buNone/>
            </a:pPr>
            <a:r>
              <a:rPr lang="en-US" altLang="ja-JP" sz="3600" smtClean="0"/>
              <a:t>av =λx.λy./+xy2</a:t>
            </a:r>
          </a:p>
          <a:p>
            <a:pPr lvl="2">
              <a:buFont typeface="Wingdings" pitchFamily="2" charset="2"/>
              <a:buNone/>
            </a:pPr>
            <a:r>
              <a:rPr lang="ja-JP" altLang="en-US" sz="3600" smtClean="0"/>
              <a:t>これは </a:t>
            </a:r>
            <a:r>
              <a:rPr lang="en-US" altLang="ja-JP" sz="3600" smtClean="0"/>
              <a:t>λx.(λy./+xy2) </a:t>
            </a:r>
            <a:r>
              <a:rPr lang="ja-JP" altLang="en-US" sz="3600" smtClean="0"/>
              <a:t>の意</a:t>
            </a:r>
          </a:p>
        </p:txBody>
      </p:sp>
      <p:sp>
        <p:nvSpPr>
          <p:cNvPr id="3277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EBAC778-C601-4B66-97BD-4E07DBBB0000}" type="slidenum">
              <a:rPr lang="ja-JP" altLang="en-US">
                <a:latin typeface="ＭＳ Ｐゴシック" pitchFamily="50" charset="-128"/>
              </a:rPr>
              <a:pPr algn="r"/>
              <a:t>30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3277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1723D30-2E5C-4E2C-9FCC-91E3646CE19F}" type="slidenum">
              <a:rPr lang="ja-JP" altLang="en-US">
                <a:latin typeface="ＭＳ Ｐゴシック" pitchFamily="50" charset="-128"/>
              </a:rPr>
              <a:pPr algn="r"/>
              <a:t>30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３</a:t>
            </a:r>
            <a:r>
              <a:rPr lang="en-US" altLang="ja-JP" smtClean="0"/>
              <a:t> </a:t>
            </a:r>
            <a:r>
              <a:rPr lang="ja-JP" altLang="en-US" smtClean="0"/>
              <a:t>カリー化</a:t>
            </a:r>
            <a:endParaRPr lang="en-US" altLang="ja-JP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921625" cy="4543425"/>
          </a:xfrm>
        </p:spPr>
        <p:txBody>
          <a:bodyPr/>
          <a:lstStyle/>
          <a:p>
            <a:pPr lvl="1"/>
            <a:r>
              <a:rPr lang="en-US" altLang="ja-JP" smtClean="0"/>
              <a:t>av =</a:t>
            </a:r>
            <a:r>
              <a:rPr lang="en-US" altLang="ja-JP" sz="4000" smtClean="0"/>
              <a:t>λ</a:t>
            </a:r>
            <a:r>
              <a:rPr lang="en-US" altLang="ja-JP" smtClean="0"/>
              <a:t>x</a:t>
            </a:r>
            <a:r>
              <a:rPr lang="en-US" altLang="ja-JP" sz="4000" smtClean="0"/>
              <a:t>.λ</a:t>
            </a:r>
            <a:r>
              <a:rPr lang="en-US" altLang="ja-JP" smtClean="0"/>
              <a:t>y./+xy2 </a:t>
            </a:r>
            <a:r>
              <a:rPr lang="ja-JP" altLang="en-US" smtClean="0"/>
              <a:t>とした時、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"av 3" </a:t>
            </a:r>
            <a:r>
              <a:rPr lang="ja-JP" altLang="en-US" smtClean="0"/>
              <a:t>は、 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  （</a:t>
            </a:r>
            <a:r>
              <a:rPr lang="en-US" altLang="ja-JP" smtClean="0"/>
              <a:t>λx.(λy./+xy2)) 3 </a:t>
            </a:r>
            <a:r>
              <a:rPr lang="ja-JP" altLang="en-US" smtClean="0"/>
              <a:t>→ </a:t>
            </a:r>
            <a:r>
              <a:rPr lang="en-US" altLang="ja-JP" smtClean="0"/>
              <a:t>λy./+3y2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結果は１引数の関数となる</a:t>
            </a:r>
          </a:p>
          <a:p>
            <a:pPr lvl="1"/>
            <a:r>
              <a:rPr lang="ja-JP" altLang="en-US" smtClean="0"/>
              <a:t>つまり、</a:t>
            </a:r>
            <a:r>
              <a:rPr lang="en-US" altLang="ja-JP" smtClean="0"/>
              <a:t>λ</a:t>
            </a:r>
            <a:r>
              <a:rPr lang="ja-JP" altLang="en-US" smtClean="0"/>
              <a:t>式で表した関数</a:t>
            </a:r>
            <a:r>
              <a:rPr lang="en-US" altLang="ja-JP" smtClean="0"/>
              <a:t>av</a:t>
            </a:r>
            <a:r>
              <a:rPr lang="ja-JP" altLang="en-US" smtClean="0"/>
              <a:t>は、</a:t>
            </a:r>
          </a:p>
          <a:p>
            <a:pPr lvl="1">
              <a:buFont typeface="Wingdings" pitchFamily="2" charset="2"/>
              <a:buNone/>
            </a:pPr>
            <a:r>
              <a:rPr lang="en-US" altLang="ja-JP" smtClean="0"/>
              <a:t>	R</a:t>
            </a:r>
            <a:r>
              <a:rPr lang="ja-JP" altLang="en-US" smtClean="0"/>
              <a:t>→（</a:t>
            </a:r>
            <a:r>
              <a:rPr lang="en-US" altLang="ja-JP" smtClean="0"/>
              <a:t>R</a:t>
            </a:r>
            <a:r>
              <a:rPr lang="ja-JP" altLang="en-US" smtClean="0"/>
              <a:t>→</a:t>
            </a:r>
            <a:r>
              <a:rPr lang="en-US" altLang="ja-JP" smtClean="0"/>
              <a:t>R) </a:t>
            </a:r>
            <a:r>
              <a:rPr lang="ja-JP" altLang="en-US" smtClean="0"/>
              <a:t>である</a:t>
            </a:r>
            <a:br>
              <a:rPr lang="ja-JP" altLang="en-US" smtClean="0"/>
            </a:br>
            <a:r>
              <a:rPr lang="ja-JP" altLang="en-US" smtClean="0"/>
              <a:t>（定義域Ｒ、値域は“</a:t>
            </a:r>
            <a:r>
              <a:rPr lang="en-US" altLang="ja-JP" smtClean="0"/>
              <a:t>R</a:t>
            </a:r>
            <a:r>
              <a:rPr lang="ja-JP" altLang="en-US" smtClean="0"/>
              <a:t>→</a:t>
            </a:r>
            <a:r>
              <a:rPr lang="en-US" altLang="ja-JP" smtClean="0"/>
              <a:t>R</a:t>
            </a:r>
            <a:r>
              <a:rPr lang="ja-JP" altLang="en-US" smtClean="0"/>
              <a:t>の関数”）</a:t>
            </a:r>
          </a:p>
        </p:txBody>
      </p:sp>
      <p:sp>
        <p:nvSpPr>
          <p:cNvPr id="337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E3D9763-9406-4168-80F7-FF4CA3ABD798}" type="slidenum">
              <a:rPr lang="ja-JP" altLang="en-US">
                <a:latin typeface="ＭＳ Ｐゴシック" pitchFamily="50" charset="-128"/>
              </a:rPr>
              <a:pPr algn="r"/>
              <a:t>31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3379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3961C86-B617-42A7-B946-33EA58E77823}" type="slidenum">
              <a:rPr lang="ja-JP" altLang="en-US">
                <a:latin typeface="ＭＳ Ｐゴシック" pitchFamily="50" charset="-128"/>
              </a:rPr>
              <a:pPr algn="r"/>
              <a:t>31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３</a:t>
            </a:r>
            <a:r>
              <a:rPr lang="en-US" altLang="ja-JP" smtClean="0"/>
              <a:t> </a:t>
            </a:r>
            <a:r>
              <a:rPr lang="ja-JP" altLang="en-US" smtClean="0"/>
              <a:t>カリー化</a:t>
            </a:r>
            <a:endParaRPr lang="en-US" altLang="ja-JP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921625" cy="4327525"/>
          </a:xfrm>
        </p:spPr>
        <p:txBody>
          <a:bodyPr/>
          <a:lstStyle/>
          <a:p>
            <a:pPr lvl="1">
              <a:lnSpc>
                <a:spcPct val="110000"/>
              </a:lnSpc>
            </a:pPr>
            <a:r>
              <a:rPr lang="en-US" altLang="ja-JP" smtClean="0"/>
              <a:t>λ</a:t>
            </a:r>
            <a:r>
              <a:rPr lang="ja-JP" altLang="en-US" smtClean="0"/>
              <a:t>式に直すということは、</a:t>
            </a:r>
            <a:br>
              <a:rPr lang="ja-JP" altLang="en-US" smtClean="0"/>
            </a:br>
            <a:r>
              <a:rPr lang="ja-JP" altLang="en-US" smtClean="0"/>
              <a:t>  複数引数の関数を、１引数の関数</a:t>
            </a:r>
            <a:br>
              <a:rPr lang="ja-JP" altLang="en-US" smtClean="0"/>
            </a:br>
            <a:r>
              <a:rPr lang="ja-JP" altLang="en-US" smtClean="0"/>
              <a:t>  のネストに変換すること</a:t>
            </a:r>
            <a:br>
              <a:rPr lang="ja-JP" altLang="en-US" smtClean="0"/>
            </a:br>
            <a:r>
              <a:rPr lang="ja-JP" altLang="en-US" smtClean="0"/>
              <a:t>と、考えることが出来る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/>
              <a:t/>
            </a:r>
            <a:br>
              <a:rPr lang="ja-JP" altLang="en-US" smtClean="0"/>
            </a:br>
            <a:r>
              <a:rPr lang="ja-JP" altLang="en-US" smtClean="0"/>
              <a:t>このような変換を </a:t>
            </a:r>
            <a:r>
              <a:rPr lang="ja-JP" altLang="en-US" i="1" u="sng" smtClean="0">
                <a:solidFill>
                  <a:schemeClr val="accent2"/>
                </a:solidFill>
              </a:rPr>
              <a:t>カリー化</a:t>
            </a:r>
            <a:r>
              <a:rPr lang="ja-JP" altLang="en-US" smtClean="0"/>
              <a:t> という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mtClean="0"/>
              <a:t>                          </a:t>
            </a:r>
            <a:r>
              <a:rPr lang="en-US" altLang="ja-JP" smtClean="0"/>
              <a:t>(currying)</a:t>
            </a:r>
          </a:p>
        </p:txBody>
      </p:sp>
      <p:sp>
        <p:nvSpPr>
          <p:cNvPr id="3482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4E97926-BCBF-4359-A887-76CB2673477F}" type="slidenum">
              <a:rPr lang="ja-JP" altLang="en-US">
                <a:latin typeface="ＭＳ Ｐゴシック" pitchFamily="50" charset="-128"/>
              </a:rPr>
              <a:pPr algn="r"/>
              <a:t>32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34821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21CD833-5B61-4D46-8E03-17A1DC1504DB}" type="slidenum">
              <a:rPr lang="ja-JP" altLang="en-US">
                <a:latin typeface="ＭＳ Ｐゴシック" pitchFamily="50" charset="-128"/>
              </a:rPr>
              <a:pPr algn="r"/>
              <a:t>32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４</a:t>
            </a:r>
            <a:r>
              <a:rPr lang="en-US" altLang="ja-JP" smtClean="0"/>
              <a:t> </a:t>
            </a:r>
            <a:r>
              <a:rPr lang="ja-JP" altLang="en-US" smtClean="0"/>
              <a:t>チャーチ</a:t>
            </a:r>
            <a:r>
              <a:rPr lang="en-US" altLang="ja-JP" smtClean="0"/>
              <a:t>=</a:t>
            </a:r>
            <a:r>
              <a:rPr lang="ja-JP" altLang="en-US" smtClean="0"/>
              <a:t>ロッサーの定理</a:t>
            </a:r>
            <a:endParaRPr lang="en-US" altLang="ja-JP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993063" cy="4471988"/>
          </a:xfrm>
        </p:spPr>
        <p:txBody>
          <a:bodyPr/>
          <a:lstStyle/>
          <a:p>
            <a:r>
              <a:rPr lang="en-US" altLang="ja-JP" smtClean="0"/>
              <a:t>λ</a:t>
            </a:r>
            <a:r>
              <a:rPr lang="ja-JP" altLang="en-US" smtClean="0"/>
              <a:t>式の簡約 （</a:t>
            </a:r>
            <a:r>
              <a:rPr lang="en-US" altLang="ja-JP" smtClean="0"/>
              <a:t>reduction</a:t>
            </a:r>
            <a:r>
              <a:rPr lang="ja-JP" altLang="en-US" smtClean="0"/>
              <a:t>）について</a:t>
            </a:r>
          </a:p>
          <a:p>
            <a:pPr lvl="1"/>
            <a:r>
              <a:rPr lang="en-US" altLang="ja-JP" smtClean="0"/>
              <a:t>α</a:t>
            </a:r>
            <a:r>
              <a:rPr lang="ja-JP" altLang="en-US" smtClean="0"/>
              <a:t>変換：	→</a:t>
            </a:r>
            <a:r>
              <a:rPr lang="en-US" altLang="ja-JP" baseline="-25000" smtClean="0"/>
              <a:t>α</a:t>
            </a:r>
          </a:p>
          <a:p>
            <a:pPr lvl="1"/>
            <a:r>
              <a:rPr lang="en-US" altLang="ja-JP" smtClean="0"/>
              <a:t>β</a:t>
            </a:r>
            <a:r>
              <a:rPr lang="ja-JP" altLang="en-US" smtClean="0"/>
              <a:t>簡約：	→</a:t>
            </a:r>
            <a:r>
              <a:rPr lang="en-US" altLang="ja-JP" baseline="-25000" smtClean="0"/>
              <a:t>β</a:t>
            </a:r>
          </a:p>
          <a:p>
            <a:pPr lvl="1"/>
            <a:r>
              <a:rPr lang="en-US" altLang="ja-JP" smtClean="0"/>
              <a:t>η</a:t>
            </a:r>
            <a:r>
              <a:rPr lang="ja-JP" altLang="en-US" smtClean="0"/>
              <a:t>変換：	→</a:t>
            </a:r>
            <a:r>
              <a:rPr lang="en-US" altLang="ja-JP" baseline="-25000" smtClean="0"/>
              <a:t>η</a:t>
            </a:r>
          </a:p>
          <a:p>
            <a:pPr lvl="1"/>
            <a:endParaRPr lang="en-US" altLang="ja-JP" baseline="-25000" smtClean="0"/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→ ＝ →</a:t>
            </a:r>
            <a:r>
              <a:rPr lang="en-US" altLang="ja-JP" baseline="-25000" smtClean="0"/>
              <a:t>α</a:t>
            </a:r>
            <a:r>
              <a:rPr lang="en-US" altLang="ja-JP" smtClean="0"/>
              <a:t> </a:t>
            </a:r>
            <a:r>
              <a:rPr lang="ja-JP" altLang="en-US" smtClean="0"/>
              <a:t>∪ →</a:t>
            </a:r>
            <a:r>
              <a:rPr lang="en-US" altLang="ja-JP" baseline="-25000" smtClean="0"/>
              <a:t>β</a:t>
            </a:r>
            <a:r>
              <a:rPr lang="en-US" altLang="ja-JP" smtClean="0"/>
              <a:t> </a:t>
            </a:r>
            <a:r>
              <a:rPr lang="ja-JP" altLang="en-US" smtClean="0"/>
              <a:t>∪</a:t>
            </a:r>
            <a:r>
              <a:rPr lang="ja-JP" altLang="en-US" baseline="-25000" smtClean="0"/>
              <a:t> </a:t>
            </a:r>
            <a:r>
              <a:rPr lang="ja-JP" altLang="en-US" smtClean="0"/>
              <a:t>→</a:t>
            </a:r>
            <a:r>
              <a:rPr lang="en-US" altLang="ja-JP" baseline="-25000" smtClean="0"/>
              <a:t>η </a:t>
            </a:r>
            <a:r>
              <a:rPr lang="ja-JP" altLang="en-US" smtClean="0"/>
              <a:t>とし、</a:t>
            </a:r>
          </a:p>
          <a:p>
            <a:pPr lvl="1">
              <a:buFont typeface="Wingdings" pitchFamily="2" charset="2"/>
              <a:buNone/>
            </a:pPr>
            <a:r>
              <a:rPr lang="ja-JP" altLang="en-US" i="1" u="sng" smtClean="0">
                <a:solidFill>
                  <a:schemeClr val="accent2"/>
                </a:solidFill>
              </a:rPr>
              <a:t>→</a:t>
            </a:r>
            <a:r>
              <a:rPr lang="ja-JP" altLang="en-US" i="1" u="sng" baseline="30000" smtClean="0">
                <a:solidFill>
                  <a:schemeClr val="accent2"/>
                </a:solidFill>
              </a:rPr>
              <a:t>＊</a:t>
            </a:r>
            <a:r>
              <a:rPr lang="ja-JP" altLang="en-US" i="1" u="sng" smtClean="0">
                <a:solidFill>
                  <a:schemeClr val="accent2"/>
                </a:solidFill>
              </a:rPr>
              <a:t> を、その反射的推移閉包</a:t>
            </a:r>
            <a:r>
              <a:rPr lang="ja-JP" altLang="en-US" smtClean="0">
                <a:solidFill>
                  <a:schemeClr val="accent2"/>
                </a:solidFill>
              </a:rPr>
              <a:t> </a:t>
            </a:r>
            <a:r>
              <a:rPr lang="ja-JP" altLang="en-US" smtClean="0"/>
              <a:t>とする</a:t>
            </a:r>
            <a:endParaRPr lang="ja-JP" altLang="en-US" baseline="30000" smtClean="0"/>
          </a:p>
        </p:txBody>
      </p:sp>
      <p:sp>
        <p:nvSpPr>
          <p:cNvPr id="358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4C86D09-7BEB-4044-A6E8-BD4AA07C2891}" type="slidenum">
              <a:rPr lang="ja-JP" altLang="en-US">
                <a:latin typeface="ＭＳ Ｐゴシック" pitchFamily="50" charset="-128"/>
              </a:rPr>
              <a:pPr algn="r"/>
              <a:t>33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3584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0467A13-6C6B-4AC5-B374-B355A69B1A8C}" type="slidenum">
              <a:rPr lang="ja-JP" altLang="en-US">
                <a:latin typeface="ＭＳ Ｐゴシック" pitchFamily="50" charset="-128"/>
              </a:rPr>
              <a:pPr algn="r"/>
              <a:t>33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４</a:t>
            </a:r>
            <a:r>
              <a:rPr lang="en-US" altLang="ja-JP" smtClean="0"/>
              <a:t> </a:t>
            </a:r>
            <a:r>
              <a:rPr lang="ja-JP" altLang="en-US" smtClean="0"/>
              <a:t>チャーチ</a:t>
            </a:r>
            <a:r>
              <a:rPr lang="en-US" altLang="ja-JP" smtClean="0"/>
              <a:t>=</a:t>
            </a:r>
            <a:r>
              <a:rPr lang="ja-JP" altLang="en-US" smtClean="0"/>
              <a:t>ロッサーの定理</a:t>
            </a:r>
            <a:endParaRPr lang="en-US" altLang="ja-JP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773238"/>
            <a:ext cx="7921625" cy="317658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i="1" u="sng" smtClean="0">
                <a:solidFill>
                  <a:schemeClr val="accent2"/>
                </a:solidFill>
              </a:rPr>
              <a:t>チャーチ</a:t>
            </a:r>
            <a:r>
              <a:rPr lang="en-US" altLang="ja-JP" i="1" u="sng" smtClean="0">
                <a:solidFill>
                  <a:schemeClr val="accent2"/>
                </a:solidFill>
              </a:rPr>
              <a:t>=</a:t>
            </a:r>
            <a:r>
              <a:rPr lang="ja-JP" altLang="en-US" i="1" u="sng" smtClean="0">
                <a:solidFill>
                  <a:schemeClr val="accent2"/>
                </a:solidFill>
              </a:rPr>
              <a:t>ロッサーの定理</a:t>
            </a:r>
          </a:p>
          <a:p>
            <a:pPr lvl="1"/>
            <a:r>
              <a:rPr lang="en-US" altLang="ja-JP" smtClean="0"/>
              <a:t>λ</a:t>
            </a:r>
            <a:r>
              <a:rPr lang="ja-JP" altLang="en-US" smtClean="0"/>
              <a:t>式 </a:t>
            </a:r>
            <a:r>
              <a:rPr lang="en-US" altLang="ja-JP" smtClean="0"/>
              <a:t>M</a:t>
            </a:r>
            <a:r>
              <a:rPr lang="ja-JP" altLang="en-US" smtClean="0"/>
              <a:t>、</a:t>
            </a:r>
            <a:r>
              <a:rPr lang="en-US" altLang="ja-JP" smtClean="0"/>
              <a:t>P</a:t>
            </a:r>
            <a:r>
              <a:rPr lang="ja-JP" altLang="en-US" smtClean="0"/>
              <a:t>、</a:t>
            </a:r>
            <a:r>
              <a:rPr lang="en-US" altLang="ja-JP" smtClean="0"/>
              <a:t>Q</a:t>
            </a:r>
            <a:r>
              <a:rPr lang="ja-JP" altLang="en-US" smtClean="0"/>
              <a:t>について、</a:t>
            </a:r>
            <a:br>
              <a:rPr lang="ja-JP" altLang="en-US" smtClean="0"/>
            </a:br>
            <a:r>
              <a:rPr lang="ja-JP" altLang="en-US" smtClean="0"/>
              <a:t>   </a:t>
            </a:r>
            <a:r>
              <a:rPr lang="en-US" altLang="ja-JP" smtClean="0"/>
              <a:t>M </a:t>
            </a:r>
            <a:r>
              <a:rPr lang="ja-JP" altLang="en-US" smtClean="0"/>
              <a:t>→</a:t>
            </a:r>
            <a:r>
              <a:rPr lang="ja-JP" altLang="en-US" baseline="30000" smtClean="0"/>
              <a:t>＊ </a:t>
            </a:r>
            <a:r>
              <a:rPr lang="en-US" altLang="ja-JP" smtClean="0"/>
              <a:t>P </a:t>
            </a:r>
            <a:r>
              <a:rPr lang="ja-JP" altLang="en-US" smtClean="0"/>
              <a:t>かつ </a:t>
            </a:r>
            <a:r>
              <a:rPr lang="en-US" altLang="ja-JP" smtClean="0"/>
              <a:t>M </a:t>
            </a:r>
            <a:r>
              <a:rPr lang="ja-JP" altLang="en-US" smtClean="0"/>
              <a:t>→</a:t>
            </a:r>
            <a:r>
              <a:rPr lang="ja-JP" altLang="en-US" baseline="30000" smtClean="0"/>
              <a:t>＊ </a:t>
            </a:r>
            <a:r>
              <a:rPr lang="en-US" altLang="ja-JP" smtClean="0"/>
              <a:t>Q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であれば、</a:t>
            </a:r>
            <a:r>
              <a:rPr lang="en-US" altLang="ja-JP" smtClean="0"/>
              <a:t>λ</a:t>
            </a:r>
            <a:r>
              <a:rPr lang="ja-JP" altLang="en-US" smtClean="0"/>
              <a:t>式 </a:t>
            </a:r>
            <a:r>
              <a:rPr lang="en-US" altLang="ja-JP" smtClean="0"/>
              <a:t>R</a:t>
            </a:r>
            <a:r>
              <a:rPr lang="ja-JP" altLang="en-US" smtClean="0"/>
              <a:t>が存在し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   </a:t>
            </a:r>
            <a:r>
              <a:rPr lang="en-US" altLang="ja-JP" smtClean="0"/>
              <a:t>P </a:t>
            </a:r>
            <a:r>
              <a:rPr lang="ja-JP" altLang="en-US" smtClean="0"/>
              <a:t>→</a:t>
            </a:r>
            <a:r>
              <a:rPr lang="ja-JP" altLang="en-US" baseline="30000" smtClean="0"/>
              <a:t>＊</a:t>
            </a:r>
            <a:r>
              <a:rPr lang="ja-JP" altLang="en-US" smtClean="0"/>
              <a:t> </a:t>
            </a:r>
            <a:r>
              <a:rPr lang="en-US" altLang="ja-JP" smtClean="0"/>
              <a:t>R </a:t>
            </a:r>
            <a:r>
              <a:rPr lang="ja-JP" altLang="en-US" smtClean="0"/>
              <a:t>かつ </a:t>
            </a:r>
            <a:r>
              <a:rPr lang="en-US" altLang="ja-JP" smtClean="0"/>
              <a:t>Q →</a:t>
            </a:r>
            <a:r>
              <a:rPr lang="ja-JP" altLang="en-US" baseline="30000" smtClean="0"/>
              <a:t>＊</a:t>
            </a:r>
            <a:r>
              <a:rPr lang="ja-JP" altLang="en-US" smtClean="0"/>
              <a:t> </a:t>
            </a:r>
            <a:r>
              <a:rPr lang="en-US" altLang="ja-JP" smtClean="0"/>
              <a:t>R </a:t>
            </a:r>
            <a:r>
              <a:rPr lang="ja-JP" altLang="en-US" smtClean="0"/>
              <a:t>となる</a:t>
            </a:r>
            <a:endParaRPr lang="ja-JP" altLang="en-US" baseline="30000" smtClean="0"/>
          </a:p>
        </p:txBody>
      </p:sp>
      <p:sp>
        <p:nvSpPr>
          <p:cNvPr id="368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5AA396E-7890-4E2C-A773-61DDA6D022BD}" type="slidenum">
              <a:rPr lang="ja-JP" altLang="en-US">
                <a:latin typeface="ＭＳ Ｐゴシック" pitchFamily="50" charset="-128"/>
              </a:rPr>
              <a:pPr algn="r"/>
              <a:t>34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E26BE5E-73FF-4FD2-9212-0BC1D5CDCF95}" type="slidenum">
              <a:rPr lang="ja-JP" altLang="en-US">
                <a:latin typeface="ＭＳ Ｐゴシック" pitchFamily="50" charset="-128"/>
              </a:rPr>
              <a:pPr algn="r"/>
              <a:t>34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４</a:t>
            </a:r>
            <a:r>
              <a:rPr lang="en-US" altLang="ja-JP" smtClean="0"/>
              <a:t> </a:t>
            </a:r>
            <a:r>
              <a:rPr lang="ja-JP" altLang="en-US" smtClean="0"/>
              <a:t>チャーチ</a:t>
            </a:r>
            <a:r>
              <a:rPr lang="en-US" altLang="ja-JP" smtClean="0"/>
              <a:t>=</a:t>
            </a:r>
            <a:r>
              <a:rPr lang="ja-JP" altLang="en-US" smtClean="0"/>
              <a:t>ロッサーの定理</a:t>
            </a:r>
            <a:endParaRPr lang="en-US" altLang="ja-JP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844675"/>
            <a:ext cx="7921625" cy="1879600"/>
          </a:xfrm>
        </p:spPr>
        <p:txBody>
          <a:bodyPr/>
          <a:lstStyle/>
          <a:p>
            <a:pPr lvl="1"/>
            <a:r>
              <a:rPr lang="ja-JP" altLang="en-US" smtClean="0"/>
              <a:t>チャーチ</a:t>
            </a:r>
            <a:r>
              <a:rPr lang="en-US" altLang="ja-JP" smtClean="0"/>
              <a:t>=</a:t>
            </a:r>
            <a:r>
              <a:rPr lang="ja-JP" altLang="en-US" smtClean="0"/>
              <a:t>ロッサーの定理の意味</a:t>
            </a:r>
          </a:p>
          <a:p>
            <a:pPr lvl="2"/>
            <a:r>
              <a:rPr lang="en-US" altLang="ja-JP" sz="3600" smtClean="0"/>
              <a:t>M</a:t>
            </a:r>
            <a:r>
              <a:rPr lang="ja-JP" altLang="en-US" sz="3600" smtClean="0"/>
              <a:t>が </a:t>
            </a:r>
            <a:r>
              <a:rPr lang="en-US" altLang="ja-JP" sz="3600" smtClean="0"/>
              <a:t>P</a:t>
            </a:r>
            <a:r>
              <a:rPr lang="ja-JP" altLang="en-US" sz="3600" smtClean="0"/>
              <a:t>と</a:t>
            </a:r>
            <a:r>
              <a:rPr lang="en-US" altLang="ja-JP" sz="3600" smtClean="0"/>
              <a:t>Q</a:t>
            </a:r>
            <a:r>
              <a:rPr lang="ja-JP" altLang="en-US" sz="3600" smtClean="0"/>
              <a:t>に簡約されるならば、それらは共に共通の</a:t>
            </a:r>
            <a:r>
              <a:rPr lang="en-US" altLang="ja-JP" sz="3600" smtClean="0"/>
              <a:t>R</a:t>
            </a:r>
            <a:r>
              <a:rPr lang="ja-JP" altLang="en-US" sz="3600" smtClean="0"/>
              <a:t>へと到達する</a:t>
            </a:r>
          </a:p>
        </p:txBody>
      </p:sp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F511F65-C0EF-4FF5-8D25-D73C890FAD67}" type="slidenum">
              <a:rPr lang="ja-JP" altLang="en-US">
                <a:latin typeface="ＭＳ Ｐゴシック" pitchFamily="50" charset="-128"/>
              </a:rPr>
              <a:pPr algn="r"/>
              <a:t>35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3789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049DEBF-D493-4FBF-ACAE-376331E8DD1D}" type="slidenum">
              <a:rPr lang="ja-JP" altLang="en-US">
                <a:latin typeface="ＭＳ Ｐゴシック" pitchFamily="50" charset="-128"/>
              </a:rPr>
              <a:pPr algn="r"/>
              <a:t>35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4032250" y="3860800"/>
            <a:ext cx="647700" cy="57626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200"/>
              <a:t>M</a:t>
            </a: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2987675" y="4868863"/>
            <a:ext cx="647700" cy="5762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200"/>
              <a:t>P</a:t>
            </a:r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5076825" y="4868863"/>
            <a:ext cx="647700" cy="57626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200"/>
              <a:t>Q</a:t>
            </a:r>
          </a:p>
        </p:txBody>
      </p:sp>
      <p:sp>
        <p:nvSpPr>
          <p:cNvPr id="121865" name="Oval 9"/>
          <p:cNvSpPr>
            <a:spLocks noChangeArrowheads="1"/>
          </p:cNvSpPr>
          <p:nvPr/>
        </p:nvSpPr>
        <p:spPr bwMode="auto">
          <a:xfrm>
            <a:off x="4068763" y="5876925"/>
            <a:ext cx="647700" cy="576263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200">
                <a:solidFill>
                  <a:schemeClr val="accent2"/>
                </a:solidFill>
              </a:rPr>
              <a:t>R</a:t>
            </a:r>
          </a:p>
        </p:txBody>
      </p:sp>
      <p:grpSp>
        <p:nvGrpSpPr>
          <p:cNvPr id="37898" name="Group 18"/>
          <p:cNvGrpSpPr>
            <a:grpSpLocks/>
          </p:cNvGrpSpPr>
          <p:nvPr/>
        </p:nvGrpSpPr>
        <p:grpSpPr bwMode="auto">
          <a:xfrm>
            <a:off x="3419475" y="4149725"/>
            <a:ext cx="720725" cy="792163"/>
            <a:chOff x="2154" y="2614"/>
            <a:chExt cx="454" cy="499"/>
          </a:xfrm>
        </p:grpSpPr>
        <p:sp>
          <p:nvSpPr>
            <p:cNvPr id="37908" name="Line 10"/>
            <p:cNvSpPr>
              <a:spLocks noChangeShapeType="1"/>
            </p:cNvSpPr>
            <p:nvPr/>
          </p:nvSpPr>
          <p:spPr bwMode="auto">
            <a:xfrm flipH="1">
              <a:off x="2245" y="2750"/>
              <a:ext cx="363" cy="36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909" name="Text Box 14"/>
            <p:cNvSpPr txBox="1">
              <a:spLocks noChangeArrowheads="1"/>
            </p:cNvSpPr>
            <p:nvPr/>
          </p:nvSpPr>
          <p:spPr bwMode="auto">
            <a:xfrm>
              <a:off x="2154" y="2614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3200"/>
                <a:t>＊</a:t>
              </a:r>
            </a:p>
          </p:txBody>
        </p:sp>
      </p:grpSp>
      <p:grpSp>
        <p:nvGrpSpPr>
          <p:cNvPr id="37899" name="Group 19"/>
          <p:cNvGrpSpPr>
            <a:grpSpLocks/>
          </p:cNvGrpSpPr>
          <p:nvPr/>
        </p:nvGrpSpPr>
        <p:grpSpPr bwMode="auto">
          <a:xfrm>
            <a:off x="4572000" y="4149725"/>
            <a:ext cx="647700" cy="792163"/>
            <a:chOff x="2880" y="2614"/>
            <a:chExt cx="408" cy="499"/>
          </a:xfrm>
        </p:grpSpPr>
        <p:sp>
          <p:nvSpPr>
            <p:cNvPr id="37906" name="Line 11"/>
            <p:cNvSpPr>
              <a:spLocks noChangeShapeType="1"/>
            </p:cNvSpPr>
            <p:nvPr/>
          </p:nvSpPr>
          <p:spPr bwMode="auto">
            <a:xfrm>
              <a:off x="2880" y="2750"/>
              <a:ext cx="408" cy="36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907" name="Text Box 15"/>
            <p:cNvSpPr txBox="1">
              <a:spLocks noChangeArrowheads="1"/>
            </p:cNvSpPr>
            <p:nvPr/>
          </p:nvSpPr>
          <p:spPr bwMode="auto">
            <a:xfrm>
              <a:off x="2971" y="2614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3200"/>
                <a:t>＊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348038" y="5373688"/>
            <a:ext cx="863600" cy="579437"/>
            <a:chOff x="2109" y="3385"/>
            <a:chExt cx="544" cy="365"/>
          </a:xfrm>
        </p:grpSpPr>
        <p:sp>
          <p:nvSpPr>
            <p:cNvPr id="37904" name="Line 12"/>
            <p:cNvSpPr>
              <a:spLocks noChangeShapeType="1"/>
            </p:cNvSpPr>
            <p:nvPr/>
          </p:nvSpPr>
          <p:spPr bwMode="auto">
            <a:xfrm>
              <a:off x="2245" y="3385"/>
              <a:ext cx="408" cy="36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905" name="Text Box 16"/>
            <p:cNvSpPr txBox="1">
              <a:spLocks noChangeArrowheads="1"/>
            </p:cNvSpPr>
            <p:nvPr/>
          </p:nvSpPr>
          <p:spPr bwMode="auto">
            <a:xfrm>
              <a:off x="2109" y="3385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3200"/>
                <a:t>＊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643438" y="5373688"/>
            <a:ext cx="720725" cy="579437"/>
            <a:chOff x="2925" y="3385"/>
            <a:chExt cx="454" cy="365"/>
          </a:xfrm>
        </p:grpSpPr>
        <p:sp>
          <p:nvSpPr>
            <p:cNvPr id="37902" name="Line 13"/>
            <p:cNvSpPr>
              <a:spLocks noChangeShapeType="1"/>
            </p:cNvSpPr>
            <p:nvPr/>
          </p:nvSpPr>
          <p:spPr bwMode="auto">
            <a:xfrm flipH="1">
              <a:off x="2925" y="3385"/>
              <a:ext cx="363" cy="36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903" name="Text Box 17"/>
            <p:cNvSpPr txBox="1">
              <a:spLocks noChangeArrowheads="1"/>
            </p:cNvSpPr>
            <p:nvPr/>
          </p:nvSpPr>
          <p:spPr bwMode="auto">
            <a:xfrm>
              <a:off x="3062" y="3385"/>
              <a:ext cx="3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ja-JP" altLang="en-US" sz="3200"/>
                <a:t>＊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２</a:t>
            </a:r>
            <a:r>
              <a:rPr lang="en-US" altLang="ja-JP" smtClean="0"/>
              <a:t>.</a:t>
            </a:r>
            <a:r>
              <a:rPr lang="ja-JP" altLang="en-US" smtClean="0"/>
              <a:t>４</a:t>
            </a:r>
            <a:r>
              <a:rPr lang="en-US" altLang="ja-JP" smtClean="0"/>
              <a:t> </a:t>
            </a:r>
            <a:r>
              <a:rPr lang="ja-JP" altLang="en-US" smtClean="0"/>
              <a:t>チャーチ</a:t>
            </a:r>
            <a:r>
              <a:rPr lang="en-US" altLang="ja-JP" smtClean="0"/>
              <a:t>=</a:t>
            </a:r>
            <a:r>
              <a:rPr lang="ja-JP" altLang="en-US" smtClean="0"/>
              <a:t>ロッサーの定理</a:t>
            </a:r>
            <a:endParaRPr lang="en-US" altLang="ja-JP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921625" cy="4543425"/>
          </a:xfrm>
        </p:spPr>
        <p:txBody>
          <a:bodyPr/>
          <a:lstStyle/>
          <a:p>
            <a:pPr lvl="1"/>
            <a:r>
              <a:rPr lang="ja-JP" altLang="en-US" smtClean="0"/>
              <a:t>チャーチ</a:t>
            </a:r>
            <a:r>
              <a:rPr lang="en-US" altLang="ja-JP" smtClean="0"/>
              <a:t>=</a:t>
            </a:r>
            <a:r>
              <a:rPr lang="ja-JP" altLang="en-US" smtClean="0"/>
              <a:t>ロッサーの定理から</a:t>
            </a:r>
          </a:p>
          <a:p>
            <a:pPr lvl="2"/>
            <a:r>
              <a:rPr lang="ja-JP" altLang="en-US" sz="3600" smtClean="0"/>
              <a:t>計算結果は、簡約を適用する順序に依存しない</a:t>
            </a:r>
          </a:p>
          <a:p>
            <a:pPr lvl="2"/>
            <a:r>
              <a:rPr lang="ja-JP" altLang="en-US" sz="3600" smtClean="0"/>
              <a:t>最終結果が存在するならば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（つまり、計算が終了するならば）それは正規形であり、</a:t>
            </a:r>
            <a:br>
              <a:rPr lang="ja-JP" altLang="en-US" sz="3600" smtClean="0"/>
            </a:br>
            <a:r>
              <a:rPr lang="ja-JP" altLang="en-US" sz="3600" i="1" u="sng" smtClean="0">
                <a:solidFill>
                  <a:schemeClr val="accent2"/>
                </a:solidFill>
              </a:rPr>
              <a:t>正規形は、一意である</a:t>
            </a:r>
          </a:p>
        </p:txBody>
      </p:sp>
      <p:sp>
        <p:nvSpPr>
          <p:cNvPr id="3891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B562A77-AEEA-4426-8B8A-E4C1EB2D8D29}" type="slidenum">
              <a:rPr lang="ja-JP" altLang="en-US">
                <a:latin typeface="ＭＳ Ｐゴシック" pitchFamily="50" charset="-128"/>
              </a:rPr>
              <a:pPr algn="r"/>
              <a:t>36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3891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8F555E0-D6DF-44D3-9B9A-1C784A3D4DAF}" type="slidenum">
              <a:rPr lang="ja-JP" altLang="en-US">
                <a:latin typeface="ＭＳ Ｐゴシック" pitchFamily="50" charset="-128"/>
              </a:rPr>
              <a:pPr algn="r"/>
              <a:t>36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mtClean="0"/>
              <a:t>以降は、</a:t>
            </a:r>
            <a:r>
              <a:rPr lang="en-US" altLang="ja-JP" smtClean="0"/>
              <a:t>LISP</a:t>
            </a:r>
            <a:r>
              <a:rPr lang="ja-JP" altLang="en-US" smtClean="0"/>
              <a:t>の方言である </a:t>
            </a:r>
            <a:r>
              <a:rPr lang="en-US" altLang="ja-JP" smtClean="0"/>
              <a:t>Scheme</a:t>
            </a:r>
            <a:r>
              <a:rPr lang="ja-JP" altLang="en-US" smtClean="0"/>
              <a:t>を題材とする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ja-JP" smtClean="0"/>
              <a:t>Lisp</a:t>
            </a:r>
            <a:r>
              <a:rPr lang="ja-JP" altLang="en-US" smtClean="0"/>
              <a:t>の中核部分を提供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mtClean="0"/>
              <a:t>比較的小規模</a:t>
            </a:r>
          </a:p>
        </p:txBody>
      </p:sp>
      <p:sp>
        <p:nvSpPr>
          <p:cNvPr id="3994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384244E-912A-42FC-A1DB-2AF8C6B67748}" type="slidenum">
              <a:rPr lang="ja-JP" altLang="en-US">
                <a:latin typeface="ＭＳ Ｐゴシック" pitchFamily="50" charset="-128"/>
              </a:rPr>
              <a:pPr algn="r"/>
              <a:t>37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  <a:endParaRPr lang="ja-JP" alt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/>
            <a:r>
              <a:rPr lang="ja-JP" altLang="en-US" smtClean="0"/>
              <a:t>なぜ </a:t>
            </a:r>
            <a:r>
              <a:rPr lang="en-US" altLang="ja-JP" smtClean="0"/>
              <a:t>LISP</a:t>
            </a:r>
            <a:r>
              <a:rPr lang="ja-JP" altLang="en-US" smtClean="0"/>
              <a:t>なのか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最も早く開発された言語の一つ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mtClean="0"/>
              <a:t>1958 McCarthy</a:t>
            </a:r>
            <a:r>
              <a:rPr lang="ja-JP" altLang="en-US" smtClean="0"/>
              <a:t>により設計された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mtClean="0"/>
              <a:t>Fortran</a:t>
            </a:r>
            <a:r>
              <a:rPr lang="ja-JP" altLang="en-US" smtClean="0"/>
              <a:t>に次いで古い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再帰、</a:t>
            </a:r>
            <a:r>
              <a:rPr lang="en-US" altLang="ja-JP" smtClean="0"/>
              <a:t>first-class object</a:t>
            </a:r>
            <a:r>
              <a:rPr lang="ja-JP" altLang="en-US" smtClean="0"/>
              <a:t>としての関数、ガベッジコレクション、形式的言語定義などを最初に実現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統合プログラミング環境の先駆け</a:t>
            </a:r>
          </a:p>
        </p:txBody>
      </p: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BD7C457-5B6F-42BD-9D1B-4961DC321FDB}" type="slidenum">
              <a:rPr lang="ja-JP" altLang="en-US">
                <a:latin typeface="ＭＳ Ｐゴシック" pitchFamily="50" charset="-128"/>
              </a:rPr>
              <a:pPr algn="r"/>
              <a:t>38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850188" cy="4543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ja-JP" smtClean="0"/>
              <a:t>LISP</a:t>
            </a:r>
            <a:r>
              <a:rPr lang="ja-JP" altLang="en-US" smtClean="0"/>
              <a:t>の弱点</a:t>
            </a:r>
          </a:p>
          <a:p>
            <a:pPr lvl="1" eaLnBrk="1" hangingPunct="1"/>
            <a:r>
              <a:rPr lang="ja-JP" altLang="en-US" smtClean="0"/>
              <a:t>あまりに斬新な構文である</a:t>
            </a:r>
          </a:p>
          <a:p>
            <a:pPr lvl="2" eaLnBrk="1" hangingPunct="1"/>
            <a:r>
              <a:rPr lang="en-US" altLang="ja-JP" sz="3600" smtClean="0"/>
              <a:t>"Lots of Irritating, Silly</a:t>
            </a:r>
            <a:br>
              <a:rPr lang="en-US" altLang="ja-JP" sz="3600" smtClean="0"/>
            </a:br>
            <a:r>
              <a:rPr lang="en-US" altLang="ja-JP" sz="3600" smtClean="0"/>
              <a:t>				 Parentheses"</a:t>
            </a:r>
            <a:endParaRPr lang="ja-JP" altLang="en-US" sz="3600" smtClean="0"/>
          </a:p>
          <a:p>
            <a:pPr lvl="1" eaLnBrk="1" hangingPunct="1"/>
            <a:r>
              <a:rPr lang="en-US" altLang="ja-JP" smtClean="0"/>
              <a:t>LISP</a:t>
            </a:r>
            <a:r>
              <a:rPr lang="ja-JP" altLang="en-US" smtClean="0"/>
              <a:t>の実現が非効率であった</a:t>
            </a:r>
          </a:p>
          <a:p>
            <a:pPr lvl="2" eaLnBrk="1" hangingPunct="1"/>
            <a:r>
              <a:rPr lang="ja-JP" altLang="en-US" sz="3600" smtClean="0"/>
              <a:t>（以前は）非常に計算が遅かった</a:t>
            </a:r>
          </a:p>
        </p:txBody>
      </p:sp>
      <p:sp>
        <p:nvSpPr>
          <p:cNvPr id="4198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C3D731C-B39E-4C9A-BC32-CBCEED563C68}" type="slidenum">
              <a:rPr lang="ja-JP" altLang="en-US">
                <a:latin typeface="ＭＳ Ｐゴシック" pitchFamily="50" charset="-128"/>
              </a:rPr>
              <a:pPr algn="r"/>
              <a:t>39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１</a:t>
            </a:r>
            <a:r>
              <a:rPr lang="en-US" altLang="ja-JP" smtClean="0"/>
              <a:t>. </a:t>
            </a:r>
            <a:r>
              <a:rPr lang="ja-JP" altLang="en-US" smtClean="0"/>
              <a:t>関数型プログラミングの特徴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marL="742950" indent="-742950" eaLnBrk="1" hangingPunct="1">
              <a:buNone/>
            </a:pPr>
            <a:r>
              <a:rPr lang="en-US" altLang="ja-JP" smtClean="0">
                <a:solidFill>
                  <a:schemeClr val="tx2"/>
                </a:solidFill>
              </a:rPr>
              <a:t>(1) </a:t>
            </a:r>
            <a:r>
              <a:rPr lang="ja-JP" altLang="en-US" i="1" u="sng" smtClean="0">
                <a:solidFill>
                  <a:schemeClr val="accent2"/>
                </a:solidFill>
              </a:rPr>
              <a:t>純関数型プログラミング</a:t>
            </a:r>
          </a:p>
          <a:p>
            <a:pPr lvl="1" eaLnBrk="1" hangingPunct="1"/>
            <a:r>
              <a:rPr lang="ja-JP" altLang="en-US" smtClean="0"/>
              <a:t>式の値があれば、それはその部分式の値にだけ依存する</a:t>
            </a:r>
            <a:br>
              <a:rPr lang="ja-JP" altLang="en-US" smtClean="0"/>
            </a:br>
            <a:r>
              <a:rPr lang="ja-JP" altLang="en-US" smtClean="0"/>
              <a:t>（つまり、副作用がない）</a:t>
            </a:r>
          </a:p>
          <a:p>
            <a:pPr lvl="1" eaLnBrk="1" hangingPunct="1"/>
            <a:r>
              <a:rPr lang="ja-JP" altLang="en-US" smtClean="0"/>
              <a:t>式は、評価されるたびに同じ値を持つ</a:t>
            </a: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43C7957-A6EA-4A59-89FC-1985F3119058}" type="slidenum">
              <a:rPr lang="ja-JP" altLang="en-US">
                <a:latin typeface="ＭＳ Ｐゴシック" pitchFamily="50" charset="-128"/>
              </a:rPr>
              <a:pPr algn="r"/>
              <a:t>4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6149" name="Rectangle 9"/>
          <p:cNvSpPr>
            <a:spLocks noChangeArrowheads="1"/>
          </p:cNvSpPr>
          <p:nvPr/>
        </p:nvSpPr>
        <p:spPr bwMode="auto">
          <a:xfrm>
            <a:off x="1691680" y="5661248"/>
            <a:ext cx="6551613" cy="647700"/>
          </a:xfrm>
          <a:prstGeom prst="rect">
            <a:avLst/>
          </a:prstGeom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lvl="1"/>
            <a:r>
              <a:rPr lang="ja-JP" altLang="en-US" sz="3600" i="1" u="sng" smtClean="0">
                <a:solidFill>
                  <a:srgbClr val="FFFF00"/>
                </a:solidFill>
              </a:rPr>
              <a:t>参照の透明性 </a:t>
            </a:r>
            <a:r>
              <a:rPr lang="ja-JP" altLang="en-US" sz="3600" smtClean="0">
                <a:solidFill>
                  <a:srgbClr val="FFFF00"/>
                </a:solidFill>
              </a:rPr>
              <a:t> </a:t>
            </a:r>
            <a:r>
              <a:rPr lang="ja-JP" altLang="en-US" sz="3600" i="1" smtClean="0"/>
              <a:t>（</a:t>
            </a:r>
            <a:r>
              <a:rPr lang="en-US" altLang="ja-JP" sz="3600" i="1" smtClean="0"/>
              <a:t>tranceparency</a:t>
            </a:r>
            <a:r>
              <a:rPr lang="ja-JP" altLang="en-US" sz="3600" i="1" smtClean="0"/>
              <a:t>）</a:t>
            </a:r>
            <a:endParaRPr lang="ja-JP" altLang="en-US" sz="36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/>
            <a:r>
              <a:rPr lang="en-US" altLang="ja-JP" smtClean="0"/>
              <a:t>Scheme</a:t>
            </a:r>
            <a:r>
              <a:rPr lang="ja-JP" altLang="en-US" smtClean="0"/>
              <a:t>は、会話形式で動作する</a:t>
            </a:r>
          </a:p>
          <a:p>
            <a:pPr lvl="1" eaLnBrk="1" hangingPunct="1"/>
            <a:r>
              <a:rPr lang="en-US" altLang="ja-JP" smtClean="0"/>
              <a:t>Scheme</a:t>
            </a:r>
            <a:r>
              <a:rPr lang="ja-JP" altLang="en-US" smtClean="0"/>
              <a:t>に対して、二種類の対話を考える</a:t>
            </a:r>
          </a:p>
          <a:p>
            <a:pPr lvl="2" eaLnBrk="1" hangingPunct="1"/>
            <a:r>
              <a:rPr lang="ja-JP" altLang="en-US" sz="3600" smtClean="0"/>
              <a:t>評価すべき式を与える</a:t>
            </a:r>
          </a:p>
          <a:p>
            <a:pPr lvl="2" eaLnBrk="1" hangingPunct="1"/>
            <a:r>
              <a:rPr lang="ja-JP" altLang="en-US" sz="3600" smtClean="0"/>
              <a:t>名前を値で束縛する</a:t>
            </a:r>
          </a:p>
          <a:p>
            <a:pPr lvl="1" eaLnBrk="1" hangingPunct="1"/>
            <a:r>
              <a:rPr lang="en-US" altLang="ja-JP" smtClean="0"/>
              <a:t>Scheme</a:t>
            </a:r>
            <a:r>
              <a:rPr lang="ja-JP" altLang="en-US" smtClean="0"/>
              <a:t>は、評価した結果を表示する</a:t>
            </a:r>
          </a:p>
        </p:txBody>
      </p:sp>
      <p:sp>
        <p:nvSpPr>
          <p:cNvPr id="4301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9ECB8B0-8CD1-4D3E-880C-7741A623EC2C}" type="slidenum">
              <a:rPr lang="ja-JP" altLang="en-US">
                <a:latin typeface="ＭＳ Ｐゴシック" pitchFamily="50" charset="-128"/>
              </a:rPr>
              <a:pPr algn="r"/>
              <a:t>40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655638"/>
          </a:xfrm>
        </p:spPr>
        <p:txBody>
          <a:bodyPr/>
          <a:lstStyle/>
          <a:p>
            <a:pPr lvl="1" eaLnBrk="1" hangingPunct="1"/>
            <a:r>
              <a:rPr lang="ja-JP" altLang="en-US" smtClean="0"/>
              <a:t>例</a:t>
            </a:r>
          </a:p>
        </p:txBody>
      </p:sp>
      <p:sp>
        <p:nvSpPr>
          <p:cNvPr id="4403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C6F9934-B23B-4AF2-B58F-9597695D31CD}" type="slidenum">
              <a:rPr lang="ja-JP" altLang="en-US">
                <a:latin typeface="ＭＳ Ｐゴシック" pitchFamily="50" charset="-128"/>
              </a:rPr>
              <a:pPr algn="r"/>
              <a:t>41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547813" y="2781300"/>
            <a:ext cx="6840537" cy="3830638"/>
          </a:xfrm>
          <a:prstGeom prst="rect">
            <a:avLst/>
          </a:prstGeom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&gt; 3.14159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3.14159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&gt; (define pi 3.14159)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pi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&gt; pi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3.14159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endParaRPr lang="en-US" altLang="ja-JP" sz="3200">
              <a:latin typeface="ＭＳ ゴシック" pitchFamily="49" charset="-128"/>
              <a:ea typeface="ＭＳ ゴシック" pitchFamily="49" charset="-128"/>
            </a:endParaRPr>
          </a:p>
        </p:txBody>
      </p:sp>
      <p:sp useBgFill="1">
        <p:nvSpPr>
          <p:cNvPr id="78854" name="AutoShape 6"/>
          <p:cNvSpPr>
            <a:spLocks noChangeArrowheads="1"/>
          </p:cNvSpPr>
          <p:nvPr/>
        </p:nvSpPr>
        <p:spPr bwMode="auto">
          <a:xfrm>
            <a:off x="2627313" y="1916113"/>
            <a:ext cx="1944687" cy="576262"/>
          </a:xfrm>
          <a:prstGeom prst="wedgeRectCallout">
            <a:avLst>
              <a:gd name="adj1" fmla="val -72940"/>
              <a:gd name="adj2" fmla="val 128514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ja-JP" altLang="en-US" sz="3200"/>
              <a:t>プロンプト</a:t>
            </a:r>
          </a:p>
        </p:txBody>
      </p:sp>
      <p:sp useBgFill="1">
        <p:nvSpPr>
          <p:cNvPr id="78855" name="AutoShape 7"/>
          <p:cNvSpPr>
            <a:spLocks noChangeArrowheads="1"/>
          </p:cNvSpPr>
          <p:nvPr/>
        </p:nvSpPr>
        <p:spPr bwMode="auto">
          <a:xfrm>
            <a:off x="5508625" y="2924175"/>
            <a:ext cx="1871663" cy="504825"/>
          </a:xfrm>
          <a:prstGeom prst="wedgeRectCallout">
            <a:avLst>
              <a:gd name="adj1" fmla="val -128542"/>
              <a:gd name="adj2" fmla="val 90880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ja-JP" altLang="en-US" sz="3200"/>
              <a:t>結果表示</a:t>
            </a:r>
          </a:p>
        </p:txBody>
      </p:sp>
      <p:sp useBgFill="1">
        <p:nvSpPr>
          <p:cNvPr id="78856" name="AutoShape 8"/>
          <p:cNvSpPr>
            <a:spLocks noChangeArrowheads="1"/>
          </p:cNvSpPr>
          <p:nvPr/>
        </p:nvSpPr>
        <p:spPr bwMode="auto">
          <a:xfrm>
            <a:off x="5148263" y="1916113"/>
            <a:ext cx="1871662" cy="576262"/>
          </a:xfrm>
          <a:prstGeom prst="wedgeRectCallout">
            <a:avLst>
              <a:gd name="adj1" fmla="val -120653"/>
              <a:gd name="adj2" fmla="val 131269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ja-JP" altLang="en-US" sz="3200"/>
              <a:t>人が入力</a:t>
            </a:r>
          </a:p>
        </p:txBody>
      </p:sp>
      <p:sp useBgFill="1">
        <p:nvSpPr>
          <p:cNvPr id="78857" name="AutoShape 9"/>
          <p:cNvSpPr>
            <a:spLocks noChangeArrowheads="1"/>
          </p:cNvSpPr>
          <p:nvPr/>
        </p:nvSpPr>
        <p:spPr bwMode="auto">
          <a:xfrm>
            <a:off x="4716463" y="5516563"/>
            <a:ext cx="3024187" cy="576262"/>
          </a:xfrm>
          <a:prstGeom prst="wedgeRectCallout">
            <a:avLst>
              <a:gd name="adj1" fmla="val -66009"/>
              <a:gd name="adj2" fmla="val -193801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ja-JP" altLang="en-US" sz="3200">
                <a:latin typeface="ＭＳ Ｐゴシック" pitchFamily="50" charset="-128"/>
              </a:rPr>
              <a:t>名前を値で束縛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animBg="1"/>
      <p:bldP spid="78855" grpId="0" animBg="1"/>
      <p:bldP spid="78856" grpId="0" animBg="1"/>
      <p:bldP spid="7885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4" y="1916832"/>
            <a:ext cx="8065840" cy="4616450"/>
          </a:xfrm>
        </p:spPr>
        <p:txBody>
          <a:bodyPr/>
          <a:lstStyle/>
          <a:p>
            <a:pPr eaLnBrk="1" hangingPunct="1"/>
            <a:r>
              <a:rPr lang="ja-JP" altLang="en-US" smtClean="0"/>
              <a:t>式</a:t>
            </a:r>
          </a:p>
          <a:p>
            <a:pPr lvl="1" eaLnBrk="1" hangingPunct="1"/>
            <a:r>
              <a:rPr lang="ja-JP" altLang="en-US" smtClean="0"/>
              <a:t>括弧の中に、演算子とオペランドを前置記法により記述する</a:t>
            </a:r>
          </a:p>
          <a:p>
            <a:pPr lvl="1" eaLnBrk="1" hangingPunct="1"/>
            <a:endParaRPr lang="ja-JP" altLang="en-US" smtClean="0"/>
          </a:p>
          <a:p>
            <a:pPr lvl="1" eaLnBrk="1" hangingPunct="1">
              <a:lnSpc>
                <a:spcPct val="70000"/>
              </a:lnSpc>
            </a:pPr>
            <a:endParaRPr lang="ja-JP" altLang="en-US" smtClean="0"/>
          </a:p>
          <a:p>
            <a:pPr lvl="1" eaLnBrk="1" hangingPunct="1">
              <a:spcBef>
                <a:spcPts val="0"/>
              </a:spcBef>
            </a:pPr>
            <a:r>
              <a:rPr lang="en-US" altLang="ja-JP" i="1" smtClean="0"/>
              <a:t>E</a:t>
            </a:r>
            <a:r>
              <a:rPr lang="en-US" altLang="ja-JP" sz="3200" i="1" baseline="-25000" smtClean="0"/>
              <a:t>OP</a:t>
            </a:r>
            <a:r>
              <a:rPr lang="en-US" altLang="ja-JP" i="1" baseline="-25000" smtClean="0"/>
              <a:t> </a:t>
            </a:r>
            <a:r>
              <a:rPr lang="ja-JP" altLang="en-US" smtClean="0"/>
              <a:t>は、</a:t>
            </a:r>
            <a:r>
              <a:rPr lang="en-US" altLang="ja-JP" i="1" smtClean="0"/>
              <a:t>E</a:t>
            </a:r>
            <a:r>
              <a:rPr lang="ja-JP" altLang="en-US" i="1" baseline="-25000" smtClean="0"/>
              <a:t>１</a:t>
            </a:r>
            <a:r>
              <a:rPr lang="ja-JP" altLang="en-US" smtClean="0"/>
              <a:t>・・</a:t>
            </a:r>
            <a:r>
              <a:rPr lang="en-US" altLang="ja-JP" i="1" smtClean="0"/>
              <a:t>E</a:t>
            </a:r>
            <a:r>
              <a:rPr lang="en-US" altLang="ja-JP" i="1" baseline="-25000" smtClean="0"/>
              <a:t>k </a:t>
            </a:r>
            <a:r>
              <a:rPr lang="ja-JP" altLang="en-US" smtClean="0"/>
              <a:t>に適用される演算子</a:t>
            </a:r>
          </a:p>
          <a:p>
            <a:pPr lvl="1" eaLnBrk="1" hangingPunct="1"/>
            <a:r>
              <a:rPr lang="en-US" altLang="ja-JP" i="1" smtClean="0"/>
              <a:t>E</a:t>
            </a:r>
            <a:r>
              <a:rPr lang="en-US" altLang="ja-JP" i="1" baseline="-25000" smtClean="0"/>
              <a:t>1</a:t>
            </a:r>
            <a:r>
              <a:rPr lang="ja-JP" altLang="en-US" smtClean="0"/>
              <a:t>・・</a:t>
            </a:r>
            <a:r>
              <a:rPr lang="en-US" altLang="ja-JP" i="1" smtClean="0"/>
              <a:t>E</a:t>
            </a:r>
            <a:r>
              <a:rPr lang="en-US" altLang="ja-JP" i="1" baseline="-25000" smtClean="0"/>
              <a:t>k</a:t>
            </a:r>
            <a:r>
              <a:rPr lang="en-US" altLang="ja-JP" smtClean="0"/>
              <a:t> </a:t>
            </a:r>
            <a:r>
              <a:rPr lang="ja-JP" altLang="en-US" smtClean="0"/>
              <a:t>を評価してから、</a:t>
            </a:r>
            <a:r>
              <a:rPr lang="en-US" altLang="ja-JP" i="1" smtClean="0"/>
              <a:t>E</a:t>
            </a:r>
            <a:r>
              <a:rPr lang="en-US" altLang="ja-JP" sz="3200" i="1" baseline="-25000" smtClean="0"/>
              <a:t>OP</a:t>
            </a:r>
            <a:r>
              <a:rPr lang="en-US" altLang="ja-JP" i="1" baseline="-25000" smtClean="0"/>
              <a:t> </a:t>
            </a:r>
            <a:r>
              <a:rPr lang="ja-JP" altLang="en-US" smtClean="0"/>
              <a:t>を適用する</a:t>
            </a:r>
          </a:p>
        </p:txBody>
      </p:sp>
      <p:sp>
        <p:nvSpPr>
          <p:cNvPr id="4506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2C86782-866E-4396-B415-5D8D9F6E36EE}" type="slidenum">
              <a:rPr lang="ja-JP" altLang="en-US">
                <a:latin typeface="ＭＳ Ｐゴシック" pitchFamily="50" charset="-128"/>
              </a:rPr>
              <a:pPr algn="r"/>
              <a:t>42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547813" y="3933056"/>
            <a:ext cx="5256212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/>
              <a:t>   </a:t>
            </a:r>
            <a:r>
              <a:rPr lang="en-US" altLang="ja-JP" sz="3600"/>
              <a:t>(</a:t>
            </a:r>
            <a:r>
              <a:rPr lang="en-US" altLang="ja-JP" sz="3600" i="1" smtClean="0"/>
              <a:t>E</a:t>
            </a:r>
            <a:r>
              <a:rPr lang="en-US" altLang="ja-JP" sz="3200" i="1" baseline="-25000" smtClean="0">
                <a:latin typeface="+mn-lt"/>
              </a:rPr>
              <a:t>OP</a:t>
            </a:r>
            <a:r>
              <a:rPr lang="en-US" altLang="ja-JP" sz="3600" i="1" smtClean="0"/>
              <a:t>  E</a:t>
            </a:r>
            <a:r>
              <a:rPr lang="ja-JP" altLang="en-US" sz="3600" i="1" baseline="-25000" smtClean="0"/>
              <a:t>１</a:t>
            </a:r>
            <a:r>
              <a:rPr lang="en-US" altLang="ja-JP" sz="3600" smtClean="0"/>
              <a:t>  </a:t>
            </a:r>
            <a:r>
              <a:rPr lang="ja-JP" altLang="en-US" sz="3600"/>
              <a:t>・・・  </a:t>
            </a:r>
            <a:r>
              <a:rPr lang="en-US" altLang="ja-JP" sz="3600" i="1"/>
              <a:t>E</a:t>
            </a:r>
            <a:r>
              <a:rPr lang="en-US" altLang="ja-JP" sz="3600" i="1" baseline="-25000"/>
              <a:t>k</a:t>
            </a:r>
            <a:r>
              <a:rPr lang="en-US" altLang="ja-JP" sz="36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655638"/>
          </a:xfrm>
        </p:spPr>
        <p:txBody>
          <a:bodyPr/>
          <a:lstStyle/>
          <a:p>
            <a:pPr lvl="1" eaLnBrk="1" hangingPunct="1"/>
            <a:r>
              <a:rPr lang="ja-JP" altLang="en-US" smtClean="0"/>
              <a:t>例</a:t>
            </a:r>
          </a:p>
        </p:txBody>
      </p:sp>
      <p:sp>
        <p:nvSpPr>
          <p:cNvPr id="4608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7B29392-1780-43F1-B0FF-0D50701489A0}" type="slidenum">
              <a:rPr lang="ja-JP" altLang="en-US">
                <a:latin typeface="ＭＳ Ｐゴシック" pitchFamily="50" charset="-128"/>
              </a:rPr>
              <a:pPr algn="r"/>
              <a:t>43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547813" y="2781300"/>
            <a:ext cx="6840537" cy="3586163"/>
          </a:xfrm>
          <a:prstGeom prst="rect">
            <a:avLst/>
          </a:prstGeom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&gt; (+ 2 3 5)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10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&gt; (+ 4 (* 5 7))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39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&gt; (acos -1)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3.141592653589793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3103563"/>
          </a:xfrm>
        </p:spPr>
        <p:txBody>
          <a:bodyPr/>
          <a:lstStyle/>
          <a:p>
            <a:pPr eaLnBrk="1" hangingPunct="1"/>
            <a:r>
              <a:rPr lang="ja-JP" altLang="en-US" smtClean="0"/>
              <a:t>引用</a:t>
            </a:r>
          </a:p>
          <a:p>
            <a:pPr lvl="1" eaLnBrk="1" hangingPunct="1"/>
            <a:r>
              <a:rPr lang="ja-JP" altLang="en-US" smtClean="0"/>
              <a:t>式をデータとして扱う</a:t>
            </a:r>
          </a:p>
          <a:p>
            <a:pPr lvl="1" eaLnBrk="1" hangingPunct="1"/>
            <a:r>
              <a:rPr lang="ja-JP" altLang="en-US" smtClean="0"/>
              <a:t>引用された項目を評価したら、その値はそれ自身となる</a:t>
            </a:r>
          </a:p>
          <a:p>
            <a:pPr lvl="1" eaLnBrk="1" hangingPunct="1"/>
            <a:r>
              <a:rPr lang="ja-JP" altLang="en-US" smtClean="0"/>
              <a:t>次の２通りの書き方がある</a:t>
            </a:r>
          </a:p>
        </p:txBody>
      </p:sp>
      <p:sp>
        <p:nvSpPr>
          <p:cNvPr id="4710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AFFC974-C491-4BDF-AD34-838964F62563}" type="slidenum">
              <a:rPr lang="ja-JP" altLang="en-US">
                <a:latin typeface="ＭＳ Ｐゴシック" pitchFamily="50" charset="-128"/>
              </a:rPr>
              <a:pPr algn="r"/>
              <a:t>44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546225" y="5240338"/>
            <a:ext cx="6481763" cy="128428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(quote  &lt;</a:t>
            </a:r>
            <a:r>
              <a:rPr lang="en-US" altLang="ja-JP" sz="3600" i="1">
                <a:latin typeface="ＭＳ ゴシック" pitchFamily="49" charset="-128"/>
                <a:ea typeface="ＭＳ ゴシック" pitchFamily="49" charset="-128"/>
              </a:rPr>
              <a:t>item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&gt;)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'&lt;</a:t>
            </a:r>
            <a:r>
              <a:rPr lang="en-US" altLang="ja-JP" sz="3600" i="1">
                <a:latin typeface="ＭＳ ゴシック" pitchFamily="49" charset="-128"/>
                <a:ea typeface="ＭＳ ゴシック" pitchFamily="49" charset="-128"/>
              </a:rPr>
              <a:t>item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771650"/>
            <a:ext cx="7772400" cy="23050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引用されていない名前は、ある値に束縛されている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mtClean="0"/>
              <a:t>下の </a:t>
            </a:r>
            <a:r>
              <a:rPr lang="en-US" altLang="ja-JP" smtClean="0"/>
              <a:t>pi </a:t>
            </a:r>
            <a:r>
              <a:rPr lang="ja-JP" altLang="en-US" smtClean="0"/>
              <a:t>は 変数名である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引用すると、綴りとして扱える</a:t>
            </a:r>
          </a:p>
        </p:txBody>
      </p:sp>
      <p:sp>
        <p:nvSpPr>
          <p:cNvPr id="4813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200389A-DF75-48C7-B844-A741E1265CB1}" type="slidenum">
              <a:rPr lang="ja-JP" altLang="en-US">
                <a:latin typeface="ＭＳ Ｐゴシック" pitchFamily="50" charset="-128"/>
              </a:rPr>
              <a:pPr algn="r"/>
              <a:t>45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546225" y="4292600"/>
            <a:ext cx="6481763" cy="22717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&gt; pi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600" i="1">
                <a:latin typeface="ＭＳ ゴシック" pitchFamily="49" charset="-128"/>
                <a:ea typeface="ＭＳ ゴシック" pitchFamily="49" charset="-128"/>
              </a:rPr>
              <a:t>3.14159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&gt; (quote pi)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600" i="1">
                <a:latin typeface="ＭＳ ゴシック" pitchFamily="49" charset="-128"/>
                <a:ea typeface="ＭＳ ゴシック" pitchFamily="49" charset="-128"/>
              </a:rPr>
              <a:t>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844675"/>
            <a:ext cx="7772400" cy="719138"/>
          </a:xfrm>
        </p:spPr>
        <p:txBody>
          <a:bodyPr/>
          <a:lstStyle/>
          <a:p>
            <a:pPr lvl="1" eaLnBrk="1" hangingPunct="1"/>
            <a:r>
              <a:rPr lang="ja-JP" altLang="en-US" smtClean="0"/>
              <a:t>例</a:t>
            </a:r>
          </a:p>
        </p:txBody>
      </p:sp>
      <p:sp>
        <p:nvSpPr>
          <p:cNvPr id="4915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46AE7FE-4027-49A6-9E39-92A6F74384D3}" type="slidenum">
              <a:rPr lang="ja-JP" altLang="en-US">
                <a:latin typeface="ＭＳ Ｐゴシック" pitchFamily="50" charset="-128"/>
              </a:rPr>
              <a:pPr algn="r"/>
              <a:t>46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546225" y="2606675"/>
            <a:ext cx="6481763" cy="399097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&gt; (define f *)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&gt; (f 2 3)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&gt; (define f '*)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&gt; (f 2 3)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ERROR: Bad procedure *</a:t>
            </a: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146675" y="3213100"/>
            <a:ext cx="2160588" cy="576263"/>
          </a:xfrm>
          <a:prstGeom prst="wedgeRoundRectCallout">
            <a:avLst>
              <a:gd name="adj1" fmla="val -74319"/>
              <a:gd name="adj2" fmla="val -67356"/>
              <a:gd name="adj3" fmla="val 16667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ja-JP" altLang="en-US" sz="3200"/>
              <a:t>乗算関数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5578475" y="4365625"/>
            <a:ext cx="2303463" cy="1009650"/>
          </a:xfrm>
          <a:prstGeom prst="wedgeRoundRectCallout">
            <a:avLst>
              <a:gd name="adj1" fmla="val -81356"/>
              <a:gd name="adj2" fmla="val -1417"/>
              <a:gd name="adj3" fmla="val 16667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ja-JP" altLang="en-US" sz="3200"/>
              <a:t>綴り「＊」を表す記号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1773560"/>
            <a:ext cx="7772400" cy="4032597"/>
          </a:xfrm>
        </p:spPr>
        <p:txBody>
          <a:bodyPr/>
          <a:lstStyle/>
          <a:p>
            <a:pPr eaLnBrk="1" hangingPunct="1"/>
            <a:r>
              <a:rPr lang="ja-JP" altLang="en-US" smtClean="0"/>
              <a:t>関数定義</a:t>
            </a:r>
            <a:endParaRPr lang="en-US" altLang="ja-JP" smtClean="0"/>
          </a:p>
          <a:p>
            <a:pPr lvl="1" eaLnBrk="1" hangingPunct="1">
              <a:spcBef>
                <a:spcPts val="12"/>
              </a:spcBef>
            </a:pPr>
            <a:r>
              <a:rPr lang="ja-JP" altLang="en-US" smtClean="0"/>
              <a:t>関数定義の構文</a:t>
            </a:r>
            <a:endParaRPr lang="en-US" altLang="ja-JP" smtClean="0"/>
          </a:p>
          <a:p>
            <a:pPr lvl="1" eaLnBrk="1" hangingPunct="1"/>
            <a:endParaRPr lang="en-US" altLang="ja-JP" smtClean="0"/>
          </a:p>
          <a:p>
            <a:pPr lvl="1" eaLnBrk="1" hangingPunct="1">
              <a:lnSpc>
                <a:spcPct val="120000"/>
              </a:lnSpc>
            </a:pPr>
            <a:endParaRPr lang="en-US" altLang="ja-JP" smtClean="0"/>
          </a:p>
          <a:p>
            <a:pPr lvl="1" eaLnBrk="1" hangingPunct="1"/>
            <a:r>
              <a:rPr lang="ja-JP" altLang="en-US" smtClean="0"/>
              <a:t>ラムダ式の構文は</a:t>
            </a:r>
          </a:p>
        </p:txBody>
      </p:sp>
      <p:sp>
        <p:nvSpPr>
          <p:cNvPr id="5120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B4EBC01-F9E8-433A-BF9A-3C89F3F32E5E}" type="slidenum">
              <a:rPr lang="ja-JP" altLang="en-US">
                <a:latin typeface="ＭＳ Ｐゴシック" pitchFamily="50" charset="-128"/>
              </a:rPr>
              <a:pPr algn="r"/>
              <a:t>47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1546225" y="2997696"/>
            <a:ext cx="7273925" cy="66675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(define &lt;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fname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&gt; &lt;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lambda-expr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&gt;)</a:t>
            </a:r>
            <a:endParaRPr lang="en-US" altLang="ja-JP" sz="3200" i="1">
              <a:latin typeface="ＭＳ ゴシック" pitchFamily="49" charset="-128"/>
              <a:ea typeface="ＭＳ ゴシック" pitchFamily="49" charset="-128"/>
            </a:endParaRPr>
          </a:p>
        </p:txBody>
      </p:sp>
      <p:sp useBgFill="1">
        <p:nvSpPr>
          <p:cNvPr id="51206" name="AutoShape 7"/>
          <p:cNvSpPr>
            <a:spLocks noChangeArrowheads="1"/>
          </p:cNvSpPr>
          <p:nvPr/>
        </p:nvSpPr>
        <p:spPr bwMode="auto">
          <a:xfrm>
            <a:off x="3060700" y="3796209"/>
            <a:ext cx="1584325" cy="503237"/>
          </a:xfrm>
          <a:prstGeom prst="wedgeRoundRectCallout">
            <a:avLst>
              <a:gd name="adj1" fmla="val 24551"/>
              <a:gd name="adj2" fmla="val -87222"/>
              <a:gd name="adj3" fmla="val 16667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ja-JP" altLang="en-US" sz="3200"/>
              <a:t>関数名</a:t>
            </a:r>
          </a:p>
        </p:txBody>
      </p:sp>
      <p:sp useBgFill="1">
        <p:nvSpPr>
          <p:cNvPr id="51207" name="AutoShape 9"/>
          <p:cNvSpPr>
            <a:spLocks noChangeArrowheads="1"/>
          </p:cNvSpPr>
          <p:nvPr/>
        </p:nvSpPr>
        <p:spPr bwMode="auto">
          <a:xfrm>
            <a:off x="5292725" y="3796209"/>
            <a:ext cx="2087563" cy="503237"/>
          </a:xfrm>
          <a:prstGeom prst="wedgeRoundRectCallout">
            <a:avLst>
              <a:gd name="adj1" fmla="val 4755"/>
              <a:gd name="adj2" fmla="val -89745"/>
              <a:gd name="adj3" fmla="val 16667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ja-JP" altLang="en-US" sz="3200"/>
              <a:t>ラムダ式</a:t>
            </a:r>
          </a:p>
        </p:txBody>
      </p:sp>
      <p:sp useBgFill="1">
        <p:nvSpPr>
          <p:cNvPr id="51208" name="Text Box 11"/>
          <p:cNvSpPr txBox="1">
            <a:spLocks noChangeArrowheads="1"/>
          </p:cNvSpPr>
          <p:nvPr/>
        </p:nvSpPr>
        <p:spPr bwMode="auto">
          <a:xfrm>
            <a:off x="1546225" y="5085928"/>
            <a:ext cx="7273925" cy="66675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(lambda ( &lt;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param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&gt; ) &lt;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expr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&gt;)</a:t>
            </a:r>
            <a:endParaRPr lang="en-US" altLang="ja-JP" sz="3200" i="1">
              <a:latin typeface="ＭＳ ゴシック" pitchFamily="49" charset="-128"/>
              <a:ea typeface="ＭＳ ゴシック" pitchFamily="49" charset="-128"/>
            </a:endParaRPr>
          </a:p>
        </p:txBody>
      </p:sp>
      <p:sp useBgFill="1">
        <p:nvSpPr>
          <p:cNvPr id="51209" name="AutoShape 12"/>
          <p:cNvSpPr>
            <a:spLocks noChangeArrowheads="1"/>
          </p:cNvSpPr>
          <p:nvPr/>
        </p:nvSpPr>
        <p:spPr bwMode="auto">
          <a:xfrm>
            <a:off x="3276600" y="5878090"/>
            <a:ext cx="1584325" cy="503238"/>
          </a:xfrm>
          <a:prstGeom prst="wedgeRoundRectCallout">
            <a:avLst>
              <a:gd name="adj1" fmla="val 19241"/>
              <a:gd name="adj2" fmla="val -89745"/>
              <a:gd name="adj3" fmla="val 16667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ja-JP" altLang="en-US" sz="3200"/>
              <a:t>仮引数</a:t>
            </a:r>
          </a:p>
        </p:txBody>
      </p:sp>
      <p:sp useBgFill="1">
        <p:nvSpPr>
          <p:cNvPr id="51210" name="AutoShape 13"/>
          <p:cNvSpPr>
            <a:spLocks noChangeArrowheads="1"/>
          </p:cNvSpPr>
          <p:nvPr/>
        </p:nvSpPr>
        <p:spPr bwMode="auto">
          <a:xfrm>
            <a:off x="5508625" y="5878090"/>
            <a:ext cx="2087563" cy="503238"/>
          </a:xfrm>
          <a:prstGeom prst="wedgeRoundRectCallout">
            <a:avLst>
              <a:gd name="adj1" fmla="val 4755"/>
              <a:gd name="adj2" fmla="val -89745"/>
              <a:gd name="adj3" fmla="val 16667"/>
            </a:avLst>
          </a:prstGeo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ja-JP" altLang="en-US" sz="3200"/>
              <a:t>式 </a:t>
            </a:r>
            <a:r>
              <a:rPr lang="en-US" altLang="ja-JP" sz="3200"/>
              <a:t>(</a:t>
            </a:r>
            <a:r>
              <a:rPr lang="ja-JP" altLang="en-US" sz="3200"/>
              <a:t>本体）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lvl="1" eaLnBrk="1" hangingPunct="1"/>
            <a:r>
              <a:rPr lang="ja-JP" altLang="en-US" smtClean="0"/>
              <a:t>例</a:t>
            </a:r>
          </a:p>
        </p:txBody>
      </p:sp>
      <p:sp>
        <p:nvSpPr>
          <p:cNvPr id="5222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3AE4A31-D9E6-4D4F-B0A1-2A0866221D47}" type="slidenum">
              <a:rPr lang="ja-JP" altLang="en-US">
                <a:latin typeface="ＭＳ Ｐゴシック" pitchFamily="50" charset="-128"/>
              </a:rPr>
              <a:pPr algn="r"/>
              <a:t>48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546225" y="2781300"/>
            <a:ext cx="7346950" cy="2970213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400">
                <a:latin typeface="ＭＳ ゴシック" pitchFamily="49" charset="-128"/>
                <a:ea typeface="ＭＳ ゴシック" pitchFamily="49" charset="-128"/>
              </a:rPr>
              <a:t> &gt; (define square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400">
                <a:latin typeface="ＭＳ ゴシック" pitchFamily="49" charset="-128"/>
                <a:ea typeface="ＭＳ ゴシック" pitchFamily="49" charset="-128"/>
              </a:rPr>
              <a:t>           (lambda(x) (* x x)) 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4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400" i="1">
                <a:latin typeface="ＭＳ ゴシック" pitchFamily="49" charset="-128"/>
                <a:ea typeface="ＭＳ ゴシック" pitchFamily="49" charset="-128"/>
              </a:rPr>
              <a:t>square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3400">
                <a:latin typeface="ＭＳ ゴシック" pitchFamily="49" charset="-128"/>
                <a:ea typeface="ＭＳ ゴシック" pitchFamily="49" charset="-128"/>
              </a:rPr>
              <a:t> &gt; (square 5)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ja-JP" sz="34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400" i="1">
                <a:latin typeface="ＭＳ ゴシック" pitchFamily="49" charset="-128"/>
                <a:ea typeface="ＭＳ ゴシック" pitchFamily="49" charset="-128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8032" y="3356992"/>
            <a:ext cx="7772400" cy="3167633"/>
          </a:xfrm>
        </p:spPr>
        <p:txBody>
          <a:bodyPr/>
          <a:lstStyle/>
          <a:p>
            <a:pPr lvl="1" eaLnBrk="1" hangingPunct="1">
              <a:buNone/>
            </a:pPr>
            <a:r>
              <a:rPr lang="ja-JP" altLang="en-US" smtClean="0"/>
              <a:t>は、次の </a:t>
            </a:r>
            <a:r>
              <a:rPr lang="en-US" altLang="ja-JP" smtClean="0"/>
              <a:t>define</a:t>
            </a:r>
            <a:r>
              <a:rPr lang="ja-JP" altLang="en-US" smtClean="0"/>
              <a:t>と同じ構造</a:t>
            </a:r>
            <a:endParaRPr lang="en-US" altLang="ja-JP" smtClean="0"/>
          </a:p>
          <a:p>
            <a:pPr lvl="1" eaLnBrk="1" hangingPunct="1">
              <a:lnSpc>
                <a:spcPct val="150000"/>
              </a:lnSpc>
              <a:buNone/>
            </a:pPr>
            <a:endParaRPr lang="en-US" altLang="ja-JP" smtClean="0"/>
          </a:p>
          <a:p>
            <a:pPr lvl="1" eaLnBrk="1" hangingPunct="1">
              <a:buNone/>
            </a:pPr>
            <a:r>
              <a:rPr lang="ja-JP" altLang="en-US" smtClean="0"/>
              <a:t> </a:t>
            </a:r>
            <a:r>
              <a:rPr lang="en-US" altLang="ja-JP" smtClean="0"/>
              <a:t>λx.*xx </a:t>
            </a:r>
            <a:r>
              <a:rPr lang="ja-JP" altLang="en-US" smtClean="0"/>
              <a:t>という</a:t>
            </a:r>
            <a:r>
              <a:rPr lang="en-US" altLang="ja-JP" smtClean="0"/>
              <a:t>λ</a:t>
            </a:r>
            <a:r>
              <a:rPr lang="ja-JP" altLang="en-US" smtClean="0"/>
              <a:t>式（関数） と、</a:t>
            </a:r>
            <a:r>
              <a:rPr lang="en-US" altLang="ja-JP" smtClean="0"/>
              <a:t> 3.14159</a:t>
            </a:r>
            <a:r>
              <a:rPr lang="ja-JP" altLang="en-US" smtClean="0"/>
              <a:t>という実数が、同じ立場</a:t>
            </a:r>
          </a:p>
        </p:txBody>
      </p:sp>
      <p:sp>
        <p:nvSpPr>
          <p:cNvPr id="5222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3AE4A31-D9E6-4D4F-B0A1-2A0866221D47}" type="slidenum">
              <a:rPr lang="ja-JP" altLang="en-US">
                <a:latin typeface="ＭＳ Ｐゴシック" pitchFamily="50" charset="-128"/>
              </a:rPr>
              <a:pPr algn="r"/>
              <a:t>49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546225" y="2132856"/>
            <a:ext cx="6770191" cy="1086451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4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400">
                <a:latin typeface="ＭＳ ゴシック" pitchFamily="49" charset="-128"/>
                <a:ea typeface="ＭＳ ゴシック" pitchFamily="49" charset="-128"/>
              </a:rPr>
              <a:t>(define square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ja-JP" sz="3400">
                <a:latin typeface="ＭＳ ゴシック" pitchFamily="49" charset="-128"/>
                <a:ea typeface="ＭＳ ゴシック" pitchFamily="49" charset="-128"/>
              </a:rPr>
              <a:t>       </a:t>
            </a:r>
            <a:r>
              <a:rPr lang="en-US" altLang="ja-JP" sz="340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400">
                <a:latin typeface="ＭＳ ゴシック" pitchFamily="49" charset="-128"/>
                <a:ea typeface="ＭＳ ゴシック" pitchFamily="49" charset="-128"/>
              </a:rPr>
              <a:t>(lambda(x) (* x x)) </a:t>
            </a:r>
            <a:r>
              <a:rPr lang="en-US" altLang="ja-JP" sz="3400" smtClean="0">
                <a:latin typeface="ＭＳ ゴシック" pitchFamily="49" charset="-128"/>
                <a:ea typeface="ＭＳ ゴシック" pitchFamily="49" charset="-128"/>
              </a:rPr>
              <a:t>)</a:t>
            </a:r>
            <a:endParaRPr lang="en-US" altLang="ja-JP" sz="3400">
              <a:latin typeface="ＭＳ ゴシック" pitchFamily="49" charset="-128"/>
              <a:ea typeface="ＭＳ ゴシック" pitchFamily="49" charset="-128"/>
            </a:endParaRPr>
          </a:p>
        </p:txBody>
      </p:sp>
      <p:sp useBgFill="1"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46225" y="4149080"/>
            <a:ext cx="6770191" cy="563231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4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400">
                <a:latin typeface="ＭＳ ゴシック" pitchFamily="49" charset="-128"/>
                <a:ea typeface="ＭＳ ゴシック" pitchFamily="49" charset="-128"/>
              </a:rPr>
              <a:t>(define </a:t>
            </a:r>
            <a:r>
              <a:rPr lang="en-US" altLang="ja-JP" sz="3400" smtClean="0">
                <a:latin typeface="ＭＳ ゴシック" pitchFamily="49" charset="-128"/>
                <a:ea typeface="ＭＳ ゴシック" pitchFamily="49" charset="-128"/>
              </a:rPr>
              <a:t> pi   3.14159)</a:t>
            </a:r>
            <a:endParaRPr lang="en-US" altLang="ja-JP" sz="340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１</a:t>
            </a:r>
            <a:r>
              <a:rPr lang="en-US" altLang="ja-JP" smtClean="0"/>
              <a:t>. </a:t>
            </a:r>
            <a:r>
              <a:rPr lang="ja-JP" altLang="en-US" smtClean="0"/>
              <a:t>関数型プログラミングの特徴</a:t>
            </a:r>
            <a:endParaRPr lang="en-US" altLang="ja-JP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4" y="1981200"/>
            <a:ext cx="7993831" cy="4543425"/>
          </a:xfrm>
        </p:spPr>
        <p:txBody>
          <a:bodyPr/>
          <a:lstStyle/>
          <a:p>
            <a:pPr lvl="1" eaLnBrk="1" hangingPunct="1"/>
            <a:r>
              <a:rPr lang="ja-JP" altLang="en-US" smtClean="0"/>
              <a:t>純関数型プログラミングとは、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   </a:t>
            </a:r>
            <a:r>
              <a:rPr lang="ja-JP" altLang="en-US" smtClean="0"/>
              <a:t>変数や代入のないプログラミング</a:t>
            </a:r>
          </a:p>
          <a:p>
            <a:pPr lvl="1" eaLnBrk="1" hangingPunct="1"/>
            <a:r>
              <a:rPr lang="ja-JP" altLang="en-US" smtClean="0"/>
              <a:t>純関数型</a:t>
            </a:r>
            <a:endParaRPr lang="en-US" altLang="ja-JP" smtClean="0"/>
          </a:p>
          <a:p>
            <a:pPr lvl="2" eaLnBrk="1" hangingPunct="1">
              <a:buNone/>
            </a:pPr>
            <a:r>
              <a:rPr lang="en-US" altLang="ja-JP" sz="3600" smtClean="0"/>
              <a:t>	</a:t>
            </a:r>
            <a:r>
              <a:rPr lang="ja-JP" altLang="en-US" sz="3600" smtClean="0"/>
              <a:t>  内部状態を持たない</a:t>
            </a:r>
            <a:endParaRPr lang="en-US" altLang="ja-JP" sz="3600" smtClean="0"/>
          </a:p>
          <a:p>
            <a:pPr lvl="1" eaLnBrk="1" hangingPunct="1">
              <a:buNone/>
            </a:pPr>
            <a:r>
              <a:rPr lang="en-US" altLang="ja-JP" smtClean="0"/>
              <a:t>	</a:t>
            </a:r>
          </a:p>
          <a:p>
            <a:pPr lvl="1" eaLnBrk="1" hangingPunct="1">
              <a:buNone/>
            </a:pPr>
            <a:r>
              <a:rPr lang="en-US" altLang="ja-JP" smtClean="0"/>
              <a:t>		</a:t>
            </a:r>
            <a:r>
              <a:rPr lang="ja-JP" altLang="en-US" smtClean="0"/>
              <a:t>命令型</a:t>
            </a:r>
            <a:endParaRPr lang="en-US" altLang="ja-JP" smtClean="0"/>
          </a:p>
          <a:p>
            <a:pPr lvl="2" eaLnBrk="1" hangingPunct="1">
              <a:buNone/>
            </a:pPr>
            <a:r>
              <a:rPr lang="en-US" altLang="ja-JP" sz="3600" smtClean="0"/>
              <a:t>	</a:t>
            </a:r>
            <a:r>
              <a:rPr lang="ja-JP" altLang="en-US" sz="3600" smtClean="0"/>
              <a:t>  代入により内部状態が変化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B32DA00-B480-419F-9B67-5D6E8BAE22AA}" type="slidenum">
              <a:rPr lang="ja-JP" altLang="en-US">
                <a:latin typeface="ＭＳ Ｐゴシック" pitchFamily="50" charset="-128"/>
              </a:rPr>
              <a:pPr algn="r"/>
              <a:t>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6" name="上下矢印 5"/>
          <p:cNvSpPr/>
          <p:nvPr/>
        </p:nvSpPr>
        <p:spPr bwMode="auto">
          <a:xfrm>
            <a:off x="2627784" y="4509120"/>
            <a:ext cx="936104" cy="648072"/>
          </a:xfrm>
          <a:prstGeom prst="upDownArrow">
            <a:avLst>
              <a:gd name="adj1" fmla="val 28967"/>
              <a:gd name="adj2" fmla="val 26338"/>
            </a:avLst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/>
            <a:r>
              <a:rPr lang="ja-JP" altLang="en-US" smtClean="0"/>
              <a:t>述語と論理値</a:t>
            </a:r>
          </a:p>
          <a:p>
            <a:pPr lvl="1" eaLnBrk="1" hangingPunct="1"/>
            <a:r>
              <a:rPr lang="ja-JP" altLang="en-US" smtClean="0"/>
              <a:t>論理値 </a:t>
            </a:r>
            <a:r>
              <a:rPr lang="en-US" altLang="ja-JP" smtClean="0"/>
              <a:t>true / false </a:t>
            </a:r>
            <a:r>
              <a:rPr lang="ja-JP" altLang="en-US" smtClean="0"/>
              <a:t>は、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  </a:t>
            </a:r>
            <a:r>
              <a:rPr lang="en-US" altLang="ja-JP" smtClean="0"/>
              <a:t>#t / #f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と表記する</a:t>
            </a:r>
          </a:p>
        </p:txBody>
      </p:sp>
      <p:sp>
        <p:nvSpPr>
          <p:cNvPr id="5325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2B6DEF3-59B0-4395-8C4C-D100282024AB}" type="slidenum">
              <a:rPr lang="ja-JP" altLang="en-US">
                <a:latin typeface="ＭＳ Ｐゴシック" pitchFamily="50" charset="-128"/>
              </a:rPr>
              <a:pPr algn="r"/>
              <a:t>50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1763713" y="3860800"/>
            <a:ext cx="15128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772816"/>
            <a:ext cx="7772400" cy="475252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ja-JP" altLang="en-US" i="1" u="sng" smtClean="0">
                <a:solidFill>
                  <a:schemeClr val="accent2"/>
                </a:solidFill>
              </a:rPr>
              <a:t>述語</a:t>
            </a:r>
            <a:r>
              <a:rPr lang="ja-JP" altLang="en-US" smtClean="0"/>
              <a:t> </a:t>
            </a:r>
            <a:r>
              <a:rPr lang="en-US" altLang="ja-JP" smtClean="0"/>
              <a:t>(predicate)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z="3600" smtClean="0"/>
              <a:t>何らかの関係や事実を述べる語</a:t>
            </a:r>
            <a:endParaRPr lang="en-US" altLang="ja-JP" sz="360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3600" smtClean="0"/>
              <a:t>真</a:t>
            </a:r>
            <a:r>
              <a:rPr lang="en-US" altLang="ja-JP" sz="3600" smtClean="0"/>
              <a:t>(#t)</a:t>
            </a:r>
            <a:r>
              <a:rPr lang="ja-JP" altLang="en-US" sz="3600" smtClean="0"/>
              <a:t>か偽</a:t>
            </a:r>
            <a:r>
              <a:rPr lang="en-US" altLang="ja-JP" sz="3600" smtClean="0"/>
              <a:t>(#f)</a:t>
            </a:r>
            <a:r>
              <a:rPr lang="ja-JP" altLang="en-US" sz="3600" smtClean="0"/>
              <a:t>に評価される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3600" smtClean="0"/>
              <a:t>Scheme</a:t>
            </a:r>
            <a:r>
              <a:rPr lang="ja-JP" altLang="en-US" sz="3600" smtClean="0"/>
              <a:t>の述語名は、？で終わるのが習慣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3600" smtClean="0"/>
              <a:t>   </a:t>
            </a:r>
            <a:r>
              <a:rPr lang="en-US" altLang="ja-JP" sz="3600" smtClean="0"/>
              <a:t>number?	</a:t>
            </a:r>
            <a:r>
              <a:rPr lang="ja-JP" altLang="en-US" sz="3600" smtClean="0"/>
              <a:t>引数は数か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3600" smtClean="0"/>
              <a:t>   </a:t>
            </a:r>
            <a:r>
              <a:rPr lang="en-US" altLang="ja-JP" sz="3600" smtClean="0"/>
              <a:t>symbol?	</a:t>
            </a:r>
            <a:r>
              <a:rPr lang="ja-JP" altLang="en-US" sz="3600" smtClean="0"/>
              <a:t>引数は記号か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3600" smtClean="0"/>
              <a:t>   </a:t>
            </a:r>
            <a:r>
              <a:rPr lang="en-US" altLang="ja-JP" sz="3600" smtClean="0"/>
              <a:t>equal?   	</a:t>
            </a:r>
            <a:r>
              <a:rPr lang="ja-JP" altLang="en-US" sz="3600" smtClean="0"/>
              <a:t>引数同士は同値か</a:t>
            </a:r>
          </a:p>
        </p:txBody>
      </p:sp>
      <p:sp>
        <p:nvSpPr>
          <p:cNvPr id="5427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C052087-83A0-4891-80DD-FD79D5CB63F1}" type="slidenum">
              <a:rPr lang="ja-JP" altLang="en-US">
                <a:latin typeface="ＭＳ Ｐゴシック" pitchFamily="50" charset="-128"/>
              </a:rPr>
              <a:pPr algn="r"/>
              <a:t>51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  <a:endParaRPr lang="ja-JP" alt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800100"/>
          </a:xfrm>
        </p:spPr>
        <p:txBody>
          <a:bodyPr/>
          <a:lstStyle/>
          <a:p>
            <a:pPr lvl="1"/>
            <a:r>
              <a:rPr lang="ja-JP" altLang="en-US" smtClean="0"/>
              <a:t>述語の例</a:t>
            </a:r>
          </a:p>
        </p:txBody>
      </p:sp>
      <p:sp useBgFill="1"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546225" y="2781300"/>
            <a:ext cx="6842125" cy="3300413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&gt; (define a 1)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&gt; (number? a)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#t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&gt; (equal? a 2)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#f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9F26910-EEB7-4973-9485-E5C027E7C2ED}" type="slidenum">
              <a:rPr lang="ja-JP" altLang="en-US">
                <a:latin typeface="ＭＳ Ｐゴシック" pitchFamily="50" charset="-128"/>
              </a:rPr>
              <a:pPr algn="r"/>
              <a:t>52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1376363"/>
          </a:xfrm>
        </p:spPr>
        <p:txBody>
          <a:bodyPr/>
          <a:lstStyle/>
          <a:p>
            <a:pPr eaLnBrk="1" hangingPunct="1"/>
            <a:r>
              <a:rPr lang="ja-JP" altLang="en-US" smtClean="0"/>
              <a:t>条件式</a:t>
            </a:r>
          </a:p>
          <a:p>
            <a:pPr lvl="1" eaLnBrk="1" hangingPunct="1"/>
            <a:r>
              <a:rPr lang="ja-JP" altLang="en-US" smtClean="0"/>
              <a:t>条件式の形式 </a:t>
            </a:r>
            <a:r>
              <a:rPr lang="en-US" altLang="ja-JP" smtClean="0"/>
              <a:t>(1)</a:t>
            </a:r>
          </a:p>
          <a:p>
            <a:pPr lvl="1" eaLnBrk="1" hangingPunct="1">
              <a:lnSpc>
                <a:spcPct val="140000"/>
              </a:lnSpc>
            </a:pPr>
            <a:endParaRPr lang="en-US" altLang="ja-JP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mtClean="0"/>
              <a:t>	  "if </a:t>
            </a:r>
            <a:r>
              <a:rPr lang="en-US" altLang="ja-JP" i="1" smtClean="0"/>
              <a:t>P</a:t>
            </a:r>
            <a:r>
              <a:rPr lang="en-US" altLang="ja-JP" smtClean="0"/>
              <a:t> then </a:t>
            </a:r>
            <a:r>
              <a:rPr lang="en-US" altLang="ja-JP" i="1" smtClean="0"/>
              <a:t>E</a:t>
            </a:r>
            <a:r>
              <a:rPr lang="en-US" altLang="ja-JP" i="1" baseline="-25000" smtClean="0"/>
              <a:t>1</a:t>
            </a:r>
            <a:r>
              <a:rPr lang="en-US" altLang="ja-JP" smtClean="0"/>
              <a:t> else </a:t>
            </a:r>
            <a:r>
              <a:rPr lang="en-US" altLang="ja-JP" i="1" smtClean="0"/>
              <a:t>E</a:t>
            </a:r>
            <a:r>
              <a:rPr lang="en-US" altLang="ja-JP" i="1" baseline="-25000" smtClean="0"/>
              <a:t>2</a:t>
            </a:r>
            <a:r>
              <a:rPr lang="en-US" altLang="ja-JP" smtClean="0"/>
              <a:t>"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mtClean="0"/>
              <a:t>	P</a:t>
            </a:r>
            <a:r>
              <a:rPr lang="ja-JP" altLang="en-US" smtClean="0"/>
              <a:t>が真ならば</a:t>
            </a:r>
            <a:r>
              <a:rPr lang="en-US" altLang="ja-JP" smtClean="0"/>
              <a:t>E</a:t>
            </a:r>
            <a:r>
              <a:rPr lang="en-US" altLang="ja-JP" baseline="-25000" smtClean="0"/>
              <a:t>1</a:t>
            </a:r>
            <a:r>
              <a:rPr lang="ja-JP" altLang="en-US" smtClean="0"/>
              <a:t>を評価し、偽ならば</a:t>
            </a:r>
            <a:r>
              <a:rPr lang="en-US" altLang="ja-JP" smtClean="0"/>
              <a:t>E</a:t>
            </a:r>
            <a:r>
              <a:rPr lang="en-US" altLang="ja-JP" baseline="-25000" smtClean="0"/>
              <a:t>2</a:t>
            </a:r>
            <a:r>
              <a:rPr lang="ja-JP" altLang="en-US" smtClean="0"/>
              <a:t>を評価する</a:t>
            </a:r>
          </a:p>
        </p:txBody>
      </p:sp>
      <p:sp>
        <p:nvSpPr>
          <p:cNvPr id="563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9F26910-EEB7-4973-9485-E5C027E7C2ED}" type="slidenum">
              <a:rPr lang="ja-JP" altLang="en-US">
                <a:latin typeface="ＭＳ Ｐゴシック" pitchFamily="50" charset="-128"/>
              </a:rPr>
              <a:pPr algn="r"/>
              <a:t>53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546225" y="3338513"/>
            <a:ext cx="6697663" cy="66675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(if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P  E</a:t>
            </a:r>
            <a:r>
              <a:rPr lang="en-US" altLang="ja-JP" sz="3200" i="1" baseline="-2500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E</a:t>
            </a:r>
            <a:r>
              <a:rPr lang="en-US" altLang="ja-JP" sz="3200" i="1" baseline="-2500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z="3200" i="1" baseline="30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)</a:t>
            </a:r>
            <a:endParaRPr lang="en-US" altLang="ja-JP" sz="3200" i="1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lvl="1" eaLnBrk="1" hangingPunct="1"/>
            <a:r>
              <a:rPr lang="ja-JP" altLang="en-US" smtClean="0"/>
              <a:t>条件式の形式 </a:t>
            </a:r>
            <a:r>
              <a:rPr lang="en-US" altLang="ja-JP" smtClean="0"/>
              <a:t>(2)</a:t>
            </a:r>
          </a:p>
          <a:p>
            <a:pPr lvl="1" eaLnBrk="1" hangingPunct="1"/>
            <a:endParaRPr lang="en-US" altLang="ja-JP" smtClean="0"/>
          </a:p>
          <a:p>
            <a:pPr lvl="1" eaLnBrk="1" hangingPunct="1"/>
            <a:endParaRPr lang="en-US" altLang="ja-JP" smtClean="0"/>
          </a:p>
          <a:p>
            <a:pPr lvl="1" eaLnBrk="1" hangingPunct="1"/>
            <a:endParaRPr lang="en-US" altLang="ja-JP" smtClean="0"/>
          </a:p>
          <a:p>
            <a:pPr lvl="1" eaLnBrk="1" hangingPunct="1"/>
            <a:endParaRPr lang="en-US" altLang="ja-JP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mtClean="0"/>
              <a:t>"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if </a:t>
            </a:r>
            <a:r>
              <a:rPr lang="en-US" altLang="ja-JP" i="1" smtClean="0"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en-US" altLang="ja-JP" i="1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then </a:t>
            </a:r>
            <a:r>
              <a:rPr lang="en-US" altLang="ja-JP" i="1" smtClean="0">
                <a:latin typeface="ＭＳ ゴシック" pitchFamily="49" charset="-128"/>
                <a:ea typeface="ＭＳ ゴシック" pitchFamily="49" charset="-128"/>
              </a:rPr>
              <a:t>E</a:t>
            </a:r>
            <a:r>
              <a:rPr lang="en-US" altLang="ja-JP" i="1" baseline="-25000" smtClean="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else if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・・・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else if </a:t>
            </a:r>
            <a:r>
              <a:rPr lang="en-US" altLang="ja-JP" i="1" smtClean="0"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en-US" altLang="ja-JP" i="1" baseline="-25000" smtClean="0">
                <a:latin typeface="ＭＳ ゴシック" pitchFamily="49" charset="-128"/>
                <a:ea typeface="ＭＳ ゴシック" pitchFamily="49" charset="-128"/>
              </a:rPr>
              <a:t>k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then </a:t>
            </a:r>
            <a:r>
              <a:rPr lang="en-US" altLang="ja-JP" i="1" smtClean="0">
                <a:latin typeface="ＭＳ ゴシック" pitchFamily="49" charset="-128"/>
                <a:ea typeface="ＭＳ ゴシック" pitchFamily="49" charset="-128"/>
              </a:rPr>
              <a:t>E</a:t>
            </a:r>
            <a:r>
              <a:rPr lang="en-US" altLang="ja-JP" i="1" baseline="-25000" smtClean="0">
                <a:latin typeface="ＭＳ ゴシック" pitchFamily="49" charset="-128"/>
                <a:ea typeface="ＭＳ ゴシック" pitchFamily="49" charset="-128"/>
              </a:rPr>
              <a:t>k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else </a:t>
            </a:r>
            <a:r>
              <a:rPr lang="en-US" altLang="ja-JP" i="1" smtClean="0">
                <a:latin typeface="ＭＳ ゴシック" pitchFamily="49" charset="-128"/>
                <a:ea typeface="ＭＳ ゴシック" pitchFamily="49" charset="-128"/>
              </a:rPr>
              <a:t>E</a:t>
            </a:r>
            <a:r>
              <a:rPr lang="en-US" altLang="ja-JP" i="1" baseline="-25000" smtClean="0">
                <a:latin typeface="ＭＳ ゴシック" pitchFamily="49" charset="-128"/>
                <a:ea typeface="ＭＳ ゴシック" pitchFamily="49" charset="-128"/>
              </a:rPr>
              <a:t>k+1</a:t>
            </a:r>
            <a:r>
              <a:rPr lang="en-US" altLang="ja-JP" i="1" smtClean="0">
                <a:latin typeface="ＭＳ ゴシック" pitchFamily="49" charset="-128"/>
                <a:ea typeface="ＭＳ ゴシック" pitchFamily="49" charset="-128"/>
              </a:rPr>
              <a:t>"</a:t>
            </a:r>
            <a:endParaRPr lang="en-US" altLang="ja-JP" i="1" smtClean="0"/>
          </a:p>
        </p:txBody>
      </p:sp>
      <p:sp>
        <p:nvSpPr>
          <p:cNvPr id="573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FBD1B2C-A291-4D1B-8855-472E2480D04E}" type="slidenum">
              <a:rPr lang="ja-JP" altLang="en-US">
                <a:latin typeface="ＭＳ Ｐゴシック" pitchFamily="50" charset="-128"/>
              </a:rPr>
              <a:pPr algn="r"/>
              <a:t>54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546225" y="2762250"/>
            <a:ext cx="6697663" cy="237490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(cond  (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en-US" altLang="ja-JP" sz="3200" i="1" baseline="-25000">
                <a:latin typeface="ＭＳ ゴシック" pitchFamily="49" charset="-128"/>
                <a:ea typeface="ＭＳ ゴシック" pitchFamily="49" charset="-128"/>
              </a:rPr>
              <a:t>1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 E</a:t>
            </a:r>
            <a:r>
              <a:rPr lang="en-US" altLang="ja-JP" sz="3200" i="1" baseline="-25000">
                <a:latin typeface="ＭＳ ゴシック" pitchFamily="49" charset="-128"/>
                <a:ea typeface="ＭＳ ゴシック" pitchFamily="49" charset="-128"/>
              </a:rPr>
              <a:t>1 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  </a:t>
            </a: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・・・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ja-JP" altLang="en-US" sz="3200">
                <a:latin typeface="ＭＳ ゴシック" pitchFamily="49" charset="-128"/>
                <a:ea typeface="ＭＳ ゴシック" pitchFamily="49" charset="-128"/>
              </a:rPr>
              <a:t>        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P</a:t>
            </a:r>
            <a:r>
              <a:rPr lang="en-US" altLang="ja-JP" sz="3200" i="1" baseline="-25000">
                <a:latin typeface="ＭＳ ゴシック" pitchFamily="49" charset="-128"/>
                <a:ea typeface="ＭＳ ゴシック" pitchFamily="49" charset="-128"/>
              </a:rPr>
              <a:t>k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 E</a:t>
            </a:r>
            <a:r>
              <a:rPr lang="en-US" altLang="ja-JP" sz="3200" i="1" baseline="-25000">
                <a:latin typeface="ＭＳ ゴシック" pitchFamily="49" charset="-128"/>
                <a:ea typeface="ＭＳ ゴシック" pitchFamily="49" charset="-128"/>
              </a:rPr>
              <a:t>k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  (else </a:t>
            </a:r>
            <a:r>
              <a:rPr lang="en-US" altLang="ja-JP" sz="3200" i="1">
                <a:latin typeface="ＭＳ ゴシック" pitchFamily="49" charset="-128"/>
                <a:ea typeface="ＭＳ ゴシック" pitchFamily="49" charset="-128"/>
              </a:rPr>
              <a:t>E</a:t>
            </a:r>
            <a:r>
              <a:rPr lang="en-US" altLang="ja-JP" sz="3200" i="1" baseline="-25000">
                <a:latin typeface="ＭＳ ゴシック" pitchFamily="49" charset="-128"/>
                <a:ea typeface="ＭＳ ゴシック" pitchFamily="49" charset="-128"/>
              </a:rPr>
              <a:t>k+1 </a:t>
            </a: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) )</a:t>
            </a:r>
            <a:endParaRPr lang="en-US" altLang="ja-JP" sz="3200" i="1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727075"/>
          </a:xfrm>
        </p:spPr>
        <p:txBody>
          <a:bodyPr/>
          <a:lstStyle/>
          <a:p>
            <a:pPr lvl="1" eaLnBrk="1" hangingPunct="1"/>
            <a:r>
              <a:rPr lang="ja-JP" altLang="en-US" smtClean="0"/>
              <a:t>条件式の利用例 ＝ 再帰</a:t>
            </a:r>
          </a:p>
        </p:txBody>
      </p:sp>
      <p:sp>
        <p:nvSpPr>
          <p:cNvPr id="5837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BD0AEED-ECAF-4CE0-B7E8-642FECA329C3}" type="slidenum">
              <a:rPr lang="ja-JP" altLang="en-US">
                <a:latin typeface="ＭＳ Ｐゴシック" pitchFamily="50" charset="-128"/>
              </a:rPr>
              <a:pPr algn="r"/>
              <a:t>55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692275" y="2852738"/>
            <a:ext cx="6767513" cy="2062103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z="3200" smtClean="0">
                <a:latin typeface="ＭＳ ゴシック" pitchFamily="49" charset="-128"/>
                <a:ea typeface="ＭＳ ゴシック" pitchFamily="49" charset="-128"/>
              </a:rPr>
              <a:t>(define fact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z="3200" smtClean="0">
                <a:latin typeface="ＭＳ ゴシック" pitchFamily="49" charset="-128"/>
                <a:ea typeface="ＭＳ ゴシック" pitchFamily="49" charset="-128"/>
              </a:rPr>
              <a:t>   (lambda (n)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z="3200" smtClean="0">
                <a:latin typeface="ＭＳ ゴシック" pitchFamily="49" charset="-128"/>
                <a:ea typeface="ＭＳ ゴシック" pitchFamily="49" charset="-128"/>
              </a:rPr>
              <a:t>     (if (&lt;= n 1)</a:t>
            </a:r>
            <a:r>
              <a:rPr lang="ja-JP" altLang="en-US" sz="320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3200" smtClean="0">
                <a:latin typeface="ＭＳ ゴシック" pitchFamily="49" charset="-128"/>
                <a:ea typeface="ＭＳ ゴシック" pitchFamily="49" charset="-128"/>
              </a:rPr>
              <a:t>1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z="3200" smtClean="0">
                <a:latin typeface="ＭＳ ゴシック" pitchFamily="49" charset="-128"/>
                <a:ea typeface="ＭＳ ゴシック" pitchFamily="49" charset="-128"/>
              </a:rPr>
              <a:t>       (* n (fact (- n 1))) )))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979613" y="5445125"/>
            <a:ext cx="48974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n</a:t>
            </a: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の階乗を求める関数</a:t>
            </a:r>
          </a:p>
        </p:txBody>
      </p:sp>
      <p:sp useBgFill="1">
        <p:nvSpPr>
          <p:cNvPr id="126983" name="Rectangle 7"/>
          <p:cNvSpPr>
            <a:spLocks noChangeArrowheads="1"/>
          </p:cNvSpPr>
          <p:nvPr/>
        </p:nvSpPr>
        <p:spPr bwMode="auto">
          <a:xfrm>
            <a:off x="1763713" y="5445125"/>
            <a:ext cx="4968875" cy="8636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３</a:t>
            </a:r>
            <a:r>
              <a:rPr lang="en-US" altLang="ja-JP" smtClean="0"/>
              <a:t>. Scheme</a:t>
            </a:r>
            <a:endParaRPr lang="ja-JP" alt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400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２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フィボナッチ数を求める関数 </a:t>
            </a:r>
            <a:r>
              <a:rPr lang="en-US" altLang="ja-JP" smtClean="0"/>
              <a:t>fib</a:t>
            </a:r>
            <a:r>
              <a:rPr lang="ja-JP" altLang="en-US" smtClean="0"/>
              <a:t>を、定義せよ</a:t>
            </a:r>
            <a:endParaRPr lang="en-US" altLang="ja-JP" sz="3200" smtClean="0"/>
          </a:p>
          <a:p>
            <a:pPr lvl="1">
              <a:buFont typeface="Wingdings" pitchFamily="2" charset="2"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　  </a:t>
            </a:r>
            <a:r>
              <a:rPr lang="en-US" altLang="ja-JP" smtClean="0"/>
              <a:t>fib(0) = 0,</a:t>
            </a:r>
            <a:r>
              <a:rPr lang="ja-JP" altLang="en-US" smtClean="0"/>
              <a:t> </a:t>
            </a:r>
            <a:r>
              <a:rPr lang="en-US" altLang="ja-JP" smtClean="0"/>
              <a:t> fib(1) = 1</a:t>
            </a:r>
          </a:p>
          <a:p>
            <a:pPr lvl="1">
              <a:buFont typeface="Wingdings" pitchFamily="2" charset="2"/>
              <a:buNone/>
            </a:pPr>
            <a:r>
              <a:rPr lang="en-US" altLang="ja-JP" smtClean="0"/>
              <a:t>	    fib(n) = fib(n-1) + fib(n-2)</a:t>
            </a:r>
          </a:p>
          <a:p>
            <a:pPr lvl="1" algn="r">
              <a:buFont typeface="Wingdings" pitchFamily="2" charset="2"/>
              <a:buNone/>
            </a:pPr>
            <a:r>
              <a:rPr lang="en-US" altLang="ja-JP" smtClean="0"/>
              <a:t>		(</a:t>
            </a:r>
            <a:r>
              <a:rPr lang="ja-JP" altLang="en-US" smtClean="0"/>
              <a:t>ただし、</a:t>
            </a:r>
            <a:r>
              <a:rPr lang="en-US" altLang="ja-JP" smtClean="0"/>
              <a:t>n</a:t>
            </a:r>
            <a:r>
              <a:rPr lang="ja-JP" altLang="en-US" smtClean="0"/>
              <a:t>≧</a:t>
            </a:r>
            <a:r>
              <a:rPr lang="en-US" altLang="ja-JP" smtClean="0"/>
              <a:t>2)</a:t>
            </a:r>
          </a:p>
          <a:p>
            <a:pPr lvl="1">
              <a:buFont typeface="Wingdings" pitchFamily="2" charset="2"/>
              <a:buNone/>
            </a:pPr>
            <a:endParaRPr lang="ja-JP" altLang="en-US" smtClean="0"/>
          </a:p>
        </p:txBody>
      </p:sp>
      <p:sp>
        <p:nvSpPr>
          <p:cNvPr id="593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980753C-B612-478E-B7A3-00AF5A386801}" type="slidenum">
              <a:rPr lang="ja-JP" altLang="en-US">
                <a:latin typeface="ＭＳ Ｐゴシック" pitchFamily="50" charset="-128"/>
              </a:rPr>
              <a:pPr algn="r"/>
              <a:t>56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ja-JP" altLang="en-US" i="1" u="sng" smtClean="0">
                <a:solidFill>
                  <a:schemeClr val="accent2"/>
                </a:solidFill>
              </a:rPr>
              <a:t>リスト</a:t>
            </a:r>
            <a:r>
              <a:rPr lang="ja-JP" altLang="en-US" smtClean="0"/>
              <a:t> </a:t>
            </a:r>
            <a:r>
              <a:rPr lang="en-US" altLang="ja-JP" smtClean="0"/>
              <a:t>(list) </a:t>
            </a:r>
            <a:r>
              <a:rPr lang="ja-JP" altLang="en-US" smtClean="0"/>
              <a:t>とは</a:t>
            </a:r>
          </a:p>
          <a:p>
            <a:pPr lvl="1" eaLnBrk="1" hangingPunct="1"/>
            <a:r>
              <a:rPr lang="ja-JP" altLang="en-US" smtClean="0"/>
              <a:t>ゼロ個以上の値の並び</a:t>
            </a:r>
          </a:p>
          <a:p>
            <a:pPr lvl="1" eaLnBrk="1" hangingPunct="1"/>
            <a:r>
              <a:rPr lang="ja-JP" altLang="en-US" smtClean="0"/>
              <a:t>どのような値もリストの要素となりえる</a:t>
            </a:r>
          </a:p>
          <a:p>
            <a:pPr lvl="1" eaLnBrk="1" hangingPunct="1"/>
            <a:r>
              <a:rPr lang="en-US" altLang="ja-JP" smtClean="0"/>
              <a:t>LISP</a:t>
            </a:r>
            <a:r>
              <a:rPr lang="ja-JP" altLang="en-US" smtClean="0"/>
              <a:t>系の言語では、</a:t>
            </a:r>
            <a:r>
              <a:rPr lang="ja-JP" altLang="en-US" i="1" u="sng" smtClean="0">
                <a:solidFill>
                  <a:schemeClr val="accent2"/>
                </a:solidFill>
              </a:rPr>
              <a:t>プログラムとデータは同じ形</a:t>
            </a:r>
            <a:r>
              <a:rPr lang="ja-JP" altLang="en-US" smtClean="0"/>
              <a:t> をとる</a:t>
            </a:r>
            <a:br>
              <a:rPr lang="ja-JP" altLang="en-US" smtClean="0"/>
            </a:br>
            <a:r>
              <a:rPr lang="ja-JP" altLang="en-US" smtClean="0"/>
              <a:t>⇒ リストとして表現される</a:t>
            </a:r>
            <a:endParaRPr lang="en-US" altLang="ja-JP" smtClean="0"/>
          </a:p>
        </p:txBody>
      </p:sp>
      <p:sp>
        <p:nvSpPr>
          <p:cNvPr id="6042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E0228B7-8224-4296-9B83-55676A1C165A}" type="slidenum">
              <a:rPr lang="ja-JP" altLang="en-US">
                <a:latin typeface="ＭＳ Ｐゴシック" pitchFamily="50" charset="-128"/>
              </a:rPr>
              <a:pPr algn="r"/>
              <a:t>57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ja-JP" altLang="en-US" smtClean="0"/>
              <a:t>リストは、要素を括弧で囲み空白で区切ることにより表す</a:t>
            </a:r>
          </a:p>
          <a:p>
            <a:pPr lvl="1" eaLnBrk="1" hangingPunct="1"/>
            <a:r>
              <a:rPr lang="ja-JP" altLang="en-US" smtClean="0"/>
              <a:t>例：  </a:t>
            </a:r>
            <a:r>
              <a:rPr lang="en-US" altLang="ja-JP" smtClean="0"/>
              <a:t>(you like me) 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i="1" u="sng" smtClean="0">
                <a:solidFill>
                  <a:schemeClr val="accent2"/>
                </a:solidFill>
              </a:rPr>
              <a:t>空リスト</a:t>
            </a:r>
            <a:r>
              <a:rPr lang="ja-JP" altLang="en-US" smtClean="0"/>
              <a:t> </a:t>
            </a:r>
            <a:r>
              <a:rPr lang="en-US" altLang="ja-JP" smtClean="0"/>
              <a:t>(empty list / null list)</a:t>
            </a:r>
          </a:p>
          <a:p>
            <a:pPr lvl="1" eaLnBrk="1" hangingPunct="1"/>
            <a:r>
              <a:rPr lang="ja-JP" altLang="en-US" smtClean="0"/>
              <a:t>ゼロ個の要素を持つリスト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（） と書く</a:t>
            </a:r>
          </a:p>
        </p:txBody>
      </p:sp>
      <p:sp>
        <p:nvSpPr>
          <p:cNvPr id="624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B7C80B3-B005-4726-B3FF-CFFAF1BEB6D5}" type="slidenum">
              <a:rPr lang="ja-JP" altLang="en-US">
                <a:latin typeface="ＭＳ Ｐゴシック" pitchFamily="50" charset="-128"/>
              </a:rPr>
              <a:pPr algn="r"/>
              <a:t>58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844675"/>
            <a:ext cx="7772400" cy="4824413"/>
          </a:xfrm>
        </p:spPr>
        <p:txBody>
          <a:bodyPr/>
          <a:lstStyle/>
          <a:p>
            <a:pPr eaLnBrk="1" hangingPunct="1"/>
            <a:r>
              <a:rPr lang="en-US" altLang="ja-JP" smtClean="0"/>
              <a:t>Scheme</a:t>
            </a:r>
            <a:r>
              <a:rPr lang="ja-JP" altLang="en-US" smtClean="0"/>
              <a:t>における、リストの要素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論理値（ブール値）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数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記号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関数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文字、文字列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ベクトル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リスト</a:t>
            </a:r>
          </a:p>
        </p:txBody>
      </p:sp>
      <p:sp>
        <p:nvSpPr>
          <p:cNvPr id="614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390C708-E9D1-4721-B942-7F2F7F87A24B}" type="slidenum">
              <a:rPr lang="ja-JP" altLang="en-US">
                <a:latin typeface="ＭＳ Ｐゴシック" pitchFamily="50" charset="-128"/>
              </a:rPr>
              <a:pPr algn="r"/>
              <a:t>59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１</a:t>
            </a:r>
            <a:r>
              <a:rPr lang="en-US" altLang="ja-JP" smtClean="0"/>
              <a:t>. </a:t>
            </a:r>
            <a:r>
              <a:rPr lang="ja-JP" altLang="en-US" smtClean="0"/>
              <a:t>関数型プログラミングの特徴</a:t>
            </a:r>
            <a:endParaRPr lang="en-US" altLang="ja-JP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lvl="1" eaLnBrk="1" hangingPunct="1"/>
            <a:r>
              <a:rPr lang="ja-JP" altLang="en-US" smtClean="0"/>
              <a:t>ほとんどの関数型言語は、代入操作を持つ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  ⇒ 純粋ではない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B32DA00-B480-419F-9B67-5D6E8BAE22AA}" type="slidenum">
              <a:rPr lang="ja-JP" altLang="en-US">
                <a:latin typeface="ＭＳ Ｐゴシック" pitchFamily="50" charset="-128"/>
              </a:rPr>
              <a:pPr algn="r"/>
              <a:t>6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5" name="テキスト ボックス 4"/>
          <p:cNvSpPr txBox="1"/>
          <p:nvPr/>
        </p:nvSpPr>
        <p:spPr>
          <a:xfrm>
            <a:off x="1403648" y="4293096"/>
            <a:ext cx="6984776" cy="1200329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ja-JP" altLang="en-US" sz="3600" smtClean="0"/>
              <a:t>本質は、純粋な部分により支配されている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921625" cy="36798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mtClean="0"/>
              <a:t>リストの例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(it seems that you like me)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((it seems that) you (like) me)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(a ())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(a)</a:t>
            </a:r>
          </a:p>
        </p:txBody>
      </p:sp>
      <p:sp>
        <p:nvSpPr>
          <p:cNvPr id="634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FA95BCE-16A6-467F-85C1-2A6363B7F43B}" type="slidenum">
              <a:rPr lang="ja-JP" altLang="en-US">
                <a:latin typeface="ＭＳ Ｐゴシック" pitchFamily="50" charset="-128"/>
              </a:rPr>
              <a:pPr algn="r"/>
              <a:t>60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3851275" y="5054600"/>
            <a:ext cx="3673475" cy="679450"/>
          </a:xfrm>
          <a:prstGeom prst="rect">
            <a:avLst/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/>
              <a:t>この二つは異なる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00338" y="4724400"/>
            <a:ext cx="1150937" cy="720725"/>
            <a:chOff x="1701" y="2976"/>
            <a:chExt cx="725" cy="454"/>
          </a:xfrm>
        </p:grpSpPr>
        <p:sp>
          <p:nvSpPr>
            <p:cNvPr id="63497" name="Line 6"/>
            <p:cNvSpPr>
              <a:spLocks noChangeShapeType="1"/>
            </p:cNvSpPr>
            <p:nvPr/>
          </p:nvSpPr>
          <p:spPr bwMode="auto">
            <a:xfrm flipH="1" flipV="1">
              <a:off x="1701" y="2976"/>
              <a:ext cx="725" cy="45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98" name="Line 7"/>
            <p:cNvSpPr>
              <a:spLocks noChangeShapeType="1"/>
            </p:cNvSpPr>
            <p:nvPr/>
          </p:nvSpPr>
          <p:spPr bwMode="auto">
            <a:xfrm flipH="1" flipV="1">
              <a:off x="1701" y="3385"/>
              <a:ext cx="725" cy="4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 useBgFill="1">
        <p:nvSpPr>
          <p:cNvPr id="135177" name="AutoShape 9"/>
          <p:cNvSpPr>
            <a:spLocks noChangeArrowheads="1"/>
          </p:cNvSpPr>
          <p:nvPr/>
        </p:nvSpPr>
        <p:spPr bwMode="auto">
          <a:xfrm>
            <a:off x="4284663" y="1916113"/>
            <a:ext cx="2232025" cy="576262"/>
          </a:xfrm>
          <a:prstGeom prst="wedgeRectCallout">
            <a:avLst>
              <a:gd name="adj1" fmla="val -38977"/>
              <a:gd name="adj2" fmla="val 117495"/>
            </a:avLst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ja-JP" altLang="en-US" sz="3600"/>
              <a:t>要素が</a:t>
            </a:r>
            <a:r>
              <a:rPr lang="en-US" altLang="ja-JP" sz="3600"/>
              <a:t>6</a:t>
            </a:r>
            <a:r>
              <a:rPr lang="ja-JP" altLang="en-US" sz="3600"/>
              <a:t>ヶ</a:t>
            </a:r>
          </a:p>
        </p:txBody>
      </p:sp>
      <p:sp useBgFill="1">
        <p:nvSpPr>
          <p:cNvPr id="135178" name="AutoShape 10"/>
          <p:cNvSpPr>
            <a:spLocks noChangeArrowheads="1"/>
          </p:cNvSpPr>
          <p:nvPr/>
        </p:nvSpPr>
        <p:spPr bwMode="auto">
          <a:xfrm>
            <a:off x="6659563" y="1916113"/>
            <a:ext cx="2305050" cy="576262"/>
          </a:xfrm>
          <a:prstGeom prst="wedgeRectCallout">
            <a:avLst>
              <a:gd name="adj1" fmla="val 1931"/>
              <a:gd name="adj2" fmla="val 244213"/>
            </a:avLst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ja-JP" altLang="en-US" sz="3600"/>
              <a:t>要素が４ヶ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nimBg="1"/>
      <p:bldP spid="135177" grpId="0" animBg="1"/>
      <p:bldP spid="13517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/>
            <a:r>
              <a:rPr lang="ja-JP" altLang="en-US" i="1" u="sng" smtClean="0">
                <a:solidFill>
                  <a:schemeClr val="accent2"/>
                </a:solidFill>
              </a:rPr>
              <a:t>アトム</a:t>
            </a:r>
            <a:r>
              <a:rPr lang="ja-JP" altLang="en-US" smtClean="0"/>
              <a:t> </a:t>
            </a:r>
            <a:r>
              <a:rPr lang="en-US" altLang="ja-JP" smtClean="0"/>
              <a:t>(atom) </a:t>
            </a:r>
            <a:r>
              <a:rPr lang="ja-JP" altLang="en-US" smtClean="0"/>
              <a:t>とは</a:t>
            </a:r>
          </a:p>
          <a:p>
            <a:pPr lvl="1" eaLnBrk="1" hangingPunct="1"/>
            <a:r>
              <a:rPr lang="ja-JP" altLang="en-US" smtClean="0"/>
              <a:t>基本となるデータ</a:t>
            </a:r>
            <a:br>
              <a:rPr lang="ja-JP" altLang="en-US" smtClean="0"/>
            </a:br>
            <a:r>
              <a:rPr lang="ja-JP" altLang="en-US" smtClean="0"/>
              <a:t>それ以上分解できないデータ</a:t>
            </a:r>
          </a:p>
          <a:p>
            <a:pPr lvl="1" eaLnBrk="1" hangingPunct="1"/>
            <a:r>
              <a:rPr lang="ja-JP" altLang="en-US" smtClean="0"/>
              <a:t>アトムの種類</a:t>
            </a:r>
          </a:p>
          <a:p>
            <a:pPr lvl="2" eaLnBrk="1" hangingPunct="1"/>
            <a:r>
              <a:rPr lang="ja-JP" altLang="en-US" sz="3600" smtClean="0"/>
              <a:t>記号アトム</a:t>
            </a:r>
          </a:p>
          <a:p>
            <a:pPr lvl="2" eaLnBrk="1" hangingPunct="1"/>
            <a:r>
              <a:rPr lang="ja-JP" altLang="en-US" sz="3600" smtClean="0"/>
              <a:t>数アトム</a:t>
            </a:r>
          </a:p>
          <a:p>
            <a:pPr lvl="2" eaLnBrk="1" hangingPunct="1"/>
            <a:r>
              <a:rPr lang="ja-JP" altLang="en-US" sz="3600" smtClean="0"/>
              <a:t>空リスト</a:t>
            </a:r>
          </a:p>
        </p:txBody>
      </p:sp>
      <p:sp>
        <p:nvSpPr>
          <p:cNvPr id="6451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8486595-E8A4-4F3F-81A4-1604F2726C2A}" type="slidenum">
              <a:rPr lang="ja-JP" altLang="en-US">
                <a:latin typeface="ＭＳ Ｐゴシック" pitchFamily="50" charset="-128"/>
              </a:rPr>
              <a:pPr algn="r"/>
              <a:t>61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/>
            <a:r>
              <a:rPr lang="ja-JP" altLang="en-US" i="1" u="sng" smtClean="0">
                <a:solidFill>
                  <a:schemeClr val="accent2"/>
                </a:solidFill>
              </a:rPr>
              <a:t>ドット対</a:t>
            </a:r>
            <a:r>
              <a:rPr lang="ja-JP" altLang="en-US" smtClean="0"/>
              <a:t> </a:t>
            </a:r>
            <a:r>
              <a:rPr lang="en-US" altLang="ja-JP" smtClean="0"/>
              <a:t>(dotted pair)</a:t>
            </a:r>
            <a:endParaRPr lang="ja-JP" altLang="en-US" smtClean="0"/>
          </a:p>
          <a:p>
            <a:pPr lvl="1" eaLnBrk="1" hangingPunct="1"/>
            <a:r>
              <a:rPr lang="ja-JP" altLang="en-US" smtClean="0"/>
              <a:t>二つのデータ Ｓ</a:t>
            </a:r>
            <a:r>
              <a:rPr lang="ja-JP" altLang="en-US" baseline="-25000" smtClean="0"/>
              <a:t>１</a:t>
            </a:r>
            <a:r>
              <a:rPr lang="ja-JP" altLang="en-US" smtClean="0"/>
              <a:t>と Ｓ</a:t>
            </a:r>
            <a:r>
              <a:rPr lang="ja-JP" altLang="en-US" baseline="-25000" smtClean="0"/>
              <a:t>２</a:t>
            </a:r>
            <a:r>
              <a:rPr lang="ja-JP" altLang="en-US" smtClean="0"/>
              <a:t>の対を、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	 </a:t>
            </a:r>
            <a:r>
              <a:rPr lang="en-US" altLang="ja-JP" smtClean="0"/>
              <a:t>(</a:t>
            </a:r>
            <a:r>
              <a:rPr lang="ja-JP" altLang="en-US" smtClean="0"/>
              <a:t>Ｓ</a:t>
            </a:r>
            <a:r>
              <a:rPr lang="ja-JP" altLang="en-US" baseline="-25000" smtClean="0"/>
              <a:t>１</a:t>
            </a:r>
            <a:r>
              <a:rPr lang="en-US" altLang="ja-JP" smtClean="0"/>
              <a:t> </a:t>
            </a:r>
            <a:r>
              <a:rPr lang="ja-JP" altLang="en-US" b="1" smtClean="0"/>
              <a:t>．</a:t>
            </a:r>
            <a:r>
              <a:rPr lang="ja-JP" altLang="en-US" smtClean="0"/>
              <a:t>Ｓ</a:t>
            </a:r>
            <a:r>
              <a:rPr lang="ja-JP" altLang="en-US" baseline="-25000" smtClean="0"/>
              <a:t>２</a:t>
            </a:r>
            <a:r>
              <a:rPr lang="en-US" altLang="ja-JP" smtClean="0"/>
              <a:t>)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と書き、</a:t>
            </a:r>
            <a:r>
              <a:rPr lang="ja-JP" altLang="en-US" i="1" u="sng" smtClean="0">
                <a:solidFill>
                  <a:schemeClr val="accent2"/>
                </a:solidFill>
              </a:rPr>
              <a:t>ドット対</a:t>
            </a:r>
            <a:r>
              <a:rPr lang="ja-JP" altLang="en-US" smtClean="0"/>
              <a:t> と呼ぶ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ja-JP" altLang="en-US" smtClean="0"/>
          </a:p>
          <a:p>
            <a:pPr lvl="1" eaLnBrk="1" hangingPunct="1">
              <a:buNone/>
            </a:pPr>
            <a:r>
              <a:rPr lang="ja-JP" altLang="en-US" smtClean="0"/>
              <a:t> （ ドット </a:t>
            </a:r>
            <a:r>
              <a:rPr lang="ja-JP" altLang="en-US" b="1" smtClean="0"/>
              <a:t>．</a:t>
            </a:r>
            <a:r>
              <a:rPr lang="ja-JP" altLang="en-US" smtClean="0"/>
              <a:t>の両側には一つ以上の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  空白を入れなければならない ）</a:t>
            </a:r>
          </a:p>
        </p:txBody>
      </p:sp>
      <p:sp>
        <p:nvSpPr>
          <p:cNvPr id="6554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633DA35-A3C0-4985-AEB8-2F83B45E0C28}" type="slidenum">
              <a:rPr lang="ja-JP" altLang="en-US">
                <a:latin typeface="ＭＳ Ｐゴシック" pitchFamily="50" charset="-128"/>
              </a:rPr>
              <a:pPr algn="r"/>
              <a:t>62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/>
            <a:r>
              <a:rPr lang="ja-JP" altLang="en-US" i="1" u="sng" smtClean="0">
                <a:solidFill>
                  <a:schemeClr val="accent2"/>
                </a:solidFill>
              </a:rPr>
              <a:t>Ｓ式</a:t>
            </a:r>
            <a:r>
              <a:rPr lang="ja-JP" altLang="en-US" smtClean="0"/>
              <a:t> </a:t>
            </a:r>
            <a:r>
              <a:rPr lang="en-US" altLang="ja-JP" smtClean="0"/>
              <a:t>(Symbolic expression) </a:t>
            </a:r>
            <a:r>
              <a:rPr lang="ja-JP" altLang="en-US" smtClean="0"/>
              <a:t>の定義</a:t>
            </a:r>
          </a:p>
          <a:p>
            <a:pPr lvl="1" eaLnBrk="1" hangingPunct="1"/>
            <a:r>
              <a:rPr lang="en-US" altLang="ja-JP" smtClean="0"/>
              <a:t> </a:t>
            </a:r>
            <a:r>
              <a:rPr lang="ja-JP" altLang="en-US" smtClean="0"/>
              <a:t>アトムは </a:t>
            </a:r>
            <a:r>
              <a:rPr lang="en-US" altLang="ja-JP" smtClean="0"/>
              <a:t>S</a:t>
            </a:r>
            <a:r>
              <a:rPr lang="ja-JP" altLang="en-US" smtClean="0"/>
              <a:t>式である</a:t>
            </a:r>
          </a:p>
          <a:p>
            <a:pPr lvl="1" eaLnBrk="1" hangingPunct="1"/>
            <a:r>
              <a:rPr lang="ja-JP" altLang="en-US" smtClean="0"/>
              <a:t> </a:t>
            </a:r>
            <a:r>
              <a:rPr lang="en-US" altLang="ja-JP" smtClean="0"/>
              <a:t>S</a:t>
            </a:r>
            <a:r>
              <a:rPr lang="ja-JP" altLang="en-US" smtClean="0"/>
              <a:t>式同士のドット対は </a:t>
            </a:r>
            <a:r>
              <a:rPr lang="en-US" altLang="ja-JP" smtClean="0"/>
              <a:t>S</a:t>
            </a:r>
            <a:r>
              <a:rPr lang="ja-JP" altLang="en-US" smtClean="0"/>
              <a:t>式である</a:t>
            </a:r>
          </a:p>
          <a:p>
            <a:pPr lvl="1" eaLnBrk="1" hangingPunct="1">
              <a:lnSpc>
                <a:spcPct val="50000"/>
              </a:lnSpc>
            </a:pPr>
            <a:endParaRPr lang="ja-JP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ja-JP" altLang="en-US" smtClean="0"/>
              <a:t>	    ↑ 再帰的な定義になっている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ja-JP" altLang="en-US" smtClean="0"/>
              <a:t>	例）  </a:t>
            </a:r>
            <a:r>
              <a:rPr lang="en-US" altLang="ja-JP" smtClean="0"/>
              <a:t>a   (a . b)    (you . (like . me)) </a:t>
            </a:r>
            <a:r>
              <a:rPr lang="ja-JP" altLang="en-US" smtClean="0"/>
              <a:t>等</a:t>
            </a:r>
          </a:p>
        </p:txBody>
      </p:sp>
      <p:sp>
        <p:nvSpPr>
          <p:cNvPr id="6656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A3B51B2-8438-42DE-84A2-AE81CA90F74F}" type="slidenum">
              <a:rPr lang="ja-JP" altLang="en-US">
                <a:latin typeface="ＭＳ Ｐゴシック" pitchFamily="50" charset="-128"/>
              </a:rPr>
              <a:pPr algn="r"/>
              <a:t>63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1160463"/>
          </a:xfrm>
        </p:spPr>
        <p:txBody>
          <a:bodyPr/>
          <a:lstStyle/>
          <a:p>
            <a:pPr lvl="1" eaLnBrk="1" hangingPunct="1"/>
            <a:r>
              <a:rPr lang="ja-JP" altLang="en-US" smtClean="0"/>
              <a:t>Ｓ式は二分木であり、アトムが葉である</a:t>
            </a:r>
          </a:p>
        </p:txBody>
      </p:sp>
      <p:sp>
        <p:nvSpPr>
          <p:cNvPr id="6758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AE4BA2D-3569-4C34-A18A-F4955E7B3D03}" type="slidenum">
              <a:rPr lang="ja-JP" altLang="en-US">
                <a:latin typeface="ＭＳ Ｐゴシック" pitchFamily="50" charset="-128"/>
              </a:rPr>
              <a:pPr algn="r"/>
              <a:t>64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67589" name="Group 15"/>
          <p:cNvGrpSpPr>
            <a:grpSpLocks/>
          </p:cNvGrpSpPr>
          <p:nvPr/>
        </p:nvGrpSpPr>
        <p:grpSpPr bwMode="auto">
          <a:xfrm>
            <a:off x="2124075" y="3573463"/>
            <a:ext cx="1512888" cy="782637"/>
            <a:chOff x="1338" y="2251"/>
            <a:chExt cx="953" cy="493"/>
          </a:xfrm>
        </p:grpSpPr>
        <p:sp>
          <p:nvSpPr>
            <p:cNvPr id="67606" name="Text Box 5"/>
            <p:cNvSpPr txBox="1">
              <a:spLocks noChangeArrowheads="1"/>
            </p:cNvSpPr>
            <p:nvPr/>
          </p:nvSpPr>
          <p:spPr bwMode="auto">
            <a:xfrm>
              <a:off x="1338" y="2478"/>
              <a:ext cx="31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sz="3600">
                  <a:ea typeface="ＭＳ ゴシック" pitchFamily="49" charset="-128"/>
                </a:rPr>
                <a:t>ａ</a:t>
              </a:r>
            </a:p>
          </p:txBody>
        </p:sp>
        <p:sp>
          <p:nvSpPr>
            <p:cNvPr id="67607" name="Text Box 6"/>
            <p:cNvSpPr txBox="1">
              <a:spLocks noChangeArrowheads="1"/>
            </p:cNvSpPr>
            <p:nvPr/>
          </p:nvSpPr>
          <p:spPr bwMode="auto">
            <a:xfrm>
              <a:off x="1973" y="2478"/>
              <a:ext cx="31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sz="3600">
                  <a:ea typeface="ＭＳ ゴシック" pitchFamily="49" charset="-128"/>
                </a:rPr>
                <a:t>ｂ</a:t>
              </a:r>
            </a:p>
          </p:txBody>
        </p:sp>
        <p:sp>
          <p:nvSpPr>
            <p:cNvPr id="67608" name="Line 7"/>
            <p:cNvSpPr>
              <a:spLocks noChangeShapeType="1"/>
            </p:cNvSpPr>
            <p:nvPr/>
          </p:nvSpPr>
          <p:spPr bwMode="auto">
            <a:xfrm flipH="1">
              <a:off x="1565" y="2251"/>
              <a:ext cx="272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609" name="Line 9"/>
            <p:cNvSpPr>
              <a:spLocks noChangeShapeType="1"/>
            </p:cNvSpPr>
            <p:nvPr/>
          </p:nvSpPr>
          <p:spPr bwMode="auto">
            <a:xfrm>
              <a:off x="1837" y="2251"/>
              <a:ext cx="272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7590" name="Text Box 10"/>
          <p:cNvSpPr txBox="1">
            <a:spLocks noChangeArrowheads="1"/>
          </p:cNvSpPr>
          <p:nvPr/>
        </p:nvSpPr>
        <p:spPr bwMode="auto">
          <a:xfrm>
            <a:off x="4284663" y="3573463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(a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/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b)</a:t>
            </a:r>
          </a:p>
        </p:txBody>
      </p:sp>
      <p:sp>
        <p:nvSpPr>
          <p:cNvPr id="67591" name="Text Box 11"/>
          <p:cNvSpPr txBox="1">
            <a:spLocks noChangeArrowheads="1"/>
          </p:cNvSpPr>
          <p:nvPr/>
        </p:nvSpPr>
        <p:spPr bwMode="auto">
          <a:xfrm>
            <a:off x="1116013" y="5815013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ａ</a:t>
            </a:r>
          </a:p>
        </p:txBody>
      </p:sp>
      <p:sp>
        <p:nvSpPr>
          <p:cNvPr id="67592" name="Text Box 12"/>
          <p:cNvSpPr txBox="1">
            <a:spLocks noChangeArrowheads="1"/>
          </p:cNvSpPr>
          <p:nvPr/>
        </p:nvSpPr>
        <p:spPr bwMode="auto">
          <a:xfrm>
            <a:off x="2124075" y="5815013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ｂ</a:t>
            </a:r>
          </a:p>
        </p:txBody>
      </p:sp>
      <p:sp>
        <p:nvSpPr>
          <p:cNvPr id="67593" name="Line 13"/>
          <p:cNvSpPr>
            <a:spLocks noChangeShapeType="1"/>
          </p:cNvSpPr>
          <p:nvPr/>
        </p:nvSpPr>
        <p:spPr bwMode="auto">
          <a:xfrm flipH="1">
            <a:off x="1476375" y="545465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7594" name="Line 14"/>
          <p:cNvSpPr>
            <a:spLocks noChangeShapeType="1"/>
          </p:cNvSpPr>
          <p:nvPr/>
        </p:nvSpPr>
        <p:spPr bwMode="auto">
          <a:xfrm>
            <a:off x="1908175" y="545465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7595" name="Text Box 16"/>
          <p:cNvSpPr txBox="1">
            <a:spLocks noChangeArrowheads="1"/>
          </p:cNvSpPr>
          <p:nvPr/>
        </p:nvSpPr>
        <p:spPr bwMode="auto">
          <a:xfrm>
            <a:off x="2700338" y="5815013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ｃ</a:t>
            </a:r>
          </a:p>
        </p:txBody>
      </p:sp>
      <p:sp>
        <p:nvSpPr>
          <p:cNvPr id="67596" name="Text Box 17"/>
          <p:cNvSpPr txBox="1">
            <a:spLocks noChangeArrowheads="1"/>
          </p:cNvSpPr>
          <p:nvPr/>
        </p:nvSpPr>
        <p:spPr bwMode="auto">
          <a:xfrm>
            <a:off x="3708400" y="5815013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ｄ</a:t>
            </a:r>
          </a:p>
        </p:txBody>
      </p:sp>
      <p:sp>
        <p:nvSpPr>
          <p:cNvPr id="67597" name="Line 18"/>
          <p:cNvSpPr>
            <a:spLocks noChangeShapeType="1"/>
          </p:cNvSpPr>
          <p:nvPr/>
        </p:nvSpPr>
        <p:spPr bwMode="auto">
          <a:xfrm flipH="1">
            <a:off x="3060700" y="545465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7598" name="Line 19"/>
          <p:cNvSpPr>
            <a:spLocks noChangeShapeType="1"/>
          </p:cNvSpPr>
          <p:nvPr/>
        </p:nvSpPr>
        <p:spPr bwMode="auto">
          <a:xfrm>
            <a:off x="3492500" y="545465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7599" name="Line 20"/>
          <p:cNvSpPr>
            <a:spLocks noChangeShapeType="1"/>
          </p:cNvSpPr>
          <p:nvPr/>
        </p:nvSpPr>
        <p:spPr bwMode="auto">
          <a:xfrm flipV="1">
            <a:off x="1908175" y="4797425"/>
            <a:ext cx="792163" cy="6477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7600" name="Line 21"/>
          <p:cNvSpPr>
            <a:spLocks noChangeShapeType="1"/>
          </p:cNvSpPr>
          <p:nvPr/>
        </p:nvSpPr>
        <p:spPr bwMode="auto">
          <a:xfrm>
            <a:off x="2700338" y="4797425"/>
            <a:ext cx="792162" cy="6477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7601" name="Text Box 22"/>
          <p:cNvSpPr txBox="1">
            <a:spLocks noChangeArrowheads="1"/>
          </p:cNvSpPr>
          <p:nvPr/>
        </p:nvSpPr>
        <p:spPr bwMode="auto">
          <a:xfrm>
            <a:off x="4284663" y="5157788"/>
            <a:ext cx="41767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((a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b)</a:t>
            </a: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(c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d))</a:t>
            </a:r>
            <a:endParaRPr lang="ja-JP" altLang="en-US" sz="36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7602" name="Oval 23"/>
          <p:cNvSpPr>
            <a:spLocks noChangeArrowheads="1"/>
          </p:cNvSpPr>
          <p:nvPr/>
        </p:nvSpPr>
        <p:spPr bwMode="auto">
          <a:xfrm>
            <a:off x="3382963" y="5337175"/>
            <a:ext cx="215900" cy="2174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603" name="Oval 24"/>
          <p:cNvSpPr>
            <a:spLocks noChangeArrowheads="1"/>
          </p:cNvSpPr>
          <p:nvPr/>
        </p:nvSpPr>
        <p:spPr bwMode="auto">
          <a:xfrm>
            <a:off x="2809875" y="345281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604" name="Oval 25"/>
          <p:cNvSpPr>
            <a:spLocks noChangeArrowheads="1"/>
          </p:cNvSpPr>
          <p:nvPr/>
        </p:nvSpPr>
        <p:spPr bwMode="auto">
          <a:xfrm>
            <a:off x="2581275" y="4702175"/>
            <a:ext cx="215900" cy="2174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605" name="Oval 26"/>
          <p:cNvSpPr>
            <a:spLocks noChangeArrowheads="1"/>
          </p:cNvSpPr>
          <p:nvPr/>
        </p:nvSpPr>
        <p:spPr bwMode="auto">
          <a:xfrm>
            <a:off x="1787525" y="5349875"/>
            <a:ext cx="215900" cy="2174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68611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B349D40-8FAC-4A5E-A1B4-72FAB5859209}" type="slidenum">
              <a:rPr lang="ja-JP" altLang="en-US">
                <a:latin typeface="ＭＳ Ｐゴシック" pitchFamily="50" charset="-128"/>
              </a:rPr>
              <a:pPr algn="r"/>
              <a:t>65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68612" name="Text Box 5"/>
          <p:cNvSpPr txBox="1">
            <a:spLocks noChangeArrowheads="1"/>
          </p:cNvSpPr>
          <p:nvPr/>
        </p:nvSpPr>
        <p:spPr bwMode="auto">
          <a:xfrm>
            <a:off x="1692275" y="2493963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ａ</a:t>
            </a:r>
          </a:p>
        </p:txBody>
      </p:sp>
      <p:sp>
        <p:nvSpPr>
          <p:cNvPr id="68613" name="Text Box 6"/>
          <p:cNvSpPr txBox="1">
            <a:spLocks noChangeArrowheads="1"/>
          </p:cNvSpPr>
          <p:nvPr/>
        </p:nvSpPr>
        <p:spPr bwMode="auto">
          <a:xfrm>
            <a:off x="2052638" y="3132138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ｂ</a:t>
            </a:r>
          </a:p>
        </p:txBody>
      </p:sp>
      <p:sp>
        <p:nvSpPr>
          <p:cNvPr id="68614" name="Line 7"/>
          <p:cNvSpPr>
            <a:spLocks noChangeShapeType="1"/>
          </p:cNvSpPr>
          <p:nvPr/>
        </p:nvSpPr>
        <p:spPr bwMode="auto">
          <a:xfrm flipH="1">
            <a:off x="2052638" y="213360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15" name="Line 8"/>
          <p:cNvSpPr>
            <a:spLocks noChangeShapeType="1"/>
          </p:cNvSpPr>
          <p:nvPr/>
        </p:nvSpPr>
        <p:spPr bwMode="auto">
          <a:xfrm>
            <a:off x="2484438" y="2133600"/>
            <a:ext cx="2087562" cy="20875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16" name="Text Box 9"/>
          <p:cNvSpPr txBox="1">
            <a:spLocks noChangeArrowheads="1"/>
          </p:cNvSpPr>
          <p:nvPr/>
        </p:nvSpPr>
        <p:spPr bwMode="auto">
          <a:xfrm>
            <a:off x="2627313" y="3708400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ｃ</a:t>
            </a:r>
          </a:p>
        </p:txBody>
      </p:sp>
      <p:sp>
        <p:nvSpPr>
          <p:cNvPr id="68617" name="Text Box 10"/>
          <p:cNvSpPr txBox="1">
            <a:spLocks noChangeArrowheads="1"/>
          </p:cNvSpPr>
          <p:nvPr/>
        </p:nvSpPr>
        <p:spPr bwMode="auto">
          <a:xfrm>
            <a:off x="3060700" y="4211638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ｄ</a:t>
            </a:r>
          </a:p>
        </p:txBody>
      </p:sp>
      <p:sp>
        <p:nvSpPr>
          <p:cNvPr id="68618" name="Line 11"/>
          <p:cNvSpPr>
            <a:spLocks noChangeShapeType="1"/>
          </p:cNvSpPr>
          <p:nvPr/>
        </p:nvSpPr>
        <p:spPr bwMode="auto">
          <a:xfrm flipH="1">
            <a:off x="2627313" y="2700338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19" name="Line 15"/>
          <p:cNvSpPr>
            <a:spLocks noChangeShapeType="1"/>
          </p:cNvSpPr>
          <p:nvPr/>
        </p:nvSpPr>
        <p:spPr bwMode="auto">
          <a:xfrm flipH="1">
            <a:off x="3132138" y="327660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20" name="Line 16"/>
          <p:cNvSpPr>
            <a:spLocks noChangeShapeType="1"/>
          </p:cNvSpPr>
          <p:nvPr/>
        </p:nvSpPr>
        <p:spPr bwMode="auto">
          <a:xfrm flipH="1">
            <a:off x="3635375" y="3779838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21" name="Text Box 18"/>
          <p:cNvSpPr txBox="1">
            <a:spLocks noChangeArrowheads="1"/>
          </p:cNvSpPr>
          <p:nvPr/>
        </p:nvSpPr>
        <p:spPr bwMode="auto">
          <a:xfrm>
            <a:off x="4427538" y="4222750"/>
            <a:ext cx="792162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()</a:t>
            </a:r>
          </a:p>
        </p:txBody>
      </p:sp>
      <p:sp>
        <p:nvSpPr>
          <p:cNvPr id="68622" name="Text Box 19"/>
          <p:cNvSpPr txBox="1">
            <a:spLocks noChangeArrowheads="1"/>
          </p:cNvSpPr>
          <p:nvPr/>
        </p:nvSpPr>
        <p:spPr bwMode="auto">
          <a:xfrm>
            <a:off x="2124075" y="5013325"/>
            <a:ext cx="669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(a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(b</a:t>
            </a: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(c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(d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 )))))</a:t>
            </a:r>
            <a:endParaRPr lang="ja-JP" altLang="en-US" sz="36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8623" name="Oval 20"/>
          <p:cNvSpPr>
            <a:spLocks noChangeArrowheads="1"/>
          </p:cNvSpPr>
          <p:nvPr/>
        </p:nvSpPr>
        <p:spPr bwMode="auto">
          <a:xfrm>
            <a:off x="4016375" y="3644900"/>
            <a:ext cx="215900" cy="2174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24" name="Oval 21"/>
          <p:cNvSpPr>
            <a:spLocks noChangeArrowheads="1"/>
          </p:cNvSpPr>
          <p:nvPr/>
        </p:nvSpPr>
        <p:spPr bwMode="auto">
          <a:xfrm>
            <a:off x="2376488" y="203676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25" name="Oval 22"/>
          <p:cNvSpPr>
            <a:spLocks noChangeArrowheads="1"/>
          </p:cNvSpPr>
          <p:nvPr/>
        </p:nvSpPr>
        <p:spPr bwMode="auto">
          <a:xfrm>
            <a:off x="2952750" y="261461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26" name="Oval 23"/>
          <p:cNvSpPr>
            <a:spLocks noChangeArrowheads="1"/>
          </p:cNvSpPr>
          <p:nvPr/>
        </p:nvSpPr>
        <p:spPr bwMode="auto">
          <a:xfrm>
            <a:off x="3492500" y="314166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lvl="1" eaLnBrk="1" hangingPunct="1"/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Ｓ式</a:t>
            </a:r>
            <a:br>
              <a:rPr lang="ja-JP" altLang="en-US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(a</a:t>
            </a:r>
            <a:r>
              <a:rPr lang="en-US" altLang="ja-JP" sz="20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b="1" smtClean="0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(b</a:t>
            </a:r>
            <a:r>
              <a:rPr lang="en-US" altLang="ja-JP" sz="20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b="1" smtClean="0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18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(c</a:t>
            </a:r>
            <a:r>
              <a:rPr lang="en-US" altLang="ja-JP" sz="20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b="1" smtClean="0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(d</a:t>
            </a:r>
            <a:r>
              <a:rPr lang="en-US" altLang="ja-JP" sz="20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b="1" smtClean="0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 )))))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 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を</a:t>
            </a:r>
          </a:p>
          <a:p>
            <a:pPr eaLnBrk="1" hangingPunct="1">
              <a:buFont typeface="Wingdings" pitchFamily="2" charset="2"/>
              <a:buNone/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	  	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(a  b  c  d)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 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と書き、リストと呼ぶ</a:t>
            </a:r>
          </a:p>
        </p:txBody>
      </p:sp>
      <p:sp>
        <p:nvSpPr>
          <p:cNvPr id="6963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BDC5D29-02DE-4548-85E3-210559EE6EED}" type="slidenum">
              <a:rPr lang="ja-JP" altLang="en-US">
                <a:latin typeface="ＭＳ Ｐゴシック" pitchFamily="50" charset="-128"/>
              </a:rPr>
              <a:pPr algn="r"/>
              <a:t>66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549400" y="5308600"/>
            <a:ext cx="5543550" cy="6794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/>
              <a:t>リストのもう一つの定義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70659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DAC008D-B340-4515-BFC1-3CACDD8BA742}" type="slidenum">
              <a:rPr lang="ja-JP" altLang="en-US">
                <a:latin typeface="ＭＳ Ｐゴシック" pitchFamily="50" charset="-128"/>
              </a:rPr>
              <a:pPr algn="r"/>
              <a:t>67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692275" y="2493963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ａ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052638" y="3132138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ｂ</a:t>
            </a:r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 flipH="1">
            <a:off x="2052638" y="213360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2484438" y="2133600"/>
            <a:ext cx="2087562" cy="20875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2627313" y="3708400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ｃ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3060700" y="4211638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ｄ</a:t>
            </a:r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H="1">
            <a:off x="2627313" y="2700338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H="1">
            <a:off x="3132138" y="327660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H="1">
            <a:off x="3635375" y="3779838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4427538" y="4222750"/>
            <a:ext cx="792162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()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2124075" y="5013325"/>
            <a:ext cx="669607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(a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(b</a:t>
            </a: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(c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(d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b="1">
                <a:latin typeface="ＭＳ ゴシック" pitchFamily="49" charset="-128"/>
                <a:ea typeface="ＭＳ ゴシック" pitchFamily="49" charset="-128"/>
              </a:rPr>
              <a:t>.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 )))))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   ＝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(a b c d)</a:t>
            </a:r>
          </a:p>
        </p:txBody>
      </p:sp>
      <p:sp>
        <p:nvSpPr>
          <p:cNvPr id="70671" name="Oval 15"/>
          <p:cNvSpPr>
            <a:spLocks noChangeArrowheads="1"/>
          </p:cNvSpPr>
          <p:nvPr/>
        </p:nvSpPr>
        <p:spPr bwMode="auto">
          <a:xfrm>
            <a:off x="4016375" y="3644900"/>
            <a:ext cx="215900" cy="2174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72" name="Oval 16"/>
          <p:cNvSpPr>
            <a:spLocks noChangeArrowheads="1"/>
          </p:cNvSpPr>
          <p:nvPr/>
        </p:nvSpPr>
        <p:spPr bwMode="auto">
          <a:xfrm>
            <a:off x="2376488" y="203676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73" name="Oval 17"/>
          <p:cNvSpPr>
            <a:spLocks noChangeArrowheads="1"/>
          </p:cNvSpPr>
          <p:nvPr/>
        </p:nvSpPr>
        <p:spPr bwMode="auto">
          <a:xfrm>
            <a:off x="2952750" y="261461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74" name="Oval 18"/>
          <p:cNvSpPr>
            <a:spLocks noChangeArrowheads="1"/>
          </p:cNvSpPr>
          <p:nvPr/>
        </p:nvSpPr>
        <p:spPr bwMode="auto">
          <a:xfrm>
            <a:off x="3492500" y="314166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 useBgFill="1">
        <p:nvSpPr>
          <p:cNvPr id="192531" name="AutoShape 19"/>
          <p:cNvSpPr>
            <a:spLocks noChangeArrowheads="1"/>
          </p:cNvSpPr>
          <p:nvPr/>
        </p:nvSpPr>
        <p:spPr bwMode="auto">
          <a:xfrm>
            <a:off x="4859338" y="1484313"/>
            <a:ext cx="3889375" cy="1152525"/>
          </a:xfrm>
          <a:prstGeom prst="wedgeRoundRectCallout">
            <a:avLst>
              <a:gd name="adj1" fmla="val -63060"/>
              <a:gd name="adj2" fmla="val 84713"/>
              <a:gd name="adj3" fmla="val 16667"/>
            </a:avLst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3200"/>
              <a:t>(a b c d) </a:t>
            </a:r>
            <a:r>
              <a:rPr lang="ja-JP" altLang="en-US" sz="3200"/>
              <a:t>というリストの内部表現である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31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7168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2CE0F46-D966-4D25-9AD4-22381C1E96CE}" type="slidenum">
              <a:rPr lang="ja-JP" altLang="en-US">
                <a:latin typeface="ＭＳ Ｐゴシック" pitchFamily="50" charset="-128"/>
              </a:rPr>
              <a:pPr algn="r"/>
              <a:t>68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692275" y="2493963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ａ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052638" y="3132138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ｂ</a:t>
            </a:r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 flipH="1">
            <a:off x="2052638" y="213360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2484438" y="2133600"/>
            <a:ext cx="2087562" cy="20875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2627313" y="3708400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ｃ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3060700" y="4211638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ja-JP" altLang="en-US" sz="3600">
                <a:ea typeface="ＭＳ ゴシック" pitchFamily="49" charset="-128"/>
              </a:rPr>
              <a:t>ｄ</a:t>
            </a:r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 flipH="1">
            <a:off x="2627313" y="2700338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 flipH="1">
            <a:off x="3132138" y="327660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 flipH="1">
            <a:off x="3635375" y="3779838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427538" y="4222750"/>
            <a:ext cx="792162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()</a:t>
            </a:r>
          </a:p>
        </p:txBody>
      </p:sp>
      <p:sp>
        <p:nvSpPr>
          <p:cNvPr id="71694" name="Oval 15"/>
          <p:cNvSpPr>
            <a:spLocks noChangeArrowheads="1"/>
          </p:cNvSpPr>
          <p:nvPr/>
        </p:nvSpPr>
        <p:spPr bwMode="auto">
          <a:xfrm>
            <a:off x="4016375" y="3644900"/>
            <a:ext cx="215900" cy="2174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95" name="Oval 16"/>
          <p:cNvSpPr>
            <a:spLocks noChangeArrowheads="1"/>
          </p:cNvSpPr>
          <p:nvPr/>
        </p:nvSpPr>
        <p:spPr bwMode="auto">
          <a:xfrm>
            <a:off x="2376488" y="203676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96" name="Oval 17"/>
          <p:cNvSpPr>
            <a:spLocks noChangeArrowheads="1"/>
          </p:cNvSpPr>
          <p:nvPr/>
        </p:nvSpPr>
        <p:spPr bwMode="auto">
          <a:xfrm>
            <a:off x="2952750" y="261461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697" name="Oval 18"/>
          <p:cNvSpPr>
            <a:spLocks noChangeArrowheads="1"/>
          </p:cNvSpPr>
          <p:nvPr/>
        </p:nvSpPr>
        <p:spPr bwMode="auto">
          <a:xfrm>
            <a:off x="3492500" y="314166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 useBgFill="1">
        <p:nvSpPr>
          <p:cNvPr id="71698" name="AutoShape 19"/>
          <p:cNvSpPr>
            <a:spLocks noChangeArrowheads="1"/>
          </p:cNvSpPr>
          <p:nvPr/>
        </p:nvSpPr>
        <p:spPr bwMode="auto">
          <a:xfrm>
            <a:off x="4859338" y="1484313"/>
            <a:ext cx="3889375" cy="1152525"/>
          </a:xfrm>
          <a:prstGeom prst="wedgeRoundRectCallout">
            <a:avLst>
              <a:gd name="adj1" fmla="val -63060"/>
              <a:gd name="adj2" fmla="val 84713"/>
              <a:gd name="adj3" fmla="val 16667"/>
            </a:avLst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3200"/>
              <a:t>(a b c d) </a:t>
            </a:r>
            <a:r>
              <a:rPr lang="ja-JP" altLang="en-US" sz="3200"/>
              <a:t>というリストの内部表現である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619250" y="5013325"/>
            <a:ext cx="6769100" cy="1439863"/>
            <a:chOff x="1020" y="3158"/>
            <a:chExt cx="4264" cy="907"/>
          </a:xfrm>
        </p:grpSpPr>
        <p:grpSp>
          <p:nvGrpSpPr>
            <p:cNvPr id="71700" name="Group 22"/>
            <p:cNvGrpSpPr>
              <a:grpSpLocks/>
            </p:cNvGrpSpPr>
            <p:nvPr/>
          </p:nvGrpSpPr>
          <p:grpSpPr bwMode="auto">
            <a:xfrm>
              <a:off x="1020" y="3249"/>
              <a:ext cx="634" cy="272"/>
              <a:chOff x="930" y="3203"/>
              <a:chExt cx="634" cy="272"/>
            </a:xfrm>
          </p:grpSpPr>
          <p:sp>
            <p:nvSpPr>
              <p:cNvPr id="71723" name="Rectangle 20"/>
              <p:cNvSpPr>
                <a:spLocks noChangeArrowheads="1"/>
              </p:cNvSpPr>
              <p:nvPr/>
            </p:nvSpPr>
            <p:spPr bwMode="auto">
              <a:xfrm>
                <a:off x="930" y="3203"/>
                <a:ext cx="317" cy="272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724" name="Rectangle 21"/>
              <p:cNvSpPr>
                <a:spLocks noChangeArrowheads="1"/>
              </p:cNvSpPr>
              <p:nvPr/>
            </p:nvSpPr>
            <p:spPr bwMode="auto">
              <a:xfrm>
                <a:off x="1247" y="3203"/>
                <a:ext cx="317" cy="272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1701" name="Group 23"/>
            <p:cNvGrpSpPr>
              <a:grpSpLocks/>
            </p:cNvGrpSpPr>
            <p:nvPr/>
          </p:nvGrpSpPr>
          <p:grpSpPr bwMode="auto">
            <a:xfrm>
              <a:off x="1942" y="3249"/>
              <a:ext cx="634" cy="272"/>
              <a:chOff x="930" y="3203"/>
              <a:chExt cx="634" cy="272"/>
            </a:xfrm>
          </p:grpSpPr>
          <p:sp>
            <p:nvSpPr>
              <p:cNvPr id="71721" name="Rectangle 24"/>
              <p:cNvSpPr>
                <a:spLocks noChangeArrowheads="1"/>
              </p:cNvSpPr>
              <p:nvPr/>
            </p:nvSpPr>
            <p:spPr bwMode="auto">
              <a:xfrm>
                <a:off x="930" y="3203"/>
                <a:ext cx="317" cy="272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722" name="Rectangle 25"/>
              <p:cNvSpPr>
                <a:spLocks noChangeArrowheads="1"/>
              </p:cNvSpPr>
              <p:nvPr/>
            </p:nvSpPr>
            <p:spPr bwMode="auto">
              <a:xfrm>
                <a:off x="1247" y="3203"/>
                <a:ext cx="317" cy="272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1702" name="Group 26"/>
            <p:cNvGrpSpPr>
              <a:grpSpLocks/>
            </p:cNvGrpSpPr>
            <p:nvPr/>
          </p:nvGrpSpPr>
          <p:grpSpPr bwMode="auto">
            <a:xfrm>
              <a:off x="2865" y="3249"/>
              <a:ext cx="634" cy="272"/>
              <a:chOff x="930" y="3203"/>
              <a:chExt cx="634" cy="272"/>
            </a:xfrm>
          </p:grpSpPr>
          <p:sp>
            <p:nvSpPr>
              <p:cNvPr id="71719" name="Rectangle 27"/>
              <p:cNvSpPr>
                <a:spLocks noChangeArrowheads="1"/>
              </p:cNvSpPr>
              <p:nvPr/>
            </p:nvSpPr>
            <p:spPr bwMode="auto">
              <a:xfrm>
                <a:off x="930" y="3203"/>
                <a:ext cx="317" cy="272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720" name="Rectangle 28"/>
              <p:cNvSpPr>
                <a:spLocks noChangeArrowheads="1"/>
              </p:cNvSpPr>
              <p:nvPr/>
            </p:nvSpPr>
            <p:spPr bwMode="auto">
              <a:xfrm>
                <a:off x="1247" y="3203"/>
                <a:ext cx="317" cy="272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1703" name="Group 29"/>
            <p:cNvGrpSpPr>
              <a:grpSpLocks/>
            </p:cNvGrpSpPr>
            <p:nvPr/>
          </p:nvGrpSpPr>
          <p:grpSpPr bwMode="auto">
            <a:xfrm>
              <a:off x="3788" y="3249"/>
              <a:ext cx="634" cy="272"/>
              <a:chOff x="930" y="3203"/>
              <a:chExt cx="634" cy="272"/>
            </a:xfrm>
          </p:grpSpPr>
          <p:sp>
            <p:nvSpPr>
              <p:cNvPr id="71717" name="Rectangle 30"/>
              <p:cNvSpPr>
                <a:spLocks noChangeArrowheads="1"/>
              </p:cNvSpPr>
              <p:nvPr/>
            </p:nvSpPr>
            <p:spPr bwMode="auto">
              <a:xfrm>
                <a:off x="930" y="3203"/>
                <a:ext cx="317" cy="272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1718" name="Rectangle 31"/>
              <p:cNvSpPr>
                <a:spLocks noChangeArrowheads="1"/>
              </p:cNvSpPr>
              <p:nvPr/>
            </p:nvSpPr>
            <p:spPr bwMode="auto">
              <a:xfrm>
                <a:off x="1247" y="3203"/>
                <a:ext cx="317" cy="272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71704" name="Line 32"/>
            <p:cNvSpPr>
              <a:spLocks noChangeShapeType="1"/>
            </p:cNvSpPr>
            <p:nvPr/>
          </p:nvSpPr>
          <p:spPr bwMode="auto">
            <a:xfrm>
              <a:off x="1519" y="3385"/>
              <a:ext cx="40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oval" w="med" len="med"/>
              <a:tailEnd type="arrow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05" name="Line 33"/>
            <p:cNvSpPr>
              <a:spLocks noChangeShapeType="1"/>
            </p:cNvSpPr>
            <p:nvPr/>
          </p:nvSpPr>
          <p:spPr bwMode="auto">
            <a:xfrm>
              <a:off x="2426" y="3385"/>
              <a:ext cx="40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oval" w="med" len="med"/>
              <a:tailEnd type="arrow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06" name="Line 34"/>
            <p:cNvSpPr>
              <a:spLocks noChangeShapeType="1"/>
            </p:cNvSpPr>
            <p:nvPr/>
          </p:nvSpPr>
          <p:spPr bwMode="auto">
            <a:xfrm>
              <a:off x="3379" y="3385"/>
              <a:ext cx="40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oval" w="med" len="med"/>
              <a:tailEnd type="arrow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07" name="Line 35"/>
            <p:cNvSpPr>
              <a:spLocks noChangeShapeType="1"/>
            </p:cNvSpPr>
            <p:nvPr/>
          </p:nvSpPr>
          <p:spPr bwMode="auto">
            <a:xfrm>
              <a:off x="4286" y="3385"/>
              <a:ext cx="40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oval" w="med" len="med"/>
              <a:tailEnd type="arrow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08" name="Text Box 36"/>
            <p:cNvSpPr txBox="1">
              <a:spLocks noChangeArrowheads="1"/>
            </p:cNvSpPr>
            <p:nvPr/>
          </p:nvSpPr>
          <p:spPr bwMode="auto">
            <a:xfrm>
              <a:off x="4694" y="3158"/>
              <a:ext cx="59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3200">
                  <a:latin typeface="ＭＳ ゴシック" pitchFamily="49" charset="-128"/>
                  <a:ea typeface="ＭＳ ゴシック" pitchFamily="49" charset="-128"/>
                </a:rPr>
                <a:t>nil</a:t>
              </a:r>
            </a:p>
          </p:txBody>
        </p:sp>
        <p:sp>
          <p:nvSpPr>
            <p:cNvPr id="71709" name="Line 37"/>
            <p:cNvSpPr>
              <a:spLocks noChangeShapeType="1"/>
            </p:cNvSpPr>
            <p:nvPr/>
          </p:nvSpPr>
          <p:spPr bwMode="auto">
            <a:xfrm rot="5400000">
              <a:off x="997" y="3590"/>
              <a:ext cx="40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oval" w="med" len="med"/>
              <a:tailEnd type="arrow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10" name="Text Box 38"/>
            <p:cNvSpPr txBox="1">
              <a:spLocks noChangeArrowheads="1"/>
            </p:cNvSpPr>
            <p:nvPr/>
          </p:nvSpPr>
          <p:spPr bwMode="auto">
            <a:xfrm>
              <a:off x="1020" y="3799"/>
              <a:ext cx="31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sz="3600">
                  <a:ea typeface="ＭＳ ゴシック" pitchFamily="49" charset="-128"/>
                </a:rPr>
                <a:t>ａ</a:t>
              </a:r>
            </a:p>
          </p:txBody>
        </p:sp>
        <p:sp>
          <p:nvSpPr>
            <p:cNvPr id="71711" name="Line 39"/>
            <p:cNvSpPr>
              <a:spLocks noChangeShapeType="1"/>
            </p:cNvSpPr>
            <p:nvPr/>
          </p:nvSpPr>
          <p:spPr bwMode="auto">
            <a:xfrm rot="5400000">
              <a:off x="1904" y="3590"/>
              <a:ext cx="40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oval" w="med" len="med"/>
              <a:tailEnd type="arrow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12" name="Text Box 40"/>
            <p:cNvSpPr txBox="1">
              <a:spLocks noChangeArrowheads="1"/>
            </p:cNvSpPr>
            <p:nvPr/>
          </p:nvSpPr>
          <p:spPr bwMode="auto">
            <a:xfrm>
              <a:off x="1927" y="3799"/>
              <a:ext cx="31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sz="3600">
                  <a:ea typeface="ＭＳ ゴシック" pitchFamily="49" charset="-128"/>
                </a:rPr>
                <a:t>ｂ</a:t>
              </a:r>
            </a:p>
          </p:txBody>
        </p:sp>
        <p:sp>
          <p:nvSpPr>
            <p:cNvPr id="71713" name="Line 41"/>
            <p:cNvSpPr>
              <a:spLocks noChangeShapeType="1"/>
            </p:cNvSpPr>
            <p:nvPr/>
          </p:nvSpPr>
          <p:spPr bwMode="auto">
            <a:xfrm rot="5400000">
              <a:off x="2812" y="3590"/>
              <a:ext cx="40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oval" w="med" len="med"/>
              <a:tailEnd type="arrow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14" name="Text Box 42"/>
            <p:cNvSpPr txBox="1">
              <a:spLocks noChangeArrowheads="1"/>
            </p:cNvSpPr>
            <p:nvPr/>
          </p:nvSpPr>
          <p:spPr bwMode="auto">
            <a:xfrm>
              <a:off x="2835" y="3799"/>
              <a:ext cx="31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sz="3600">
                  <a:ea typeface="ＭＳ ゴシック" pitchFamily="49" charset="-128"/>
                </a:rPr>
                <a:t>ｃ</a:t>
              </a:r>
            </a:p>
          </p:txBody>
        </p:sp>
        <p:sp>
          <p:nvSpPr>
            <p:cNvPr id="71715" name="Line 43"/>
            <p:cNvSpPr>
              <a:spLocks noChangeShapeType="1"/>
            </p:cNvSpPr>
            <p:nvPr/>
          </p:nvSpPr>
          <p:spPr bwMode="auto">
            <a:xfrm rot="5400000">
              <a:off x="3764" y="3590"/>
              <a:ext cx="409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oval" w="med" len="med"/>
              <a:tailEnd type="arrow" w="lg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716" name="Text Box 44"/>
            <p:cNvSpPr txBox="1">
              <a:spLocks noChangeArrowheads="1"/>
            </p:cNvSpPr>
            <p:nvPr/>
          </p:nvSpPr>
          <p:spPr bwMode="auto">
            <a:xfrm>
              <a:off x="3787" y="3799"/>
              <a:ext cx="31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sz="3600">
                  <a:ea typeface="ＭＳ ゴシック" pitchFamily="49" charset="-128"/>
                </a:rPr>
                <a:t>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27" name="Line 23"/>
          <p:cNvSpPr>
            <a:spLocks noChangeShapeType="1"/>
          </p:cNvSpPr>
          <p:nvPr/>
        </p:nvSpPr>
        <p:spPr bwMode="auto">
          <a:xfrm>
            <a:off x="3471863" y="1484313"/>
            <a:ext cx="3763962" cy="37639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00113" y="5876925"/>
            <a:ext cx="7632700" cy="43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((it seems that) you (like) me)</a:t>
            </a:r>
          </a:p>
        </p:txBody>
      </p:sp>
      <p:sp>
        <p:nvSpPr>
          <p:cNvPr id="72709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F473644-098D-4D0F-B035-E7F6BC8CFB0A}" type="slidenum">
              <a:rPr lang="ja-JP" altLang="en-US">
                <a:latin typeface="ＭＳ Ｐゴシック" pitchFamily="50" charset="-128"/>
              </a:rPr>
              <a:pPr algn="r"/>
              <a:t>69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72710" name="Text Box 5"/>
          <p:cNvSpPr txBox="1">
            <a:spLocks noChangeArrowheads="1"/>
          </p:cNvSpPr>
          <p:nvPr/>
        </p:nvSpPr>
        <p:spPr bwMode="auto">
          <a:xfrm>
            <a:off x="1763713" y="2276475"/>
            <a:ext cx="7937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it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210050" y="3836988"/>
            <a:ext cx="9382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you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2968625" y="1925638"/>
            <a:ext cx="1366838" cy="136683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 flipH="1">
            <a:off x="4932363" y="3357563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714" name="Text Box 14"/>
          <p:cNvSpPr txBox="1">
            <a:spLocks noChangeArrowheads="1"/>
          </p:cNvSpPr>
          <p:nvPr/>
        </p:nvSpPr>
        <p:spPr bwMode="auto">
          <a:xfrm>
            <a:off x="4048125" y="3355975"/>
            <a:ext cx="7921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()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36825" y="1828800"/>
            <a:ext cx="539750" cy="528638"/>
            <a:chOff x="1293" y="1283"/>
            <a:chExt cx="340" cy="333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H="1">
              <a:off x="1293" y="1344"/>
              <a:ext cx="272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741" name="Oval 16"/>
            <p:cNvSpPr>
              <a:spLocks noChangeArrowheads="1"/>
            </p:cNvSpPr>
            <p:nvPr/>
          </p:nvSpPr>
          <p:spPr bwMode="auto">
            <a:xfrm>
              <a:off x="1497" y="1283"/>
              <a:ext cx="136" cy="13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2716" name="Text Box 24"/>
          <p:cNvSpPr txBox="1">
            <a:spLocks noChangeArrowheads="1"/>
          </p:cNvSpPr>
          <p:nvPr/>
        </p:nvSpPr>
        <p:spPr bwMode="auto">
          <a:xfrm>
            <a:off x="1671638" y="2779713"/>
            <a:ext cx="15128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seems</a:t>
            </a:r>
          </a:p>
        </p:txBody>
      </p:sp>
      <p:sp>
        <p:nvSpPr>
          <p:cNvPr id="72717" name="Text Box 25"/>
          <p:cNvSpPr txBox="1">
            <a:spLocks noChangeArrowheads="1"/>
          </p:cNvSpPr>
          <p:nvPr/>
        </p:nvSpPr>
        <p:spPr bwMode="auto">
          <a:xfrm>
            <a:off x="2752725" y="3355975"/>
            <a:ext cx="86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that</a:t>
            </a:r>
          </a:p>
        </p:txBody>
      </p:sp>
      <p:sp>
        <p:nvSpPr>
          <p:cNvPr id="72718" name="Line 26"/>
          <p:cNvSpPr>
            <a:spLocks noChangeShapeType="1"/>
          </p:cNvSpPr>
          <p:nvPr/>
        </p:nvSpPr>
        <p:spPr bwMode="auto">
          <a:xfrm flipH="1">
            <a:off x="2967038" y="2347913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719" name="Line 27"/>
          <p:cNvSpPr>
            <a:spLocks noChangeShapeType="1"/>
          </p:cNvSpPr>
          <p:nvPr/>
        </p:nvSpPr>
        <p:spPr bwMode="auto">
          <a:xfrm flipH="1">
            <a:off x="3471863" y="2924175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720" name="Oval 28"/>
          <p:cNvSpPr>
            <a:spLocks noChangeArrowheads="1"/>
          </p:cNvSpPr>
          <p:nvPr/>
        </p:nvSpPr>
        <p:spPr bwMode="auto">
          <a:xfrm>
            <a:off x="3292475" y="2262188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21" name="Oval 29"/>
          <p:cNvSpPr>
            <a:spLocks noChangeArrowheads="1"/>
          </p:cNvSpPr>
          <p:nvPr/>
        </p:nvSpPr>
        <p:spPr bwMode="auto">
          <a:xfrm>
            <a:off x="3832225" y="2789238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4159250" y="4725988"/>
            <a:ext cx="9382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like</a:t>
            </a:r>
          </a:p>
        </p:txBody>
      </p:sp>
      <p:sp>
        <p:nvSpPr>
          <p:cNvPr id="72735" name="Line 31"/>
          <p:cNvSpPr>
            <a:spLocks noChangeShapeType="1"/>
          </p:cNvSpPr>
          <p:nvPr/>
        </p:nvSpPr>
        <p:spPr bwMode="auto">
          <a:xfrm flipH="1">
            <a:off x="5459413" y="3862388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736" name="Oval 32"/>
          <p:cNvSpPr>
            <a:spLocks noChangeArrowheads="1"/>
          </p:cNvSpPr>
          <p:nvPr/>
        </p:nvSpPr>
        <p:spPr bwMode="auto">
          <a:xfrm>
            <a:off x="5784850" y="377666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37" name="Text Box 33"/>
          <p:cNvSpPr txBox="1">
            <a:spLocks noChangeArrowheads="1"/>
          </p:cNvSpPr>
          <p:nvPr/>
        </p:nvSpPr>
        <p:spPr bwMode="auto">
          <a:xfrm>
            <a:off x="5795963" y="5229225"/>
            <a:ext cx="9382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me</a:t>
            </a:r>
          </a:p>
        </p:txBody>
      </p:sp>
      <p:sp>
        <p:nvSpPr>
          <p:cNvPr id="72738" name="Line 34"/>
          <p:cNvSpPr>
            <a:spLocks noChangeShapeType="1"/>
          </p:cNvSpPr>
          <p:nvPr/>
        </p:nvSpPr>
        <p:spPr bwMode="auto">
          <a:xfrm flipH="1">
            <a:off x="6407150" y="4832350"/>
            <a:ext cx="396875" cy="3968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739" name="Oval 35"/>
          <p:cNvSpPr>
            <a:spLocks noChangeArrowheads="1"/>
          </p:cNvSpPr>
          <p:nvPr/>
        </p:nvSpPr>
        <p:spPr bwMode="auto">
          <a:xfrm>
            <a:off x="6732588" y="4711700"/>
            <a:ext cx="215900" cy="2174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7092950" y="5229225"/>
            <a:ext cx="7921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()</a:t>
            </a:r>
          </a:p>
        </p:txBody>
      </p:sp>
      <p:sp>
        <p:nvSpPr>
          <p:cNvPr id="72744" name="Line 40"/>
          <p:cNvSpPr>
            <a:spLocks noChangeShapeType="1"/>
          </p:cNvSpPr>
          <p:nvPr/>
        </p:nvSpPr>
        <p:spPr bwMode="auto">
          <a:xfrm>
            <a:off x="5383213" y="4365625"/>
            <a:ext cx="360362" cy="3603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745" name="Text Box 41"/>
          <p:cNvSpPr txBox="1">
            <a:spLocks noChangeArrowheads="1"/>
          </p:cNvSpPr>
          <p:nvPr/>
        </p:nvSpPr>
        <p:spPr bwMode="auto">
          <a:xfrm>
            <a:off x="5599113" y="4724400"/>
            <a:ext cx="79216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()</a:t>
            </a:r>
          </a:p>
        </p:txBody>
      </p:sp>
      <p:sp>
        <p:nvSpPr>
          <p:cNvPr id="72746" name="Line 42"/>
          <p:cNvSpPr>
            <a:spLocks noChangeShapeType="1"/>
          </p:cNvSpPr>
          <p:nvPr/>
        </p:nvSpPr>
        <p:spPr bwMode="auto">
          <a:xfrm>
            <a:off x="1042988" y="6525344"/>
            <a:ext cx="72009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747" name="Line 43"/>
          <p:cNvSpPr>
            <a:spLocks noChangeShapeType="1"/>
          </p:cNvSpPr>
          <p:nvPr/>
        </p:nvSpPr>
        <p:spPr bwMode="auto">
          <a:xfrm>
            <a:off x="1331913" y="6524625"/>
            <a:ext cx="33845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5257800" y="3271838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040063" y="1349375"/>
            <a:ext cx="539750" cy="528638"/>
            <a:chOff x="1293" y="1283"/>
            <a:chExt cx="340" cy="333"/>
          </a:xfrm>
        </p:grpSpPr>
        <p:sp>
          <p:nvSpPr>
            <p:cNvPr id="8" name="Line 21"/>
            <p:cNvSpPr>
              <a:spLocks noChangeShapeType="1"/>
            </p:cNvSpPr>
            <p:nvPr/>
          </p:nvSpPr>
          <p:spPr bwMode="auto">
            <a:xfrm flipH="1">
              <a:off x="1293" y="1344"/>
              <a:ext cx="272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Oval 22"/>
            <p:cNvSpPr>
              <a:spLocks noChangeArrowheads="1"/>
            </p:cNvSpPr>
            <p:nvPr/>
          </p:nvSpPr>
          <p:spPr bwMode="auto">
            <a:xfrm>
              <a:off x="1497" y="1283"/>
              <a:ext cx="136" cy="13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4951413" y="4221163"/>
            <a:ext cx="539750" cy="528637"/>
            <a:chOff x="1293" y="1283"/>
            <a:chExt cx="340" cy="333"/>
          </a:xfrm>
        </p:grpSpPr>
        <p:sp>
          <p:nvSpPr>
            <p:cNvPr id="10" name="Line 38"/>
            <p:cNvSpPr>
              <a:spLocks noChangeShapeType="1"/>
            </p:cNvSpPr>
            <p:nvPr/>
          </p:nvSpPr>
          <p:spPr bwMode="auto">
            <a:xfrm flipH="1">
              <a:off x="1293" y="1344"/>
              <a:ext cx="272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Oval 39"/>
            <p:cNvSpPr>
              <a:spLocks noChangeArrowheads="1"/>
            </p:cNvSpPr>
            <p:nvPr/>
          </p:nvSpPr>
          <p:spPr bwMode="auto">
            <a:xfrm>
              <a:off x="1497" y="1283"/>
              <a:ext cx="136" cy="13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4860032" y="6524625"/>
            <a:ext cx="864096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5940152" y="6525344"/>
            <a:ext cx="1224136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7452320" y="6525344"/>
            <a:ext cx="576064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2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7" grpId="0" animBg="1"/>
      <p:bldP spid="72727" grpId="1" animBg="1"/>
      <p:bldP spid="2" grpId="0"/>
      <p:bldP spid="2" grpId="1"/>
      <p:bldP spid="72715" grpId="0" animBg="1"/>
      <p:bldP spid="72715" grpId="1" animBg="1"/>
      <p:bldP spid="72734" grpId="0"/>
      <p:bldP spid="72734" grpId="1"/>
      <p:bldP spid="72735" grpId="0" animBg="1"/>
      <p:bldP spid="72735" grpId="1" animBg="1"/>
      <p:bldP spid="72736" grpId="0" animBg="1"/>
      <p:bldP spid="72736" grpId="1" animBg="1"/>
      <p:bldP spid="72737" grpId="0"/>
      <p:bldP spid="72737" grpId="1"/>
      <p:bldP spid="72738" grpId="0" animBg="1"/>
      <p:bldP spid="72738" grpId="1" animBg="1"/>
      <p:bldP spid="72739" grpId="0" animBg="1"/>
      <p:bldP spid="72739" grpId="1" animBg="1"/>
      <p:bldP spid="72740" grpId="0"/>
      <p:bldP spid="72740" grpId="1"/>
      <p:bldP spid="72744" grpId="0" animBg="1"/>
      <p:bldP spid="72744" grpId="1" animBg="1"/>
      <p:bldP spid="72745" grpId="0"/>
      <p:bldP spid="72745" grpId="1"/>
      <p:bldP spid="72746" grpId="0" animBg="1"/>
      <p:bldP spid="72747" grpId="0" animBg="1"/>
      <p:bldP spid="7" grpId="0" animBg="1"/>
      <p:bldP spid="7" grpId="1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１</a:t>
            </a:r>
            <a:r>
              <a:rPr lang="en-US" altLang="ja-JP" smtClean="0"/>
              <a:t>. </a:t>
            </a:r>
            <a:r>
              <a:rPr lang="ja-JP" altLang="en-US" smtClean="0"/>
              <a:t>関数型プログラミングの特徴</a:t>
            </a:r>
            <a:endParaRPr lang="en-US" altLang="ja-JP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8210550" cy="4543425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ja-JP" smtClean="0">
                <a:solidFill>
                  <a:schemeClr val="tx2"/>
                </a:solidFill>
              </a:rPr>
              <a:t>(2)</a:t>
            </a:r>
            <a:r>
              <a:rPr lang="en-US" altLang="ja-JP" smtClean="0"/>
              <a:t> </a:t>
            </a:r>
            <a:r>
              <a:rPr lang="ja-JP" altLang="en-US" smtClean="0"/>
              <a:t>関数の地位 </a:t>
            </a:r>
            <a:r>
              <a:rPr lang="en-US" altLang="ja-JP" smtClean="0"/>
              <a:t>-- f</a:t>
            </a:r>
            <a:r>
              <a:rPr lang="ja-JP" altLang="en-US" smtClean="0"/>
              <a:t>ｉｒｓｔ</a:t>
            </a:r>
            <a:r>
              <a:rPr lang="en-US" altLang="ja-JP" smtClean="0"/>
              <a:t>-class object </a:t>
            </a:r>
            <a:r>
              <a:rPr lang="ja-JP" altLang="en-US" smtClean="0"/>
              <a:t>と</a:t>
            </a:r>
            <a:br>
              <a:rPr lang="ja-JP" altLang="en-US" smtClean="0"/>
            </a:br>
            <a:r>
              <a:rPr lang="ja-JP" altLang="en-US" smtClean="0"/>
              <a:t>                      しての関数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関数は、他のすべての値と同じ地位を持つ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z="3600" smtClean="0"/>
              <a:t>関数は、式の値となり得る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z="3600" smtClean="0"/>
              <a:t>関数を引数として渡すことができる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z="3600" smtClean="0"/>
              <a:t>関数を、データ構造の中に収めることも出来る</a:t>
            </a: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FEAFFEDA-EBEB-49D8-B655-1FD8F4583393}" type="slidenum">
              <a:rPr lang="ja-JP" altLang="en-US">
                <a:latin typeface="ＭＳ Ｐゴシック" pitchFamily="50" charset="-128"/>
              </a:rPr>
              <a:pPr algn="r"/>
              <a:t>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４</a:t>
            </a:r>
            <a:r>
              <a:rPr lang="en-US" altLang="ja-JP" smtClean="0"/>
              <a:t>. </a:t>
            </a:r>
            <a:r>
              <a:rPr lang="ja-JP" altLang="en-US" smtClean="0"/>
              <a:t>リスト</a:t>
            </a:r>
            <a:endParaRPr lang="en-US" altLang="ja-JP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844675"/>
            <a:ext cx="7772400" cy="2024063"/>
          </a:xfrm>
        </p:spPr>
        <p:txBody>
          <a:bodyPr/>
          <a:lstStyle/>
          <a:p>
            <a:pPr eaLnBrk="1" hangingPunct="1"/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３</a:t>
            </a:r>
          </a:p>
          <a:p>
            <a:pPr lvl="1" eaLnBrk="1" hangingPunct="1"/>
            <a:r>
              <a:rPr lang="ja-JP" altLang="en-US" smtClean="0"/>
              <a:t>次のリストを、二分木で表わせ</a:t>
            </a:r>
          </a:p>
          <a:p>
            <a:pPr lvl="1" eaLnBrk="1" hangingPunct="1"/>
            <a:r>
              <a:rPr lang="ja-JP" altLang="en-US" smtClean="0"/>
              <a:t>また、それを</a:t>
            </a:r>
            <a:r>
              <a:rPr lang="en-US" altLang="ja-JP" smtClean="0"/>
              <a:t>S</a:t>
            </a:r>
            <a:r>
              <a:rPr lang="ja-JP" altLang="en-US" smtClean="0"/>
              <a:t>式で表現せよ</a:t>
            </a:r>
          </a:p>
        </p:txBody>
      </p:sp>
      <p:sp>
        <p:nvSpPr>
          <p:cNvPr id="7373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91ECE2E-1B1E-49FC-BE51-B5805CB07563}" type="slidenum">
              <a:rPr lang="ja-JP" altLang="en-US">
                <a:latin typeface="ＭＳ Ｐゴシック" pitchFamily="50" charset="-128"/>
              </a:rPr>
              <a:pPr algn="r"/>
              <a:t>70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73733" name="Text Box 7"/>
          <p:cNvSpPr txBox="1">
            <a:spLocks noChangeArrowheads="1"/>
          </p:cNvSpPr>
          <p:nvPr/>
        </p:nvSpPr>
        <p:spPr bwMode="auto">
          <a:xfrm>
            <a:off x="2195513" y="5133975"/>
            <a:ext cx="5761037" cy="679450"/>
          </a:xfrm>
          <a:prstGeom prst="rect">
            <a:avLst/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(that is (the question))</a:t>
            </a:r>
          </a:p>
        </p:txBody>
      </p:sp>
      <p:sp useBgFill="1">
        <p:nvSpPr>
          <p:cNvPr id="73734" name="Text Box 8"/>
          <p:cNvSpPr txBox="1">
            <a:spLocks noChangeArrowheads="1"/>
          </p:cNvSpPr>
          <p:nvPr/>
        </p:nvSpPr>
        <p:spPr bwMode="auto">
          <a:xfrm>
            <a:off x="2195513" y="4086225"/>
            <a:ext cx="5761037" cy="646331"/>
          </a:xfrm>
          <a:prstGeom prst="rect">
            <a:avLst/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((i) 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love cats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)</a:t>
            </a:r>
          </a:p>
        </p:txBody>
      </p:sp>
      <p:sp>
        <p:nvSpPr>
          <p:cNvPr id="73735" name="Text Box 9"/>
          <p:cNvSpPr txBox="1">
            <a:spLocks noChangeArrowheads="1"/>
          </p:cNvSpPr>
          <p:nvPr/>
        </p:nvSpPr>
        <p:spPr bwMode="auto">
          <a:xfrm>
            <a:off x="1474788" y="4084638"/>
            <a:ext cx="865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(1)</a:t>
            </a:r>
          </a:p>
        </p:txBody>
      </p:sp>
      <p:sp>
        <p:nvSpPr>
          <p:cNvPr id="73736" name="Text Box 10"/>
          <p:cNvSpPr txBox="1">
            <a:spLocks noChangeArrowheads="1"/>
          </p:cNvSpPr>
          <p:nvPr/>
        </p:nvSpPr>
        <p:spPr bwMode="auto">
          <a:xfrm>
            <a:off x="1474788" y="5164138"/>
            <a:ext cx="865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５</a:t>
            </a:r>
            <a:r>
              <a:rPr lang="en-US" altLang="ja-JP" smtClean="0"/>
              <a:t>. </a:t>
            </a:r>
            <a:r>
              <a:rPr lang="ja-JP" altLang="en-US" smtClean="0"/>
              <a:t>リストの操作</a:t>
            </a:r>
            <a:endParaRPr lang="en-US" altLang="ja-JP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/>
            <a:r>
              <a:rPr lang="ja-JP" altLang="en-US" smtClean="0"/>
              <a:t>リストに対する基本的な演算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mtClean="0"/>
              <a:t>	(null?  x)	: </a:t>
            </a:r>
            <a:r>
              <a:rPr lang="ja-JP" altLang="en-US" smtClean="0"/>
              <a:t>ｘが空リストであれば真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			  さもなければ偽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</a:t>
            </a:r>
            <a:r>
              <a:rPr lang="en-US" altLang="ja-JP" smtClean="0"/>
              <a:t>(car  x)	: </a:t>
            </a:r>
            <a:r>
              <a:rPr lang="ja-JP" altLang="en-US" smtClean="0"/>
              <a:t>非空リストｘの最初の</a:t>
            </a:r>
            <a:br>
              <a:rPr lang="ja-JP" altLang="en-US" smtClean="0"/>
            </a:br>
            <a:r>
              <a:rPr lang="ja-JP" altLang="en-US" smtClean="0"/>
              <a:t>			  要素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mtClean="0"/>
              <a:t>	(cdr  x)	: </a:t>
            </a:r>
            <a:r>
              <a:rPr lang="ja-JP" altLang="en-US" smtClean="0"/>
              <a:t>リストｘから最初の要素</a:t>
            </a:r>
            <a:br>
              <a:rPr lang="ja-JP" altLang="en-US" smtClean="0"/>
            </a:br>
            <a:r>
              <a:rPr lang="ja-JP" altLang="en-US" smtClean="0"/>
              <a:t>			  を除いた残りのリスト</a:t>
            </a:r>
            <a:endParaRPr lang="en-US" altLang="ja-JP" smtClean="0"/>
          </a:p>
        </p:txBody>
      </p:sp>
      <p:sp>
        <p:nvSpPr>
          <p:cNvPr id="7475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ADE7D54-7E4E-41CD-8770-0A6845B3830B}" type="slidenum">
              <a:rPr lang="ja-JP" altLang="en-US">
                <a:latin typeface="ＭＳ Ｐゴシック" pitchFamily="50" charset="-128"/>
              </a:rPr>
              <a:pPr algn="r"/>
              <a:t>71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５</a:t>
            </a:r>
            <a:r>
              <a:rPr lang="en-US" altLang="ja-JP" smtClean="0"/>
              <a:t>. </a:t>
            </a:r>
            <a:r>
              <a:rPr lang="ja-JP" altLang="en-US" smtClean="0"/>
              <a:t>リストの操作</a:t>
            </a:r>
            <a:endParaRPr lang="en-US" altLang="ja-JP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327525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ja-JP" smtClean="0"/>
              <a:t>	(cons a x)	: car</a:t>
            </a:r>
            <a:r>
              <a:rPr lang="ja-JP" altLang="en-US" smtClean="0"/>
              <a:t>が</a:t>
            </a:r>
            <a:r>
              <a:rPr lang="en-US" altLang="ja-JP" smtClean="0"/>
              <a:t>a</a:t>
            </a:r>
            <a:r>
              <a:rPr lang="ja-JP" altLang="en-US" smtClean="0"/>
              <a:t>で </a:t>
            </a:r>
            <a:r>
              <a:rPr lang="en-US" altLang="ja-JP" smtClean="0"/>
              <a:t>cdr</a:t>
            </a:r>
            <a:r>
              <a:rPr lang="ja-JP" altLang="en-US" smtClean="0"/>
              <a:t>がｘである</a:t>
            </a:r>
            <a:br>
              <a:rPr lang="ja-JP" altLang="en-US" smtClean="0"/>
            </a:br>
            <a:r>
              <a:rPr lang="ja-JP" altLang="en-US" smtClean="0"/>
              <a:t>			  ような値（リスト）を作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			  成する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ja-JP" smtClean="0"/>
              <a:t>【</a:t>
            </a:r>
            <a:r>
              <a:rPr lang="ja-JP" altLang="en-US" smtClean="0"/>
              <a:t>例</a:t>
            </a:r>
            <a:r>
              <a:rPr lang="en-US" altLang="ja-JP" smtClean="0"/>
              <a:t>】   (cons a (b c)) = (a b c)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mtClean="0"/>
              <a:t>			(car (cons a x)) = a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mtClean="0"/>
              <a:t>			(cdr (cons a x)) = x</a:t>
            </a:r>
          </a:p>
        </p:txBody>
      </p:sp>
      <p:sp>
        <p:nvSpPr>
          <p:cNvPr id="7578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E6DF642-574B-49C6-B99F-40C3EFFAD81A}" type="slidenum">
              <a:rPr lang="ja-JP" altLang="en-US">
                <a:latin typeface="ＭＳ Ｐゴシック" pitchFamily="50" charset="-128"/>
              </a:rPr>
              <a:pPr algn="r"/>
              <a:t>72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５</a:t>
            </a:r>
            <a:r>
              <a:rPr lang="en-US" altLang="ja-JP" smtClean="0"/>
              <a:t>. </a:t>
            </a:r>
            <a:r>
              <a:rPr lang="ja-JP" altLang="en-US" smtClean="0"/>
              <a:t>リストの操作</a:t>
            </a:r>
            <a:endParaRPr lang="en-US" altLang="ja-JP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26003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ja-JP" smtClean="0"/>
              <a:t>car </a:t>
            </a:r>
            <a:r>
              <a:rPr lang="ja-JP" altLang="en-US" smtClean="0"/>
              <a:t>と ｃｄｒ を連続して使用する場合は、省略形を使用できる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ja-JP" smtClean="0"/>
              <a:t>		(car (cdr x))  </a:t>
            </a:r>
            <a:r>
              <a:rPr lang="ja-JP" altLang="en-US" smtClean="0"/>
              <a:t>⇒ </a:t>
            </a:r>
            <a:r>
              <a:rPr lang="en-US" altLang="ja-JP" smtClean="0"/>
              <a:t>(cadr  x)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ja-JP" smtClean="0"/>
              <a:t>		(cdr (car x))  </a:t>
            </a:r>
            <a:r>
              <a:rPr lang="ja-JP" altLang="en-US" smtClean="0"/>
              <a:t>⇒ </a:t>
            </a:r>
            <a:r>
              <a:rPr lang="en-US" altLang="ja-JP" smtClean="0"/>
              <a:t>(cdar  x)  </a:t>
            </a:r>
            <a:r>
              <a:rPr lang="ja-JP" altLang="en-US" smtClean="0"/>
              <a:t>など</a:t>
            </a:r>
          </a:p>
        </p:txBody>
      </p:sp>
      <p:sp>
        <p:nvSpPr>
          <p:cNvPr id="7680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CC7B1C3-8360-419F-8D43-ABC65A167F66}" type="slidenum">
              <a:rPr lang="ja-JP" altLang="en-US">
                <a:latin typeface="ＭＳ Ｐゴシック" pitchFamily="50" charset="-128"/>
              </a:rPr>
              <a:pPr algn="r"/>
              <a:t>73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826" name="Rectangle 98"/>
          <p:cNvSpPr>
            <a:spLocks noChangeArrowheads="1"/>
          </p:cNvSpPr>
          <p:nvPr/>
        </p:nvSpPr>
        <p:spPr bwMode="auto">
          <a:xfrm>
            <a:off x="971550" y="4365625"/>
            <a:ext cx="7561263" cy="21590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５</a:t>
            </a:r>
            <a:r>
              <a:rPr lang="en-US" altLang="ja-JP" smtClean="0"/>
              <a:t>. </a:t>
            </a:r>
            <a:r>
              <a:rPr lang="ja-JP" altLang="en-US" smtClean="0"/>
              <a:t>リストの操作</a:t>
            </a:r>
            <a:endParaRPr lang="en-US" altLang="ja-JP" smtClean="0"/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878013"/>
            <a:ext cx="7993063" cy="2592387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ja-JP" smtClean="0"/>
              <a:t>car </a:t>
            </a:r>
            <a:r>
              <a:rPr lang="ja-JP" altLang="en-US" smtClean="0"/>
              <a:t>と ｃｄｒ の値 </a:t>
            </a:r>
            <a:r>
              <a:rPr lang="en-US" altLang="ja-JP" smtClean="0"/>
              <a:t>(1)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  (define x  </a:t>
            </a:r>
            <a:br>
              <a:rPr lang="en-US" altLang="ja-JP" smtClean="0"/>
            </a:br>
            <a:r>
              <a:rPr lang="en-US" altLang="ja-JP" smtClean="0"/>
              <a:t>      '((it seems that) you (like) me) 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mtClean="0"/>
              <a:t>  </a:t>
            </a:r>
            <a:r>
              <a:rPr lang="ja-JP" altLang="en-US" smtClean="0"/>
              <a:t>と定義</a:t>
            </a:r>
          </a:p>
        </p:txBody>
      </p:sp>
      <p:sp>
        <p:nvSpPr>
          <p:cNvPr id="77829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BBC5804-0777-4425-B574-1BE29227C7DE}" type="slidenum">
              <a:rPr lang="ja-JP" altLang="en-US">
                <a:latin typeface="ＭＳ Ｐゴシック" pitchFamily="50" charset="-128"/>
              </a:rPr>
              <a:pPr algn="r"/>
              <a:t>74</a:t>
            </a:fld>
            <a:endParaRPr lang="en-US" altLang="ja-JP">
              <a:latin typeface="ＭＳ Ｐゴシック" pitchFamily="50" charset="-128"/>
            </a:endParaRPr>
          </a:p>
        </p:txBody>
      </p:sp>
      <p:graphicFrame>
        <p:nvGraphicFramePr>
          <p:cNvPr id="160865" name="Group 97"/>
          <p:cNvGraphicFramePr>
            <a:graphicFrameLocks noGrp="1"/>
          </p:cNvGraphicFramePr>
          <p:nvPr/>
        </p:nvGraphicFramePr>
        <p:xfrm>
          <a:off x="971550" y="4398963"/>
          <a:ext cx="7561263" cy="2125664"/>
        </p:xfrm>
        <a:graphic>
          <a:graphicData uri="http://schemas.openxmlformats.org/drawingml/2006/table">
            <a:tbl>
              <a:tblPr/>
              <a:tblGrid>
                <a:gridCol w="1871663"/>
                <a:gridCol w="5689600"/>
              </a:tblGrid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     ｘ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((it seems that) you (like) 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(car 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(it seems that)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(cdr 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(you (like) 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850" name="Rectangle 61"/>
          <p:cNvSpPr>
            <a:spLocks noChangeArrowheads="1"/>
          </p:cNvSpPr>
          <p:nvPr/>
        </p:nvSpPr>
        <p:spPr bwMode="auto">
          <a:xfrm>
            <a:off x="468313" y="2924175"/>
            <a:ext cx="7991475" cy="31686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５</a:t>
            </a:r>
            <a:r>
              <a:rPr lang="en-US" altLang="ja-JP" smtClean="0"/>
              <a:t>. </a:t>
            </a:r>
            <a:r>
              <a:rPr lang="ja-JP" altLang="en-US" smtClean="0"/>
              <a:t>リストの操作</a:t>
            </a:r>
            <a:endParaRPr lang="en-US" altLang="ja-JP" smtClean="0"/>
          </a:p>
        </p:txBody>
      </p:sp>
      <p:sp>
        <p:nvSpPr>
          <p:cNvPr id="7885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71675"/>
            <a:ext cx="7772400" cy="792163"/>
          </a:xfrm>
        </p:spPr>
        <p:txBody>
          <a:bodyPr/>
          <a:lstStyle/>
          <a:p>
            <a:pPr lvl="1" eaLnBrk="1" hangingPunct="1"/>
            <a:r>
              <a:rPr lang="en-US" altLang="ja-JP" smtClean="0"/>
              <a:t>car </a:t>
            </a:r>
            <a:r>
              <a:rPr lang="ja-JP" altLang="en-US" smtClean="0"/>
              <a:t>と ｃｄｒ の値 </a:t>
            </a:r>
            <a:r>
              <a:rPr lang="en-US" altLang="ja-JP" smtClean="0"/>
              <a:t>(2)  </a:t>
            </a:r>
          </a:p>
        </p:txBody>
      </p:sp>
      <p:sp>
        <p:nvSpPr>
          <p:cNvPr id="7885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D4D279D-AF8B-4FAD-B192-A999D083595D}" type="slidenum">
              <a:rPr lang="ja-JP" altLang="en-US">
                <a:latin typeface="ＭＳ Ｐゴシック" pitchFamily="50" charset="-128"/>
              </a:rPr>
              <a:pPr algn="r"/>
              <a:t>75</a:t>
            </a:fld>
            <a:endParaRPr lang="en-US" altLang="ja-JP">
              <a:latin typeface="ＭＳ Ｐゴシック" pitchFamily="50" charset="-128"/>
            </a:endParaRPr>
          </a:p>
        </p:txBody>
      </p:sp>
      <p:graphicFrame>
        <p:nvGraphicFramePr>
          <p:cNvPr id="164924" name="Group 60"/>
          <p:cNvGraphicFramePr>
            <a:graphicFrameLocks noGrp="1"/>
          </p:cNvGraphicFramePr>
          <p:nvPr/>
        </p:nvGraphicFramePr>
        <p:xfrm>
          <a:off x="468313" y="2908300"/>
          <a:ext cx="7991475" cy="3184526"/>
        </p:xfrm>
        <a:graphic>
          <a:graphicData uri="http://schemas.openxmlformats.org/drawingml/2006/table">
            <a:tbl>
              <a:tblPr/>
              <a:tblGrid>
                <a:gridCol w="3240087"/>
                <a:gridCol w="1800225"/>
                <a:gridCol w="2951163"/>
              </a:tblGrid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省略形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(car (car x))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(caar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(cdr (car x))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(cdar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(seems that)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(car (cdr x))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(cadr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(cdr (cdr x))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(cddr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((like) me)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(car (cdr (cdr x)))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(caddr 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(like)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５</a:t>
            </a:r>
            <a:r>
              <a:rPr lang="en-US" altLang="ja-JP" smtClean="0"/>
              <a:t>. </a:t>
            </a:r>
            <a:r>
              <a:rPr lang="ja-JP" altLang="en-US" smtClean="0"/>
              <a:t>リストの操作</a:t>
            </a:r>
            <a:endParaRPr lang="en-US" altLang="ja-JP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773238"/>
            <a:ext cx="7772400" cy="2303462"/>
          </a:xfrm>
        </p:spPr>
        <p:txBody>
          <a:bodyPr/>
          <a:lstStyle/>
          <a:p>
            <a:pPr eaLnBrk="1" hangingPunct="1"/>
            <a:r>
              <a:rPr lang="en-US" altLang="ja-JP" smtClean="0"/>
              <a:t>car / cdr </a:t>
            </a:r>
            <a:r>
              <a:rPr lang="ja-JP" altLang="en-US" smtClean="0"/>
              <a:t>の意味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mtClean="0"/>
              <a:t>car </a:t>
            </a:r>
            <a:r>
              <a:rPr lang="ja-JP" altLang="en-US" smtClean="0"/>
              <a:t>はドット対の左側（二分木の左の枝）、ｃｄｒはドット対の右側（二分木の右の枝）をとる</a:t>
            </a:r>
          </a:p>
        </p:txBody>
      </p:sp>
      <p:sp>
        <p:nvSpPr>
          <p:cNvPr id="809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34A2CC3-B9BD-4C55-8961-3318329F2273}" type="slidenum">
              <a:rPr lang="ja-JP" altLang="en-US">
                <a:latin typeface="ＭＳ Ｐゴシック" pitchFamily="50" charset="-128"/>
              </a:rPr>
              <a:pPr algn="r"/>
              <a:t>76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80901" name="Group 18"/>
          <p:cNvGrpSpPr>
            <a:grpSpLocks/>
          </p:cNvGrpSpPr>
          <p:nvPr/>
        </p:nvGrpSpPr>
        <p:grpSpPr bwMode="auto">
          <a:xfrm>
            <a:off x="1908175" y="4365625"/>
            <a:ext cx="3168650" cy="1944688"/>
            <a:chOff x="1700" y="2976"/>
            <a:chExt cx="1996" cy="1225"/>
          </a:xfrm>
        </p:grpSpPr>
        <p:sp>
          <p:nvSpPr>
            <p:cNvPr id="80903" name="Text Box 5"/>
            <p:cNvSpPr txBox="1">
              <a:spLocks noChangeArrowheads="1"/>
            </p:cNvSpPr>
            <p:nvPr/>
          </p:nvSpPr>
          <p:spPr bwMode="auto">
            <a:xfrm>
              <a:off x="1758" y="3279"/>
              <a:ext cx="500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3200">
                  <a:ea typeface="ＭＳ ゴシック" pitchFamily="49" charset="-128"/>
                </a:rPr>
                <a:t>it</a:t>
              </a:r>
            </a:p>
          </p:txBody>
        </p:sp>
        <p:sp>
          <p:nvSpPr>
            <p:cNvPr id="80904" name="Line 6"/>
            <p:cNvSpPr>
              <a:spLocks noChangeShapeType="1"/>
            </p:cNvSpPr>
            <p:nvPr/>
          </p:nvSpPr>
          <p:spPr bwMode="auto">
            <a:xfrm>
              <a:off x="2517" y="3058"/>
              <a:ext cx="861" cy="86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05" name="Text Box 7"/>
            <p:cNvSpPr txBox="1">
              <a:spLocks noChangeArrowheads="1"/>
            </p:cNvSpPr>
            <p:nvPr/>
          </p:nvSpPr>
          <p:spPr bwMode="auto">
            <a:xfrm>
              <a:off x="3197" y="3959"/>
              <a:ext cx="49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3200">
                  <a:latin typeface="ＭＳ ゴシック" pitchFamily="49" charset="-128"/>
                  <a:ea typeface="ＭＳ ゴシック" pitchFamily="49" charset="-128"/>
                </a:rPr>
                <a:t>()</a:t>
              </a:r>
            </a:p>
          </p:txBody>
        </p:sp>
        <p:sp>
          <p:nvSpPr>
            <p:cNvPr id="80906" name="Text Box 8"/>
            <p:cNvSpPr txBox="1">
              <a:spLocks noChangeArrowheads="1"/>
            </p:cNvSpPr>
            <p:nvPr/>
          </p:nvSpPr>
          <p:spPr bwMode="auto">
            <a:xfrm>
              <a:off x="1700" y="3596"/>
              <a:ext cx="953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3200">
                  <a:ea typeface="ＭＳ ゴシック" pitchFamily="49" charset="-128"/>
                </a:rPr>
                <a:t>seems</a:t>
              </a:r>
            </a:p>
          </p:txBody>
        </p:sp>
        <p:sp>
          <p:nvSpPr>
            <p:cNvPr id="80907" name="Text Box 9"/>
            <p:cNvSpPr txBox="1">
              <a:spLocks noChangeArrowheads="1"/>
            </p:cNvSpPr>
            <p:nvPr/>
          </p:nvSpPr>
          <p:spPr bwMode="auto">
            <a:xfrm>
              <a:off x="2381" y="3959"/>
              <a:ext cx="544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3200">
                  <a:ea typeface="ＭＳ ゴシック" pitchFamily="49" charset="-128"/>
                </a:rPr>
                <a:t>that</a:t>
              </a:r>
            </a:p>
          </p:txBody>
        </p:sp>
        <p:sp>
          <p:nvSpPr>
            <p:cNvPr id="80908" name="Line 10"/>
            <p:cNvSpPr>
              <a:spLocks noChangeShapeType="1"/>
            </p:cNvSpPr>
            <p:nvPr/>
          </p:nvSpPr>
          <p:spPr bwMode="auto">
            <a:xfrm flipH="1">
              <a:off x="2516" y="3324"/>
              <a:ext cx="272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09" name="Line 11"/>
            <p:cNvSpPr>
              <a:spLocks noChangeShapeType="1"/>
            </p:cNvSpPr>
            <p:nvPr/>
          </p:nvSpPr>
          <p:spPr bwMode="auto">
            <a:xfrm flipH="1">
              <a:off x="2834" y="3687"/>
              <a:ext cx="272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910" name="Oval 12"/>
            <p:cNvSpPr>
              <a:spLocks noChangeArrowheads="1"/>
            </p:cNvSpPr>
            <p:nvPr/>
          </p:nvSpPr>
          <p:spPr bwMode="auto">
            <a:xfrm>
              <a:off x="2721" y="3270"/>
              <a:ext cx="136" cy="13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0911" name="Oval 13"/>
            <p:cNvSpPr>
              <a:spLocks noChangeArrowheads="1"/>
            </p:cNvSpPr>
            <p:nvPr/>
          </p:nvSpPr>
          <p:spPr bwMode="auto">
            <a:xfrm>
              <a:off x="3061" y="3602"/>
              <a:ext cx="136" cy="13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80912" name="Group 14"/>
            <p:cNvGrpSpPr>
              <a:grpSpLocks/>
            </p:cNvGrpSpPr>
            <p:nvPr/>
          </p:nvGrpSpPr>
          <p:grpSpPr bwMode="auto">
            <a:xfrm>
              <a:off x="2245" y="2976"/>
              <a:ext cx="340" cy="333"/>
              <a:chOff x="1293" y="1283"/>
              <a:chExt cx="340" cy="333"/>
            </a:xfrm>
          </p:grpSpPr>
          <p:sp>
            <p:nvSpPr>
              <p:cNvPr id="80913" name="Line 15"/>
              <p:cNvSpPr>
                <a:spLocks noChangeShapeType="1"/>
              </p:cNvSpPr>
              <p:nvPr/>
            </p:nvSpPr>
            <p:spPr bwMode="auto">
              <a:xfrm flipH="1">
                <a:off x="1293" y="1344"/>
                <a:ext cx="272" cy="272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914" name="Oval 16"/>
              <p:cNvSpPr>
                <a:spLocks noChangeArrowheads="1"/>
              </p:cNvSpPr>
              <p:nvPr/>
            </p:nvSpPr>
            <p:spPr bwMode="auto">
              <a:xfrm>
                <a:off x="1497" y="1283"/>
                <a:ext cx="136" cy="137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 useBgFill="1">
        <p:nvSpPr>
          <p:cNvPr id="80902" name="Text Box 17"/>
          <p:cNvSpPr txBox="1">
            <a:spLocks noChangeArrowheads="1"/>
          </p:cNvSpPr>
          <p:nvPr/>
        </p:nvSpPr>
        <p:spPr bwMode="auto">
          <a:xfrm>
            <a:off x="5003800" y="4868863"/>
            <a:ext cx="3384550" cy="64135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/>
              <a:t>(it  seems  that)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５</a:t>
            </a:r>
            <a:r>
              <a:rPr lang="en-US" altLang="ja-JP" smtClean="0"/>
              <a:t>. </a:t>
            </a:r>
            <a:r>
              <a:rPr lang="ja-JP" altLang="en-US" smtClean="0"/>
              <a:t>リストの操作</a:t>
            </a:r>
            <a:endParaRPr lang="en-US" altLang="ja-JP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844675"/>
            <a:ext cx="7772400" cy="31765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ja-JP" smtClean="0"/>
              <a:t>cons </a:t>
            </a:r>
            <a:r>
              <a:rPr lang="ja-JP" altLang="en-US" smtClean="0"/>
              <a:t>の意味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cons</a:t>
            </a:r>
            <a:r>
              <a:rPr lang="ja-JP" altLang="en-US" smtClean="0"/>
              <a:t>演算子は、ドット対を生成する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  </a:t>
            </a:r>
            <a:r>
              <a:rPr lang="en-US" altLang="ja-JP" smtClean="0"/>
              <a:t>(cons a x)  </a:t>
            </a:r>
            <a:r>
              <a:rPr lang="ja-JP" altLang="en-US" smtClean="0"/>
              <a:t>⇒ </a:t>
            </a:r>
            <a:r>
              <a:rPr lang="en-US" altLang="ja-JP" smtClean="0"/>
              <a:t>(a </a:t>
            </a:r>
            <a:r>
              <a:rPr lang="en-US" altLang="ja-JP" b="1" smtClean="0"/>
              <a:t>.</a:t>
            </a:r>
            <a:r>
              <a:rPr lang="en-US" altLang="ja-JP" smtClean="0"/>
              <a:t> x)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/>
              <a:t>	x </a:t>
            </a:r>
            <a:r>
              <a:rPr lang="ja-JP" altLang="en-US" smtClean="0"/>
              <a:t>がリストならば、</a:t>
            </a:r>
            <a:r>
              <a:rPr lang="en-US" altLang="ja-JP" smtClean="0"/>
              <a:t>(cons a x) </a:t>
            </a:r>
            <a:r>
              <a:rPr lang="ja-JP" altLang="en-US" smtClean="0"/>
              <a:t>もリストとなる</a:t>
            </a:r>
          </a:p>
        </p:txBody>
      </p:sp>
      <p:sp>
        <p:nvSpPr>
          <p:cNvPr id="7987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8DEE402-8664-4A45-8FEA-28EB48128156}" type="slidenum">
              <a:rPr lang="ja-JP" altLang="en-US">
                <a:latin typeface="ＭＳ Ｐゴシック" pitchFamily="50" charset="-128"/>
              </a:rPr>
              <a:pPr algn="r"/>
              <a:t>77</a:t>
            </a:fld>
            <a:endParaRPr lang="en-US" altLang="ja-JP">
              <a:latin typeface="ＭＳ Ｐゴシック" pitchFamily="50" charset="-128"/>
            </a:endParaRPr>
          </a:p>
        </p:txBody>
      </p:sp>
      <p:grpSp>
        <p:nvGrpSpPr>
          <p:cNvPr id="79883" name="Group 11"/>
          <p:cNvGrpSpPr>
            <a:grpSpLocks/>
          </p:cNvGrpSpPr>
          <p:nvPr/>
        </p:nvGrpSpPr>
        <p:grpSpPr bwMode="auto">
          <a:xfrm>
            <a:off x="2700338" y="5013325"/>
            <a:ext cx="1944687" cy="1081088"/>
            <a:chOff x="1746" y="2976"/>
            <a:chExt cx="1225" cy="681"/>
          </a:xfrm>
        </p:grpSpPr>
        <p:sp>
          <p:nvSpPr>
            <p:cNvPr id="79877" name="Text Box 6"/>
            <p:cNvSpPr txBox="1">
              <a:spLocks noChangeArrowheads="1"/>
            </p:cNvSpPr>
            <p:nvPr/>
          </p:nvSpPr>
          <p:spPr bwMode="auto">
            <a:xfrm>
              <a:off x="1746" y="3391"/>
              <a:ext cx="31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ja-JP" altLang="en-US" sz="3600">
                  <a:ea typeface="ＭＳ ゴシック" pitchFamily="49" charset="-128"/>
                </a:rPr>
                <a:t>ａ</a:t>
              </a:r>
            </a:p>
          </p:txBody>
        </p:sp>
        <p:sp>
          <p:nvSpPr>
            <p:cNvPr id="79878" name="Text Box 7"/>
            <p:cNvSpPr txBox="1">
              <a:spLocks noChangeArrowheads="1"/>
            </p:cNvSpPr>
            <p:nvPr/>
          </p:nvSpPr>
          <p:spPr bwMode="auto">
            <a:xfrm>
              <a:off x="2653" y="3391"/>
              <a:ext cx="31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3600">
                  <a:ea typeface="ＭＳ ゴシック" pitchFamily="49" charset="-128"/>
                </a:rPr>
                <a:t>x</a:t>
              </a:r>
            </a:p>
          </p:txBody>
        </p:sp>
        <p:sp>
          <p:nvSpPr>
            <p:cNvPr id="79879" name="Line 8"/>
            <p:cNvSpPr>
              <a:spLocks noChangeShapeType="1"/>
            </p:cNvSpPr>
            <p:nvPr/>
          </p:nvSpPr>
          <p:spPr bwMode="auto">
            <a:xfrm flipH="1">
              <a:off x="2018" y="3023"/>
              <a:ext cx="363" cy="36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0" name="Line 9"/>
            <p:cNvSpPr>
              <a:spLocks noChangeShapeType="1"/>
            </p:cNvSpPr>
            <p:nvPr/>
          </p:nvSpPr>
          <p:spPr bwMode="auto">
            <a:xfrm>
              <a:off x="2381" y="3023"/>
              <a:ext cx="363" cy="36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881" name="Oval 10"/>
            <p:cNvSpPr>
              <a:spLocks noChangeArrowheads="1"/>
            </p:cNvSpPr>
            <p:nvPr/>
          </p:nvSpPr>
          <p:spPr bwMode="auto">
            <a:xfrm>
              <a:off x="2314" y="2976"/>
              <a:ext cx="136" cy="13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５</a:t>
            </a:r>
            <a:r>
              <a:rPr lang="en-US" altLang="ja-JP" smtClean="0"/>
              <a:t>. </a:t>
            </a:r>
            <a:r>
              <a:rPr lang="ja-JP" altLang="en-US" smtClean="0"/>
              <a:t>リストの操作</a:t>
            </a:r>
            <a:endParaRPr lang="en-US" altLang="ja-JP" smtClean="0"/>
          </a:p>
        </p:txBody>
      </p:sp>
      <p:sp useBgFill="1">
        <p:nvSpPr>
          <p:cNvPr id="829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773238"/>
            <a:ext cx="7772400" cy="3032125"/>
          </a:xfrm>
        </p:spPr>
        <p:txBody>
          <a:bodyPr/>
          <a:lstStyle/>
          <a:p>
            <a:pPr eaLnBrk="1" hangingPunct="1"/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４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ja-JP" altLang="en-US" smtClean="0"/>
              <a:t>ｘ を次のように定義する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ja-JP" smtClean="0"/>
              <a:t>  (define x  '((to be) or (not to be)</a:t>
            </a:r>
            <a:br>
              <a:rPr lang="en-US" altLang="ja-JP" smtClean="0"/>
            </a:br>
            <a:r>
              <a:rPr lang="en-US" altLang="ja-JP" smtClean="0"/>
              <a:t>               that is (the question) ))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このとき、次の値を求めよ</a:t>
            </a:r>
          </a:p>
        </p:txBody>
      </p:sp>
      <p:sp>
        <p:nvSpPr>
          <p:cNvPr id="829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2B06FCD-C466-4E74-A108-90E79096803F}" type="slidenum">
              <a:rPr lang="ja-JP" altLang="en-US">
                <a:latin typeface="ＭＳ Ｐゴシック" pitchFamily="50" charset="-128"/>
              </a:rPr>
              <a:pPr algn="r"/>
              <a:t>78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2197100" y="5845175"/>
            <a:ext cx="6119813" cy="646331"/>
          </a:xfrm>
          <a:prstGeom prst="rect">
            <a:avLst/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cdr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(cdr (cdr x)))</a:t>
            </a:r>
          </a:p>
        </p:txBody>
      </p:sp>
      <p:sp useBgFill="1">
        <p:nvSpPr>
          <p:cNvPr id="82950" name="Text Box 7"/>
          <p:cNvSpPr txBox="1">
            <a:spLocks noChangeArrowheads="1"/>
          </p:cNvSpPr>
          <p:nvPr/>
        </p:nvSpPr>
        <p:spPr bwMode="auto">
          <a:xfrm>
            <a:off x="2197100" y="4910138"/>
            <a:ext cx="6119813" cy="679450"/>
          </a:xfrm>
          <a:prstGeom prst="rect">
            <a:avLst/>
          </a:prstGeom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(car (cdr x))</a:t>
            </a:r>
          </a:p>
        </p:txBody>
      </p:sp>
      <p:sp>
        <p:nvSpPr>
          <p:cNvPr id="82951" name="Text Box 8"/>
          <p:cNvSpPr txBox="1">
            <a:spLocks noChangeArrowheads="1"/>
          </p:cNvSpPr>
          <p:nvPr/>
        </p:nvSpPr>
        <p:spPr bwMode="auto">
          <a:xfrm>
            <a:off x="1476375" y="4908550"/>
            <a:ext cx="865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(1)</a:t>
            </a:r>
          </a:p>
        </p:txBody>
      </p:sp>
      <p:sp>
        <p:nvSpPr>
          <p:cNvPr id="82952" name="Text Box 9"/>
          <p:cNvSpPr txBox="1">
            <a:spLocks noChangeArrowheads="1"/>
          </p:cNvSpPr>
          <p:nvPr/>
        </p:nvSpPr>
        <p:spPr bwMode="auto">
          <a:xfrm>
            <a:off x="1476375" y="5875338"/>
            <a:ext cx="865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６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プログラム例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いくつかの実例を見てみる</a:t>
            </a:r>
          </a:p>
        </p:txBody>
      </p:sp>
      <p:sp>
        <p:nvSpPr>
          <p:cNvPr id="8397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AC6B0E7-CDD0-4DDD-BE4C-B101C5CF90DB}" type="slidenum">
              <a:rPr lang="ja-JP" altLang="en-US">
                <a:latin typeface="ＭＳ Ｐゴシック" pitchFamily="50" charset="-128"/>
              </a:rPr>
              <a:pPr algn="r"/>
              <a:t>79</a:t>
            </a:fld>
            <a:endParaRPr lang="en-US" altLang="ja-JP">
              <a:latin typeface="ＭＳ Ｐゴシック" pitchFamily="50" charset="-128"/>
            </a:endParaRPr>
          </a:p>
        </p:txBody>
      </p:sp>
      <p:pic>
        <p:nvPicPr>
          <p:cNvPr id="83976" name="Picture 8" descr="C:\Users\mizuno\AppData\Local\Microsoft\Windows\Temporary Internet Files\Content.IE5\7HW6S24Q\MC9003556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941168"/>
            <a:ext cx="1751076" cy="1776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１</a:t>
            </a:r>
            <a:r>
              <a:rPr lang="en-US" altLang="ja-JP" smtClean="0"/>
              <a:t>. </a:t>
            </a:r>
            <a:r>
              <a:rPr lang="ja-JP" altLang="en-US" smtClean="0"/>
              <a:t>関数型プログラミングの特徴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2341563"/>
            <a:ext cx="7921625" cy="3319685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ja-JP" altLang="en-US" smtClean="0"/>
              <a:t>注： </a:t>
            </a:r>
            <a:r>
              <a:rPr lang="en-US" altLang="ja-JP" smtClean="0"/>
              <a:t>first-class object</a:t>
            </a:r>
          </a:p>
          <a:p>
            <a:pPr lvl="2">
              <a:buFont typeface="Wingdings" pitchFamily="2" charset="2"/>
              <a:buNone/>
            </a:pPr>
            <a:r>
              <a:rPr lang="ja-JP" altLang="en-US" sz="3600" smtClean="0"/>
              <a:t>	                  第一級オブジェクト</a:t>
            </a:r>
            <a:endParaRPr lang="en-US" altLang="ja-JP" sz="3600" smtClean="0"/>
          </a:p>
          <a:p>
            <a:pPr lvl="2">
              <a:buFont typeface="Wingdings" pitchFamily="2" charset="2"/>
              <a:buNone/>
            </a:pPr>
            <a:r>
              <a:rPr lang="en-US" altLang="ja-JP" sz="3600" smtClean="0"/>
              <a:t>				</a:t>
            </a:r>
            <a:r>
              <a:rPr lang="ja-JP" altLang="en-US" sz="3600" smtClean="0"/>
              <a:t>（一等値）</a:t>
            </a:r>
          </a:p>
          <a:p>
            <a:pPr lvl="2"/>
            <a:r>
              <a:rPr lang="ja-JP" altLang="en-US" sz="3600" smtClean="0"/>
              <a:t>プログラミング言語において、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計算対象となるデータ（値）のこと</a:t>
            </a:r>
            <a:endParaRPr lang="ja-JP" altLang="en-US" smtClean="0"/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3FEA9B1-258B-466E-8FDA-3B052594BAF7}" type="slidenum">
              <a:rPr lang="ja-JP" altLang="en-US">
                <a:latin typeface="ＭＳ Ｐゴシック" pitchFamily="50" charset="-128"/>
              </a:rPr>
              <a:pPr algn="r"/>
              <a:t>8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６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プログラム例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993063" cy="1879600"/>
          </a:xfrm>
        </p:spPr>
        <p:txBody>
          <a:bodyPr/>
          <a:lstStyle/>
          <a:p>
            <a:r>
              <a:rPr lang="ja-JP" altLang="en-US" smtClean="0"/>
              <a:t>リストの長さ（要素の数）を求める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(length ()) </a:t>
            </a:r>
            <a:r>
              <a:rPr lang="ja-JP" altLang="en-US" smtClean="0"/>
              <a:t>≡ </a:t>
            </a:r>
            <a:r>
              <a:rPr lang="en-US" altLang="ja-JP" smtClean="0"/>
              <a:t>0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(length (cons a x)) </a:t>
            </a:r>
            <a:r>
              <a:rPr lang="ja-JP" altLang="en-US" smtClean="0"/>
              <a:t>≡ </a:t>
            </a:r>
            <a:r>
              <a:rPr lang="en-US" altLang="ja-JP" smtClean="0"/>
              <a:t>(+ 1 (length x))</a:t>
            </a:r>
          </a:p>
        </p:txBody>
      </p:sp>
      <p:sp>
        <p:nvSpPr>
          <p:cNvPr id="849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37C6FC2-AB34-4B74-85EB-A6C0EE0897C0}" type="slidenum">
              <a:rPr lang="ja-JP" altLang="en-US">
                <a:latin typeface="ＭＳ Ｐゴシック" pitchFamily="50" charset="-128"/>
              </a:rPr>
              <a:pPr algn="r"/>
              <a:t>80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042988" y="4652963"/>
            <a:ext cx="7488237" cy="177800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600"/>
              <a:t>(define length (lambda (x)</a:t>
            </a:r>
          </a:p>
          <a:p>
            <a:r>
              <a:rPr lang="en-US" altLang="ja-JP" sz="3600"/>
              <a:t>    (cond  ((null? x)  0)</a:t>
            </a:r>
          </a:p>
          <a:p>
            <a:r>
              <a:rPr lang="en-US" altLang="ja-JP" sz="3600"/>
              <a:t>         (else (+ 1 (length (cdr x)))) )) )</a:t>
            </a:r>
            <a:endParaRPr lang="ja-JP" altLang="en-US" sz="3600"/>
          </a:p>
        </p:txBody>
      </p:sp>
      <p:sp>
        <p:nvSpPr>
          <p:cNvPr id="84998" name="AutoShape 6"/>
          <p:cNvSpPr>
            <a:spLocks noChangeArrowheads="1"/>
          </p:cNvSpPr>
          <p:nvPr/>
        </p:nvSpPr>
        <p:spPr bwMode="auto">
          <a:xfrm>
            <a:off x="3059113" y="3933825"/>
            <a:ext cx="1441450" cy="574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６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プログラム例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ja-JP" altLang="en-US" smtClean="0"/>
              <a:t>実行例</a:t>
            </a:r>
          </a:p>
        </p:txBody>
      </p:sp>
      <p:sp>
        <p:nvSpPr>
          <p:cNvPr id="8602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18DED64-19A2-4C24-B8F5-251ACCACF838}" type="slidenum">
              <a:rPr lang="ja-JP" altLang="en-US">
                <a:latin typeface="ＭＳ Ｐゴシック" pitchFamily="50" charset="-128"/>
              </a:rPr>
              <a:pPr algn="r"/>
              <a:t>81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187450" y="2981325"/>
            <a:ext cx="7632700" cy="134937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&gt; (length  '((it seems that) you (like) me))</a:t>
            </a:r>
          </a:p>
          <a:p>
            <a:pPr>
              <a:spcBef>
                <a:spcPct val="50000"/>
              </a:spcBef>
            </a:pPr>
            <a:r>
              <a:rPr lang="en-US" altLang="ja-JP" sz="3200"/>
              <a:t>  </a:t>
            </a:r>
            <a:r>
              <a:rPr lang="en-US" altLang="ja-JP" sz="3200" i="1"/>
              <a:t>4</a:t>
            </a:r>
            <a:endParaRPr lang="ja-JP" altLang="en-US" sz="32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６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プログラム例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4675"/>
            <a:ext cx="8210550" cy="3889375"/>
          </a:xfrm>
        </p:spPr>
        <p:txBody>
          <a:bodyPr/>
          <a:lstStyle/>
          <a:p>
            <a:r>
              <a:rPr lang="ja-JP" altLang="en-US" smtClean="0"/>
              <a:t>リストを逆順に並べ替える</a:t>
            </a:r>
          </a:p>
          <a:p>
            <a:pPr lvl="1"/>
            <a:r>
              <a:rPr lang="ja-JP" altLang="en-US" smtClean="0"/>
              <a:t>次のような等式による</a:t>
            </a:r>
          </a:p>
          <a:p>
            <a:pPr lvl="1">
              <a:lnSpc>
                <a:spcPct val="20000"/>
              </a:lnSpc>
              <a:buFont typeface="Wingdings" pitchFamily="2" charset="2"/>
              <a:buNone/>
            </a:pPr>
            <a:endParaRPr lang="en-US" altLang="ja-JP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(reverse x) </a:t>
            </a:r>
            <a:r>
              <a:rPr lang="ja-JP" altLang="en-US" smtClean="0"/>
              <a:t>≡ </a:t>
            </a:r>
            <a:r>
              <a:rPr lang="en-US" altLang="ja-JP" smtClean="0"/>
              <a:t>(rev x ())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(rev  ()  z)  </a:t>
            </a:r>
            <a:r>
              <a:rPr lang="ja-JP" altLang="en-US" smtClean="0"/>
              <a:t>≡ </a:t>
            </a:r>
            <a:r>
              <a:rPr lang="en-US" altLang="ja-JP" smtClean="0"/>
              <a:t>z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(rev (cons a y) z) </a:t>
            </a:r>
            <a:r>
              <a:rPr lang="ja-JP" altLang="en-US" smtClean="0"/>
              <a:t>≡ </a:t>
            </a:r>
            <a:r>
              <a:rPr lang="en-US" altLang="ja-JP" smtClean="0"/>
              <a:t>(rev y (cons a z))</a:t>
            </a:r>
          </a:p>
        </p:txBody>
      </p:sp>
      <p:sp>
        <p:nvSpPr>
          <p:cNvPr id="870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6361B24-FD5D-486E-BC59-BC08FC9E52BF}" type="slidenum">
              <a:rPr lang="ja-JP" altLang="en-US">
                <a:latin typeface="ＭＳ Ｐゴシック" pitchFamily="50" charset="-128"/>
              </a:rPr>
              <a:pPr algn="r"/>
              <a:t>82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６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プログラム例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727075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ja-JP" altLang="en-US" smtClean="0"/>
              <a:t> </a:t>
            </a:r>
          </a:p>
        </p:txBody>
      </p:sp>
      <p:sp>
        <p:nvSpPr>
          <p:cNvPr id="880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E726D3D-C6DF-4023-BE29-47CEC0B8BB51}" type="slidenum">
              <a:rPr lang="ja-JP" altLang="en-US">
                <a:latin typeface="ＭＳ Ｐゴシック" pitchFamily="50" charset="-128"/>
              </a:rPr>
              <a:pPr algn="r"/>
              <a:t>83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88069" name="Text Box 6"/>
          <p:cNvSpPr txBox="1">
            <a:spLocks noChangeArrowheads="1"/>
          </p:cNvSpPr>
          <p:nvPr/>
        </p:nvSpPr>
        <p:spPr bwMode="auto">
          <a:xfrm>
            <a:off x="900113" y="2492375"/>
            <a:ext cx="7848600" cy="281305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it-IT" altLang="ja-JP" sz="3200"/>
              <a:t>(define reverse (lambda (x) (rev x ())))</a:t>
            </a:r>
          </a:p>
          <a:p>
            <a:pPr>
              <a:lnSpc>
                <a:spcPct val="110000"/>
              </a:lnSpc>
            </a:pPr>
            <a:endParaRPr lang="it-IT" altLang="ja-JP" sz="3200"/>
          </a:p>
          <a:p>
            <a:pPr>
              <a:lnSpc>
                <a:spcPct val="110000"/>
              </a:lnSpc>
            </a:pPr>
            <a:r>
              <a:rPr lang="en-US" altLang="ja-JP" sz="3200"/>
              <a:t>(define rev (lambda (x z)</a:t>
            </a:r>
          </a:p>
          <a:p>
            <a:pPr>
              <a:lnSpc>
                <a:spcPct val="110000"/>
              </a:lnSpc>
            </a:pPr>
            <a:r>
              <a:rPr lang="en-US" altLang="ja-JP" sz="3200"/>
              <a:t>   (cond ((null? x) z)</a:t>
            </a:r>
          </a:p>
          <a:p>
            <a:pPr>
              <a:lnSpc>
                <a:spcPct val="110000"/>
              </a:lnSpc>
            </a:pPr>
            <a:r>
              <a:rPr lang="en-US" altLang="ja-JP" sz="3200"/>
              <a:t>        (else (rev (cdr x) (cons (car x) z))) )))</a:t>
            </a:r>
            <a:endParaRPr lang="ja-JP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６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プログラム例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844675"/>
            <a:ext cx="7772400" cy="4824413"/>
          </a:xfrm>
        </p:spPr>
        <p:txBody>
          <a:bodyPr/>
          <a:lstStyle/>
          <a:p>
            <a:pPr lvl="1"/>
            <a:r>
              <a:rPr lang="ja-JP" altLang="en-US" smtClean="0"/>
              <a:t>実行の流れ</a:t>
            </a:r>
            <a:endParaRPr lang="en-US" altLang="ja-JP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(reverse  '(a b c d))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		</a:t>
            </a:r>
            <a:r>
              <a:rPr lang="ja-JP" altLang="en-US" smtClean="0"/>
              <a:t>＝ </a:t>
            </a:r>
            <a:r>
              <a:rPr lang="en-US" altLang="ja-JP" smtClean="0"/>
              <a:t>(rev  '(a b c d)  ())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		</a:t>
            </a:r>
            <a:r>
              <a:rPr lang="ja-JP" altLang="en-US" smtClean="0"/>
              <a:t>＝ </a:t>
            </a:r>
            <a:r>
              <a:rPr lang="en-US" altLang="ja-JP" smtClean="0"/>
              <a:t>(rev  '(b c d)  '(a))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		</a:t>
            </a:r>
            <a:r>
              <a:rPr lang="ja-JP" altLang="en-US" smtClean="0"/>
              <a:t>＝ </a:t>
            </a:r>
            <a:r>
              <a:rPr lang="en-US" altLang="ja-JP" smtClean="0"/>
              <a:t>(rev  '(c d)  '(b a))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		</a:t>
            </a:r>
            <a:r>
              <a:rPr lang="ja-JP" altLang="en-US" smtClean="0"/>
              <a:t>＝ </a:t>
            </a:r>
            <a:r>
              <a:rPr lang="en-US" altLang="ja-JP" smtClean="0"/>
              <a:t>(rev  '(d)  '(c b a))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		</a:t>
            </a:r>
            <a:r>
              <a:rPr lang="ja-JP" altLang="en-US" smtClean="0"/>
              <a:t>＝ </a:t>
            </a:r>
            <a:r>
              <a:rPr lang="en-US" altLang="ja-JP" smtClean="0"/>
              <a:t>(rev  ()  '(d c b a))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mtClean="0"/>
              <a:t>		</a:t>
            </a:r>
            <a:r>
              <a:rPr lang="ja-JP" altLang="en-US" smtClean="0"/>
              <a:t>＝ </a:t>
            </a:r>
            <a:r>
              <a:rPr lang="en-US" altLang="ja-JP" smtClean="0"/>
              <a:t>'(d c b a)</a:t>
            </a:r>
          </a:p>
        </p:txBody>
      </p:sp>
      <p:sp>
        <p:nvSpPr>
          <p:cNvPr id="890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B61F874-FFFF-4FD3-99B7-25FBB6861BB3}" type="slidenum">
              <a:rPr lang="ja-JP" altLang="en-US">
                <a:latin typeface="ＭＳ Ｐゴシック" pitchFamily="50" charset="-128"/>
              </a:rPr>
              <a:pPr algn="r"/>
              <a:t>84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ffectLst/>
              </a:rPr>
              <a:t>６</a:t>
            </a:r>
            <a:r>
              <a:rPr lang="en-US" altLang="ja-JP" smtClean="0">
                <a:effectLst/>
              </a:rPr>
              <a:t>. </a:t>
            </a:r>
            <a:r>
              <a:rPr lang="ja-JP" altLang="en-US" smtClean="0">
                <a:effectLst/>
              </a:rPr>
              <a:t>プログラム例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より大きなプログラムの例が、</a:t>
            </a:r>
            <a:r>
              <a:rPr lang="en-US" altLang="ja-JP" smtClean="0"/>
              <a:t>Web</a:t>
            </a:r>
            <a:r>
              <a:rPr lang="ja-JP" altLang="en-US" smtClean="0"/>
              <a:t>サイトにある</a:t>
            </a:r>
            <a:endParaRPr lang="en-US" altLang="ja-JP" smtClean="0"/>
          </a:p>
        </p:txBody>
      </p:sp>
      <p:sp>
        <p:nvSpPr>
          <p:cNvPr id="9011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FCA6C84-64D8-4450-9897-DD4473D160F1}" type="slidenum">
              <a:rPr lang="ja-JP" altLang="en-US">
                <a:latin typeface="ＭＳ Ｐゴシック" pitchFamily="50" charset="-128"/>
              </a:rPr>
              <a:pPr algn="r"/>
              <a:t>85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403350" y="3429000"/>
            <a:ext cx="6335713" cy="679450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600"/>
              <a:t>7. 【</a:t>
            </a:r>
            <a:r>
              <a:rPr lang="ja-JP" altLang="en-US" sz="3600"/>
              <a:t>資料</a:t>
            </a:r>
            <a:r>
              <a:rPr lang="en-US" altLang="ja-JP" sz="3600"/>
              <a:t>】 </a:t>
            </a:r>
            <a:r>
              <a:rPr lang="ja-JP" altLang="en-US" sz="3600"/>
              <a:t>サンプルプログラム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ffectLst/>
              </a:rPr>
              <a:t>【</a:t>
            </a:r>
            <a:r>
              <a:rPr lang="ja-JP" altLang="en-US" smtClean="0">
                <a:effectLst/>
              </a:rPr>
              <a:t>参考</a:t>
            </a:r>
            <a:r>
              <a:rPr lang="en-US" altLang="ja-JP" smtClean="0">
                <a:effectLst/>
              </a:rPr>
              <a:t>】 Scheme </a:t>
            </a:r>
            <a:r>
              <a:rPr lang="ja-JP" altLang="en-US" smtClean="0">
                <a:effectLst/>
              </a:rPr>
              <a:t>参考ＵＲＬ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400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mtClean="0"/>
              <a:t>Racket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mtClean="0"/>
              <a:t>	http://racket-lang.org/</a:t>
            </a:r>
          </a:p>
          <a:p>
            <a:pPr>
              <a:lnSpc>
                <a:spcPct val="80000"/>
              </a:lnSpc>
            </a:pPr>
            <a:r>
              <a:rPr lang="ja-JP" altLang="en-US" smtClean="0"/>
              <a:t>紫藤のページ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mtClean="0"/>
              <a:t>	http://www.shido.info/</a:t>
            </a:r>
          </a:p>
          <a:p>
            <a:pPr>
              <a:lnSpc>
                <a:spcPct val="80000"/>
              </a:lnSpc>
            </a:pPr>
            <a:r>
              <a:rPr lang="en-US" altLang="ja-JP" smtClean="0"/>
              <a:t>Functional Programming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mtClean="0"/>
              <a:t>	http://www.geocities.jp/m_hiroi/</a:t>
            </a:r>
            <a:br>
              <a:rPr lang="en-US" altLang="ja-JP" smtClean="0"/>
            </a:br>
            <a:r>
              <a:rPr lang="en-US" altLang="ja-JP" smtClean="0"/>
              <a:t>				  func/scheme.html</a:t>
            </a:r>
            <a:endParaRPr lang="ja-JP" altLang="en-US" smtClean="0"/>
          </a:p>
        </p:txBody>
      </p:sp>
      <p:sp>
        <p:nvSpPr>
          <p:cNvPr id="9114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AE23A29-ED89-4C8C-A31A-3189C84015C9}" type="slidenum">
              <a:rPr lang="ja-JP" altLang="en-US">
                <a:latin typeface="ＭＳ Ｐゴシック" pitchFamily="50" charset="-128"/>
              </a:rPr>
              <a:pPr algn="r"/>
              <a:t>86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/>
          </p:cNvSpPr>
          <p:nvPr/>
        </p:nvSpPr>
        <p:spPr bwMode="auto">
          <a:xfrm>
            <a:off x="571500" y="2714625"/>
            <a:ext cx="7786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ja-JP" alt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お疲れ様でした</a:t>
            </a:r>
          </a:p>
        </p:txBody>
      </p:sp>
      <p:pic>
        <p:nvPicPr>
          <p:cNvPr id="92163" name="Picture 3" descr="C:\Users\mizuno\AppData\Local\Microsoft\Windows\Temporary Internet Files\Content.IE5\MHQBHBG4\MCj027880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143375"/>
            <a:ext cx="1677988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１</a:t>
            </a:r>
            <a:r>
              <a:rPr lang="en-US" altLang="ja-JP" smtClean="0"/>
              <a:t>. </a:t>
            </a:r>
            <a:r>
              <a:rPr lang="ja-JP" altLang="en-US" smtClean="0"/>
              <a:t>関数型プログラミングの特徴</a:t>
            </a:r>
            <a:endParaRPr lang="en-US" altLang="ja-JP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None/>
            </a:pPr>
            <a:r>
              <a:rPr lang="en-US" altLang="ja-JP" smtClean="0">
                <a:solidFill>
                  <a:schemeClr val="tx2"/>
                </a:solidFill>
              </a:rPr>
              <a:t>(3)</a:t>
            </a:r>
            <a:r>
              <a:rPr lang="en-US" altLang="ja-JP" smtClean="0"/>
              <a:t> </a:t>
            </a:r>
            <a:r>
              <a:rPr lang="ja-JP" altLang="en-US" smtClean="0"/>
              <a:t>ラムダ式／ラムダ計算</a:t>
            </a:r>
          </a:p>
          <a:p>
            <a:pPr lvl="1" eaLnBrk="1" hangingPunct="1"/>
            <a:r>
              <a:rPr lang="ja-JP" altLang="en-US" smtClean="0"/>
              <a:t>関数を定義し、関数適用を繰返すことにより、計算を行う</a:t>
            </a:r>
          </a:p>
          <a:p>
            <a:pPr lvl="1" eaLnBrk="1" hangingPunct="1"/>
            <a:r>
              <a:rPr lang="ja-JP" altLang="en-US" smtClean="0"/>
              <a:t>ラムダ計算は、関数型プログラミングの理論的基盤である</a:t>
            </a:r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5D93570-C70A-4D41-A864-8B82E65C0951}" type="slidenum">
              <a:rPr lang="ja-JP" altLang="en-US">
                <a:latin typeface="ＭＳ Ｐゴシック" pitchFamily="50" charset="-128"/>
              </a:rPr>
              <a:pPr algn="r"/>
              <a:t>9</a:t>
            </a:fld>
            <a:endParaRPr lang="en-US" altLang="ja-JP">
              <a:latin typeface="ＭＳ Ｐゴシック" pitchFamily="50" charset="-128"/>
            </a:endParaRPr>
          </a:p>
        </p:txBody>
      </p:sp>
      <p:pic>
        <p:nvPicPr>
          <p:cNvPr id="12293" name="Picture 7" descr="MCj041641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157788"/>
            <a:ext cx="18002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3918</TotalTime>
  <Words>3273</Words>
  <Application>Microsoft Office PowerPoint</Application>
  <PresentationFormat>画面に合わせる (4:3)</PresentationFormat>
  <Paragraphs>1018</Paragraphs>
  <Slides>87</Slides>
  <Notes>64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87</vt:i4>
      </vt:variant>
    </vt:vector>
  </HeadingPairs>
  <TitlesOfParts>
    <vt:vector size="88" baseType="lpstr">
      <vt:lpstr>cp1</vt:lpstr>
      <vt:lpstr>プログラミング言語論</vt:lpstr>
      <vt:lpstr>目次</vt:lpstr>
      <vt:lpstr>１. 関数型プログラミングの特徴</vt:lpstr>
      <vt:lpstr>１. 関数型プログラミングの特徴</vt:lpstr>
      <vt:lpstr>１. 関数型プログラミングの特徴</vt:lpstr>
      <vt:lpstr>１. 関数型プログラミングの特徴</vt:lpstr>
      <vt:lpstr>１. 関数型プログラミングの特徴</vt:lpstr>
      <vt:lpstr>１. 関数型プログラミングの特徴</vt:lpstr>
      <vt:lpstr>１. 関数型プログラミングの特徴</vt:lpstr>
      <vt:lpstr>２. ラムダ式とラムダ計算</vt:lpstr>
      <vt:lpstr>２. ラムダ式とラムダ計算</vt:lpstr>
      <vt:lpstr>２.１ ラムダ式</vt:lpstr>
      <vt:lpstr>２.１ ラムダ式</vt:lpstr>
      <vt:lpstr>２.１ ラムダ式</vt:lpstr>
      <vt:lpstr>２.２ ラムダ計算</vt:lpstr>
      <vt:lpstr>２.２ ラムダ計算</vt:lpstr>
      <vt:lpstr>２.２ ラムダ計算</vt:lpstr>
      <vt:lpstr>２.２ ラムダ計算</vt:lpstr>
      <vt:lpstr>２.２ ラムダ計算</vt:lpstr>
      <vt:lpstr>２.２ ラムダ計算</vt:lpstr>
      <vt:lpstr>２.２ ラムダ計算</vt:lpstr>
      <vt:lpstr>２.２ ラムダ計算</vt:lpstr>
      <vt:lpstr>２.２ ラムダ計算</vt:lpstr>
      <vt:lpstr>２.２ ラムダ計算</vt:lpstr>
      <vt:lpstr>２.２ ラムダ計算</vt:lpstr>
      <vt:lpstr>２.２ ラムダ計算</vt:lpstr>
      <vt:lpstr>２.２ ラムダ計算</vt:lpstr>
      <vt:lpstr>２.２ ラムダ計算</vt:lpstr>
      <vt:lpstr>２.２ ラムダ計算</vt:lpstr>
      <vt:lpstr>２.３ カリー化</vt:lpstr>
      <vt:lpstr>２.３ カリー化</vt:lpstr>
      <vt:lpstr>２.３ カリー化</vt:lpstr>
      <vt:lpstr>２.４ チャーチ=ロッサーの定理</vt:lpstr>
      <vt:lpstr>２.４ チャーチ=ロッサーの定理</vt:lpstr>
      <vt:lpstr>２.４ チャーチ=ロッサーの定理</vt:lpstr>
      <vt:lpstr>２.４ チャーチ=ロッサーの定理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３. Scheme</vt:lpstr>
      <vt:lpstr>４. リスト</vt:lpstr>
      <vt:lpstr>４. リスト</vt:lpstr>
      <vt:lpstr>４. リスト</vt:lpstr>
      <vt:lpstr>４. リスト</vt:lpstr>
      <vt:lpstr>４. リスト</vt:lpstr>
      <vt:lpstr>４. リスト</vt:lpstr>
      <vt:lpstr>４. リスト</vt:lpstr>
      <vt:lpstr>４. リスト</vt:lpstr>
      <vt:lpstr>４. リスト</vt:lpstr>
      <vt:lpstr>４. リスト</vt:lpstr>
      <vt:lpstr>４. リスト</vt:lpstr>
      <vt:lpstr>４. リスト</vt:lpstr>
      <vt:lpstr>４. リスト</vt:lpstr>
      <vt:lpstr>４. リスト</vt:lpstr>
      <vt:lpstr>５. リストの操作</vt:lpstr>
      <vt:lpstr>５. リストの操作</vt:lpstr>
      <vt:lpstr>５. リストの操作</vt:lpstr>
      <vt:lpstr>５. リストの操作</vt:lpstr>
      <vt:lpstr>５. リストの操作</vt:lpstr>
      <vt:lpstr>５. リストの操作</vt:lpstr>
      <vt:lpstr>５. リストの操作</vt:lpstr>
      <vt:lpstr>５. リストの操作</vt:lpstr>
      <vt:lpstr>６. プログラム例</vt:lpstr>
      <vt:lpstr>６. プログラム例</vt:lpstr>
      <vt:lpstr>６. プログラム例</vt:lpstr>
      <vt:lpstr>６. プログラム例</vt:lpstr>
      <vt:lpstr>６. プログラム例</vt:lpstr>
      <vt:lpstr>６. プログラム例</vt:lpstr>
      <vt:lpstr>６. プログラム例</vt:lpstr>
      <vt:lpstr>【参考】 Scheme 参考ＵＲＬ</vt:lpstr>
      <vt:lpstr>スライド 87</vt:lpstr>
    </vt:vector>
  </TitlesOfParts>
  <Company>東洋大学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関数型言語</dc:subject>
  <dc:creator>水野嘉明</dc:creator>
  <cp:lastModifiedBy>Mizuno</cp:lastModifiedBy>
  <cp:revision>232</cp:revision>
  <dcterms:created xsi:type="dcterms:W3CDTF">2008-03-12T01:14:58Z</dcterms:created>
  <dcterms:modified xsi:type="dcterms:W3CDTF">2014-08-23T08:38:07Z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Ｃｏｐｙｒｉｇｈｔ">
    <vt:lpwstr>2008-2014 水野嘉明</vt:lpwstr>
  </property>
</Properties>
</file>