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73" r:id="rId2"/>
  </p:sldMasterIdLst>
  <p:notesMasterIdLst>
    <p:notesMasterId r:id="rId19"/>
  </p:notesMasterIdLst>
  <p:handoutMasterIdLst>
    <p:handoutMasterId r:id="rId20"/>
  </p:handoutMasterIdLst>
  <p:sldIdLst>
    <p:sldId id="262" r:id="rId3"/>
    <p:sldId id="264" r:id="rId4"/>
    <p:sldId id="272" r:id="rId5"/>
    <p:sldId id="265" r:id="rId6"/>
    <p:sldId id="266" r:id="rId7"/>
    <p:sldId id="267" r:id="rId8"/>
    <p:sldId id="268" r:id="rId9"/>
    <p:sldId id="273" r:id="rId10"/>
    <p:sldId id="274" r:id="rId11"/>
    <p:sldId id="275" r:id="rId12"/>
    <p:sldId id="270" r:id="rId13"/>
    <p:sldId id="258" r:id="rId14"/>
    <p:sldId id="263" r:id="rId15"/>
    <p:sldId id="259" r:id="rId16"/>
    <p:sldId id="271" r:id="rId17"/>
    <p:sldId id="261" r:id="rId18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91399" autoAdjust="0"/>
  </p:normalViewPr>
  <p:slideViewPr>
    <p:cSldViewPr>
      <p:cViewPr varScale="1">
        <p:scale>
          <a:sx n="103" d="100"/>
          <a:sy n="103" d="100"/>
        </p:scale>
        <p:origin x="-1398" y="-102"/>
      </p:cViewPr>
      <p:guideLst>
        <p:guide orient="horz"/>
        <p:guide pos="2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5.xml"/><Relationship Id="rId1" Type="http://schemas.openxmlformats.org/officeDocument/2006/relationships/slide" Target="slides/slide4.xml"/><Relationship Id="rId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演習７ 解答と解説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02B09E5-D9B9-4E4A-BDF5-B71D0EC58143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6763"/>
            <a:ext cx="5110162" cy="3832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4575"/>
            <a:ext cx="5680075" cy="460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演習７ 解答と解説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977" tIns="49489" rIns="98977" bIns="49489" numCol="1" anchor="b" anchorCtr="0" compatLnSpc="1">
            <a:prstTxWarp prst="textNoShape">
              <a:avLst/>
            </a:prstTxWarp>
          </a:bodyPr>
          <a:lstStyle>
            <a:lvl1pPr algn="r" defTabSz="989013">
              <a:defRPr sz="1300">
                <a:latin typeface="Calibri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6615D0FB-82CD-418C-826A-22460A42C597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 charset="-128"/>
              </a:rPr>
              <a:t>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27650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 charset="-128"/>
              </a:rPr>
              <a:t>演習７ 解答と解説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27651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82B90A-A7B9-422E-8D62-BF4FD014F14F}" type="slidenum">
              <a:rPr lang="ja-JP" altLang="en-US" smtClean="0">
                <a:ea typeface="ＭＳ Ｐゴシック" charset="-128"/>
              </a:rPr>
              <a:pPr/>
              <a:t>1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2765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93775" y="766763"/>
            <a:ext cx="5111750" cy="38338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ノート プレースホルダ 2"/>
          <p:cNvSpPr>
            <a:spLocks noGrp="1"/>
          </p:cNvSpPr>
          <p:nvPr>
            <p:ph type="body" idx="1"/>
          </p:nvPr>
        </p:nvSpPr>
        <p:spPr>
          <a:xfrm>
            <a:off x="709613" y="4857750"/>
            <a:ext cx="5680075" cy="4598988"/>
          </a:xfrm>
          <a:noFill/>
          <a:ln/>
        </p:spPr>
        <p:txBody>
          <a:bodyPr lIns="99040" tIns="49520" rIns="99040" bIns="49520"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27654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0" tIns="49520" rIns="99040" bIns="49520" anchor="b"/>
          <a:lstStyle/>
          <a:p>
            <a:pPr algn="r" defTabSz="990600"/>
            <a:fld id="{B5AB993C-BBF5-43FF-AA83-6E44F5C1F57F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関数適用は左結合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演習７ 解答と解説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5D0FB-82CD-418C-826A-22460A42C597}" type="slidenum">
              <a:rPr lang="ja-JP" altLang="en-US" smtClean="0"/>
              <a:pPr>
                <a:defRPr/>
              </a:pPr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 charset="-128"/>
              </a:rPr>
              <a:t>演習３についての補遺プログラミング言語論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30722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プログラミング言語論</a:t>
            </a:r>
          </a:p>
        </p:txBody>
      </p:sp>
      <p:sp>
        <p:nvSpPr>
          <p:cNvPr id="30723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E70663-B2D2-48E3-899F-3E232C17360B}" type="slidenum">
              <a:rPr lang="ja-JP" altLang="en-US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0724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30725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874E0A0-4AC6-46E9-B9E0-DA1458244BBB}" type="slidenum">
              <a:rPr lang="ja-JP" altLang="en-US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30726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8CD74C7C-7517-43E5-861B-3AA8A52F9320}" type="slidenum">
              <a:rPr lang="en-US" altLang="ja-JP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307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 charset="-128"/>
              </a:rPr>
              <a:t>演習３についての補遺プログラミング言語論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32770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プログラミング言語論</a:t>
            </a:r>
          </a:p>
        </p:txBody>
      </p:sp>
      <p:sp>
        <p:nvSpPr>
          <p:cNvPr id="32771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8D7186-3545-4C7B-8543-847DECA3C4C5}" type="slidenum">
              <a:rPr lang="ja-JP" altLang="en-US" smtClean="0">
                <a:ea typeface="ＭＳ Ｐゴシック" charset="-128"/>
              </a:rPr>
              <a:pPr/>
              <a:t>5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2772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32773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A6DF0CA5-9631-4929-94BD-AFC53FE8752F}" type="slidenum">
              <a:rPr lang="ja-JP" altLang="en-US" sz="1300">
                <a:latin typeface="Calibri" pitchFamily="34" charset="0"/>
              </a:rPr>
              <a:pPr algn="r" defTabSz="990600"/>
              <a:t>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32774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6B290A6-44BD-4A1B-8BDE-EBE6F08971CD}" type="slidenum">
              <a:rPr lang="en-US" altLang="ja-JP" sz="1300">
                <a:latin typeface="Calibri" pitchFamily="34" charset="0"/>
              </a:rPr>
              <a:pPr algn="r" defTabSz="990600"/>
              <a:t>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327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 smtClean="0">
                <a:ea typeface="ＭＳ Ｐゴシック" charset="-128"/>
              </a:rPr>
              <a:t>演習３についての補遺プログラミング言語論</a:t>
            </a:r>
            <a:endParaRPr lang="en-US" altLang="ja-JP" smtClean="0">
              <a:ea typeface="ＭＳ Ｐゴシック" charset="-128"/>
            </a:endParaRPr>
          </a:p>
        </p:txBody>
      </p:sp>
      <p:sp>
        <p:nvSpPr>
          <p:cNvPr id="34818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プログラミング言語論</a:t>
            </a:r>
          </a:p>
        </p:txBody>
      </p:sp>
      <p:sp>
        <p:nvSpPr>
          <p:cNvPr id="34819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A03A0-AE8D-492F-8BC9-847579B7DE60}" type="slidenum">
              <a:rPr lang="ja-JP" altLang="en-US" smtClean="0">
                <a:ea typeface="ＭＳ Ｐゴシック" charset="-128"/>
              </a:rPr>
              <a:pPr/>
              <a:t>6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34820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34821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5A374B15-CE75-4BE6-B707-2C095932A2C2}" type="slidenum">
              <a:rPr lang="ja-JP" altLang="en-US" sz="1300">
                <a:latin typeface="Calibri" pitchFamily="34" charset="0"/>
              </a:rPr>
              <a:pPr algn="r" defTabSz="990600"/>
              <a:t>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34822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01DD2D8A-51BF-454A-9D48-FD621D698BA1}" type="slidenum">
              <a:rPr lang="en-US" altLang="ja-JP" sz="1300">
                <a:latin typeface="Calibri" pitchFamily="34" charset="0"/>
              </a:rPr>
              <a:pPr algn="r" defTabSz="990600"/>
              <a:t>6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348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mtClean="0">
                <a:ea typeface="ＭＳ Ｐ明朝" pitchFamily="18" charset="-128"/>
              </a:rPr>
              <a:t>期末試験では、この書き方は不可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ｃｄｒ の結果は、常にリストであることに注意する。</a:t>
            </a:r>
            <a:endParaRPr kumimoji="1" lang="ja-JP" altLang="en-US"/>
          </a:p>
        </p:txBody>
      </p:sp>
      <p:sp>
        <p:nvSpPr>
          <p:cNvPr id="4" name="ヘッダー プレースホル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プログラミング言語論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演習７ 解答と解説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15D0FB-82CD-418C-826A-22460A42C597}" type="slidenum">
              <a:rPr lang="ja-JP" altLang="en-US" smtClean="0"/>
              <a:pPr>
                <a:defRPr/>
              </a:pPr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2"/>
              </a:buClr>
              <a:buFont typeface="Wingdings" pitchFamily="2" charset="2"/>
              <a:buChar char="Ø"/>
              <a:defRPr/>
            </a:lvl2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31EC9-F44E-4A39-A99E-5CD3CEF0E47B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47DE8-F4E5-4DAD-81AD-A666BB95C88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4B59F-3F32-48F7-B107-C40C5774DBC9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AC5B6-5603-4C4C-9C07-31B3CFF29D4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32C7C-D48E-4602-9F1D-37C23DDDC908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AA33E-00E0-4EB2-91FE-630CE66C38E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C17AF-3962-4500-89D3-A6739C80EEA2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9DFD2-8A9A-4933-B1CC-8C0C5AE4B53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3EEEF-C69C-4A4D-8560-ECE726B33E40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8E7E-3FD8-410F-B478-0BE3E41AC976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5A3AE-6640-4641-B7FA-F93A75B554B1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D0CF5-29E0-46EA-853B-045E934A88F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1A3CD-2086-4595-9C50-E135F65CFF58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E4610-D9A8-4A1E-A438-6CF6D28D5B5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80E9B8-A5CE-41F0-B717-F6B92CED644B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686F-3239-4285-827F-F2625325B9C0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5184E-E18A-474D-85D7-EF8605964D70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6F8154-B245-4FEE-AD38-FECED6FE242B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777D2-7334-4646-A647-5BEB5A3B18B8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BD607-AEE5-4E66-B99E-4D4507CC509F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C1002-D9BA-4EA5-8945-6B7BD3AD0EBB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2898-3C78-452F-8D2C-941684CB75ED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CA322-2AFB-43D0-9480-7ABA91E0A6ED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8FCA1-9827-4BB1-B1AA-94DEF1B7BE9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1E3994-0110-48CC-BA5C-06618446F81C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6F52A-F3D0-4398-B44F-7E9F7D93C865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7F774-7D8C-44BB-B99C-F59226AF23A7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EDF4C-1378-4269-8E61-849B36CB80C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C359F-E925-45CE-A6F2-DE263C93D0E2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C228-F606-4837-988A-03FF1B1745C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E7EE9-9CC5-49A5-A103-57A962B7B003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E61D7-F43A-4B47-8264-A22ACDCF9F4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3CD4A6-9EF4-4994-9F5A-87D9C7224CB3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AA1B2-F71F-4CEE-95A0-97F8F36777A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AA7F0-FEEF-453C-9AAE-61C04DBE7666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99E2-B440-454A-BFE1-5E1FBCD5036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584AD-C4C7-4CCC-BF87-0523D8511A87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EC33-7990-4788-9F91-8D4C9B50843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51586-DA6F-41C3-B4D3-44DD80ECD4F1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1B29F-B378-4718-9D6F-2D2840554E4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DFE3B-9169-45F9-918C-1F8A3BE999AA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37B32-8A9E-48B3-A2B1-D0CF5D5DA05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08B30DBF-E8F2-4913-B5D7-2C03C5C52F3C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C336E0E4-02AC-4955-B22B-F918851B66E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1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12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13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086600" y="6477000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D7D52965-43A4-42F8-9A19-E17DC7925109}" type="datetime1">
              <a:rPr lang="ja-JP" altLang="en-US"/>
              <a:pPr>
                <a:defRPr/>
              </a:pPr>
              <a:t>2014/8/24</a:t>
            </a:fld>
            <a:endParaRPr lang="ja-JP" altLang="en-US"/>
          </a:p>
        </p:txBody>
      </p:sp>
      <p:sp>
        <p:nvSpPr>
          <p:cNvPr id="1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365875"/>
            <a:ext cx="4267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+mn-lt"/>
                <a:ea typeface="ＭＳ Ｐゴシック" pitchFamily="50" charset="-128"/>
              </a:defRPr>
            </a:lvl1pPr>
          </a:lstStyle>
          <a:p>
            <a:pPr>
              <a:defRPr/>
            </a:pPr>
            <a:fld id="{E2E43D38-D7BD-44E3-B5F6-40A529FD1E5E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proglang_01_intro.ppt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 idx="4294967295"/>
          </p:nvPr>
        </p:nvSpPr>
        <p:spPr>
          <a:xfrm>
            <a:off x="931863" y="1071563"/>
            <a:ext cx="7280275" cy="1143000"/>
          </a:xfrm>
        </p:spPr>
        <p:txBody>
          <a:bodyPr anchor="b"/>
          <a:lstStyle/>
          <a:p>
            <a:pPr algn="ctr" eaLnBrk="1" hangingPunct="1">
              <a:defRPr/>
            </a:pPr>
            <a:r>
              <a:rPr lang="ja-JP" altLang="en-US" sz="5400">
                <a:effectLst>
                  <a:outerShdw blurRad="38100" dist="38100" dir="2700000" algn="tl">
                    <a:srgbClr val="000000"/>
                  </a:outerShdw>
                </a:effectLst>
              </a:rPr>
              <a:t>プログラミング言語論</a:t>
            </a:r>
          </a:p>
        </p:txBody>
      </p:sp>
      <p:sp>
        <p:nvSpPr>
          <p:cNvPr id="26626" name="サブタイトル 2"/>
          <p:cNvSpPr>
            <a:spLocks noGrp="1"/>
          </p:cNvSpPr>
          <p:nvPr>
            <p:ph type="subTitle" sz="quarter" idx="4294967295"/>
          </p:nvPr>
        </p:nvSpPr>
        <p:spPr>
          <a:xfrm>
            <a:off x="2124075" y="3614738"/>
            <a:ext cx="4949825" cy="1038225"/>
          </a:xfrm>
        </p:spPr>
        <p:txBody>
          <a:bodyPr lIns="92075" rIns="92075"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ja-JP" altLang="en-US" sz="4800" u="sng" smtClean="0"/>
              <a:t>演習７ 解答と解説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２ 解説</a:t>
            </a:r>
          </a:p>
        </p:txBody>
      </p: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D08837D-8757-4F1A-B0D7-CD74CBA383AB}" type="slidenum">
              <a:rPr lang="ja-JP" altLang="en-US">
                <a:latin typeface="ＭＳ Ｐゴシック" charset="-128"/>
              </a:rPr>
              <a:pPr algn="r"/>
              <a:t>10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smtClean="0"/>
              <a:t>改行位置は任意</a:t>
            </a:r>
            <a:endParaRPr lang="en-US" altLang="ja-JP" smtClean="0"/>
          </a:p>
          <a:p>
            <a:pPr lvl="1">
              <a:spcBef>
                <a:spcPct val="50000"/>
              </a:spcBef>
              <a:buClr>
                <a:schemeClr val="tx2"/>
              </a:buClr>
              <a:buFont typeface="Wingdings" pitchFamily="2" charset="2"/>
              <a:buChar char="Ø"/>
            </a:pPr>
            <a:r>
              <a:rPr lang="ja-JP" altLang="en-US" smtClean="0"/>
              <a:t>括弧の数に注意すること</a:t>
            </a:r>
          </a:p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３ </a:t>
            </a:r>
            <a:r>
              <a:rPr lang="en-US" altLang="ja-JP" smtClean="0"/>
              <a:t>(1) </a:t>
            </a:r>
            <a:r>
              <a:rPr lang="ja-JP" altLang="en-US" smtClean="0"/>
              <a:t>解説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22288" lvl="1" indent="-65088">
              <a:buFontTx/>
              <a:buNone/>
            </a:pPr>
            <a:r>
              <a:rPr lang="en-US" altLang="ja-JP" smtClean="0"/>
              <a:t>( i ) </a:t>
            </a:r>
            <a:r>
              <a:rPr lang="ja-JP" altLang="en-US" smtClean="0"/>
              <a:t>は、要素が一つだけのリスト</a:t>
            </a:r>
            <a:br>
              <a:rPr lang="ja-JP" altLang="en-US" smtClean="0"/>
            </a:br>
            <a:r>
              <a:rPr lang="en-US" altLang="ja-JP" smtClean="0"/>
              <a:t>S</a:t>
            </a:r>
            <a:r>
              <a:rPr lang="ja-JP" altLang="en-US" smtClean="0"/>
              <a:t>式は </a:t>
            </a:r>
            <a:r>
              <a:rPr lang="en-US" altLang="ja-JP" smtClean="0"/>
              <a:t>( i . () ) </a:t>
            </a:r>
            <a:r>
              <a:rPr lang="ja-JP" altLang="en-US" smtClean="0"/>
              <a:t>であり、木にすると </a:t>
            </a:r>
          </a:p>
          <a:p>
            <a:pPr marL="522288" lvl="1" indent="-65088">
              <a:lnSpc>
                <a:spcPct val="150000"/>
              </a:lnSpc>
              <a:buFontTx/>
              <a:buNone/>
            </a:pPr>
            <a:r>
              <a:rPr lang="ja-JP" altLang="en-US" smtClean="0"/>
              <a:t>              となる</a:t>
            </a:r>
          </a:p>
          <a:p>
            <a:pPr marL="522288" lvl="1" indent="-65088">
              <a:lnSpc>
                <a:spcPct val="120000"/>
              </a:lnSpc>
              <a:buFontTx/>
              <a:buNone/>
            </a:pPr>
            <a:r>
              <a:rPr lang="ja-JP" altLang="en-US" smtClean="0"/>
              <a:t>これを、 </a:t>
            </a:r>
            <a:r>
              <a:rPr lang="en-US" altLang="ja-JP" smtClean="0"/>
              <a:t>love</a:t>
            </a:r>
            <a:r>
              <a:rPr lang="ja-JP" altLang="en-US" smtClean="0"/>
              <a:t>、</a:t>
            </a:r>
            <a:r>
              <a:rPr lang="en-US" altLang="ja-JP" smtClean="0"/>
              <a:t>cats </a:t>
            </a:r>
            <a:r>
              <a:rPr lang="ja-JP" altLang="en-US" smtClean="0"/>
              <a:t>と並べてリストにする</a:t>
            </a:r>
          </a:p>
        </p:txBody>
      </p:sp>
      <p:grpSp>
        <p:nvGrpSpPr>
          <p:cNvPr id="37891" name="Group 4"/>
          <p:cNvGrpSpPr>
            <a:grpSpLocks/>
          </p:cNvGrpSpPr>
          <p:nvPr/>
        </p:nvGrpSpPr>
        <p:grpSpPr bwMode="auto">
          <a:xfrm>
            <a:off x="1403350" y="3284538"/>
            <a:ext cx="1655763" cy="1008062"/>
            <a:chOff x="1020" y="1570"/>
            <a:chExt cx="1043" cy="635"/>
          </a:xfrm>
        </p:grpSpPr>
        <p:sp>
          <p:nvSpPr>
            <p:cNvPr id="37893" name="Text Box 6"/>
            <p:cNvSpPr txBox="1">
              <a:spLocks noChangeArrowheads="1"/>
            </p:cNvSpPr>
            <p:nvPr/>
          </p:nvSpPr>
          <p:spPr bwMode="auto">
            <a:xfrm>
              <a:off x="1020" y="1939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600">
                  <a:ea typeface="ＭＳ ゴシック" pitchFamily="49" charset="-128"/>
                </a:rPr>
                <a:t>i</a:t>
              </a:r>
            </a:p>
          </p:txBody>
        </p:sp>
        <p:sp>
          <p:nvSpPr>
            <p:cNvPr id="37894" name="Text Box 7"/>
            <p:cNvSpPr txBox="1">
              <a:spLocks noChangeArrowheads="1"/>
            </p:cNvSpPr>
            <p:nvPr/>
          </p:nvSpPr>
          <p:spPr bwMode="auto">
            <a:xfrm>
              <a:off x="1745" y="1939"/>
              <a:ext cx="318" cy="2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600">
                  <a:ea typeface="ＭＳ ゴシック" pitchFamily="49" charset="-128"/>
                </a:rPr>
                <a:t>()</a:t>
              </a:r>
            </a:p>
          </p:txBody>
        </p:sp>
        <p:sp>
          <p:nvSpPr>
            <p:cNvPr id="37895" name="Line 8"/>
            <p:cNvSpPr>
              <a:spLocks noChangeShapeType="1"/>
            </p:cNvSpPr>
            <p:nvPr/>
          </p:nvSpPr>
          <p:spPr bwMode="auto">
            <a:xfrm flipH="1">
              <a:off x="1337" y="1636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896" name="Line 9"/>
            <p:cNvSpPr>
              <a:spLocks noChangeShapeType="1"/>
            </p:cNvSpPr>
            <p:nvPr/>
          </p:nvSpPr>
          <p:spPr bwMode="auto">
            <a:xfrm>
              <a:off x="1609" y="1636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897" name="Oval 18"/>
            <p:cNvSpPr>
              <a:spLocks noChangeArrowheads="1"/>
            </p:cNvSpPr>
            <p:nvPr/>
          </p:nvSpPr>
          <p:spPr bwMode="auto">
            <a:xfrm>
              <a:off x="1533" y="1570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3789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D3937CD-EDE6-4C05-B547-5FE070DD230F}" type="slidenum">
              <a:rPr lang="ja-JP" altLang="en-US">
                <a:latin typeface="ＭＳ Ｐゴシック" charset="-128"/>
              </a:rPr>
              <a:pPr algn="r"/>
              <a:t>11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３ </a:t>
            </a:r>
            <a:r>
              <a:rPr lang="en-US" altLang="ja-JP" smtClean="0"/>
              <a:t>(1) </a:t>
            </a:r>
            <a:r>
              <a:rPr lang="ja-JP" altLang="en-US" smtClean="0"/>
              <a:t>解答</a:t>
            </a:r>
          </a:p>
        </p:txBody>
      </p:sp>
      <p:sp>
        <p:nvSpPr>
          <p:cNvPr id="67587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1258888" y="4868863"/>
            <a:ext cx="6265862" cy="720725"/>
          </a:xfrm>
          <a:ln w="38100">
            <a:solidFill>
              <a:schemeClr val="accent2"/>
            </a:solidFill>
          </a:ln>
        </p:spPr>
        <p:txBody>
          <a:bodyPr/>
          <a:lstStyle/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Arial" charset="0"/>
                <a:ea typeface="ＭＳ ゴシック" pitchFamily="49" charset="-128"/>
              </a:rPr>
              <a:t> ( (i </a:t>
            </a:r>
            <a:r>
              <a:rPr lang="en-US" altLang="ja-JP" b="1" smtClean="0">
                <a:latin typeface="Arial" charset="0"/>
                <a:ea typeface="ＭＳ ゴシック" pitchFamily="49" charset="-128"/>
              </a:rPr>
              <a:t>.</a:t>
            </a:r>
            <a:r>
              <a:rPr lang="en-US" altLang="ja-JP" smtClean="0">
                <a:latin typeface="Arial" charset="0"/>
                <a:ea typeface="ＭＳ ゴシック" pitchFamily="49" charset="-128"/>
              </a:rPr>
              <a:t> ()) </a:t>
            </a:r>
            <a:r>
              <a:rPr lang="en-US" altLang="ja-JP" b="1" smtClean="0">
                <a:latin typeface="Arial" charset="0"/>
                <a:ea typeface="ＭＳ ゴシック" pitchFamily="49" charset="-128"/>
              </a:rPr>
              <a:t>.</a:t>
            </a:r>
            <a:r>
              <a:rPr lang="en-US" altLang="ja-JP" smtClean="0">
                <a:latin typeface="Arial" charset="0"/>
                <a:ea typeface="ＭＳ ゴシック" pitchFamily="49" charset="-128"/>
              </a:rPr>
              <a:t> (love </a:t>
            </a:r>
            <a:r>
              <a:rPr lang="en-US" altLang="ja-JP" b="1" smtClean="0">
                <a:latin typeface="Arial" charset="0"/>
                <a:ea typeface="ＭＳ ゴシック" pitchFamily="49" charset="-128"/>
              </a:rPr>
              <a:t>.</a:t>
            </a:r>
            <a:r>
              <a:rPr lang="en-US" altLang="ja-JP" smtClean="0">
                <a:latin typeface="Arial" charset="0"/>
                <a:ea typeface="ＭＳ ゴシック" pitchFamily="49" charset="-128"/>
              </a:rPr>
              <a:t> (cats </a:t>
            </a:r>
            <a:r>
              <a:rPr lang="en-US" altLang="ja-JP" b="1" smtClean="0">
                <a:latin typeface="Arial" charset="0"/>
                <a:ea typeface="ＭＳ ゴシック" pitchFamily="49" charset="-128"/>
              </a:rPr>
              <a:t>.</a:t>
            </a:r>
            <a:r>
              <a:rPr lang="en-US" altLang="ja-JP" smtClean="0">
                <a:latin typeface="Arial" charset="0"/>
                <a:ea typeface="ＭＳ ゴシック" pitchFamily="49" charset="-128"/>
              </a:rPr>
              <a:t> ())) )</a:t>
            </a:r>
          </a:p>
        </p:txBody>
      </p:sp>
      <p:sp>
        <p:nvSpPr>
          <p:cNvPr id="38915" name="Text Box 6"/>
          <p:cNvSpPr txBox="1">
            <a:spLocks noChangeArrowheads="1"/>
          </p:cNvSpPr>
          <p:nvPr/>
        </p:nvSpPr>
        <p:spPr bwMode="auto">
          <a:xfrm>
            <a:off x="1619250" y="3078163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ea typeface="ＭＳ ゴシック" pitchFamily="49" charset="-128"/>
              </a:rPr>
              <a:t>i</a:t>
            </a:r>
          </a:p>
        </p:txBody>
      </p:sp>
      <p:sp>
        <p:nvSpPr>
          <p:cNvPr id="38916" name="Text Box 7"/>
          <p:cNvSpPr txBox="1">
            <a:spLocks noChangeArrowheads="1"/>
          </p:cNvSpPr>
          <p:nvPr/>
        </p:nvSpPr>
        <p:spPr bwMode="auto">
          <a:xfrm>
            <a:off x="2770188" y="3078163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ea typeface="ＭＳ ゴシック" pitchFamily="49" charset="-128"/>
              </a:rPr>
              <a:t>()</a:t>
            </a:r>
          </a:p>
        </p:txBody>
      </p:sp>
      <p:sp>
        <p:nvSpPr>
          <p:cNvPr id="38917" name="Line 8"/>
          <p:cNvSpPr>
            <a:spLocks noChangeShapeType="1"/>
          </p:cNvSpPr>
          <p:nvPr/>
        </p:nvSpPr>
        <p:spPr bwMode="auto">
          <a:xfrm flipH="1">
            <a:off x="2122488" y="259715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18" name="Line 9"/>
          <p:cNvSpPr>
            <a:spLocks noChangeShapeType="1"/>
          </p:cNvSpPr>
          <p:nvPr/>
        </p:nvSpPr>
        <p:spPr bwMode="auto">
          <a:xfrm>
            <a:off x="2554288" y="2597150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19" name="Text Box 10"/>
          <p:cNvSpPr txBox="1">
            <a:spLocks noChangeArrowheads="1"/>
          </p:cNvSpPr>
          <p:nvPr/>
        </p:nvSpPr>
        <p:spPr bwMode="auto">
          <a:xfrm>
            <a:off x="3276600" y="3357563"/>
            <a:ext cx="1223963" cy="44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 smtClean="0">
                <a:ea typeface="ＭＳ ゴシック" pitchFamily="49" charset="-128"/>
              </a:rPr>
              <a:t>love</a:t>
            </a:r>
            <a:endParaRPr lang="en-US" altLang="ja-JP" sz="3600">
              <a:ea typeface="ＭＳ ゴシック" pitchFamily="49" charset="-128"/>
            </a:endParaRPr>
          </a:p>
        </p:txBody>
      </p:sp>
      <p:sp>
        <p:nvSpPr>
          <p:cNvPr id="38920" name="Text Box 11"/>
          <p:cNvSpPr txBox="1">
            <a:spLocks noChangeArrowheads="1"/>
          </p:cNvSpPr>
          <p:nvPr/>
        </p:nvSpPr>
        <p:spPr bwMode="auto">
          <a:xfrm>
            <a:off x="3851275" y="3990387"/>
            <a:ext cx="1296988" cy="44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 smtClean="0">
                <a:ea typeface="ＭＳ ゴシック" pitchFamily="49" charset="-128"/>
              </a:rPr>
              <a:t>cats</a:t>
            </a:r>
            <a:endParaRPr lang="en-US" altLang="ja-JP" sz="3600">
              <a:ea typeface="ＭＳ ゴシック" pitchFamily="49" charset="-128"/>
            </a:endParaRPr>
          </a:p>
        </p:txBody>
      </p:sp>
      <p:sp>
        <p:nvSpPr>
          <p:cNvPr id="38921" name="Line 12"/>
          <p:cNvSpPr>
            <a:spLocks noChangeShapeType="1"/>
          </p:cNvSpPr>
          <p:nvPr/>
        </p:nvSpPr>
        <p:spPr bwMode="auto">
          <a:xfrm flipH="1">
            <a:off x="4140200" y="2924175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2" name="Line 14"/>
          <p:cNvSpPr>
            <a:spLocks noChangeShapeType="1"/>
          </p:cNvSpPr>
          <p:nvPr/>
        </p:nvSpPr>
        <p:spPr bwMode="auto">
          <a:xfrm flipV="1">
            <a:off x="2554288" y="1939925"/>
            <a:ext cx="792162" cy="6477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3" name="Line 15"/>
          <p:cNvSpPr>
            <a:spLocks noChangeShapeType="1"/>
          </p:cNvSpPr>
          <p:nvPr/>
        </p:nvSpPr>
        <p:spPr bwMode="auto">
          <a:xfrm>
            <a:off x="3346450" y="1939925"/>
            <a:ext cx="2378075" cy="19431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4" name="Oval 16"/>
          <p:cNvSpPr>
            <a:spLocks noChangeArrowheads="1"/>
          </p:cNvSpPr>
          <p:nvPr/>
        </p:nvSpPr>
        <p:spPr bwMode="auto">
          <a:xfrm>
            <a:off x="4462463" y="2806700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5" name="Oval 17"/>
          <p:cNvSpPr>
            <a:spLocks noChangeArrowheads="1"/>
          </p:cNvSpPr>
          <p:nvPr/>
        </p:nvSpPr>
        <p:spPr bwMode="auto">
          <a:xfrm>
            <a:off x="3227388" y="1844675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6" name="Oval 18"/>
          <p:cNvSpPr>
            <a:spLocks noChangeArrowheads="1"/>
          </p:cNvSpPr>
          <p:nvPr/>
        </p:nvSpPr>
        <p:spPr bwMode="auto">
          <a:xfrm>
            <a:off x="2433638" y="2492375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7" name="Line 19"/>
          <p:cNvSpPr>
            <a:spLocks noChangeShapeType="1"/>
          </p:cNvSpPr>
          <p:nvPr/>
        </p:nvSpPr>
        <p:spPr bwMode="auto">
          <a:xfrm flipH="1">
            <a:off x="4787900" y="3500438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8928" name="Oval 20"/>
          <p:cNvSpPr>
            <a:spLocks noChangeArrowheads="1"/>
          </p:cNvSpPr>
          <p:nvPr/>
        </p:nvSpPr>
        <p:spPr bwMode="auto">
          <a:xfrm>
            <a:off x="5110163" y="3382963"/>
            <a:ext cx="215900" cy="217487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929" name="Text Box 21"/>
          <p:cNvSpPr txBox="1">
            <a:spLocks noChangeArrowheads="1"/>
          </p:cNvSpPr>
          <p:nvPr/>
        </p:nvSpPr>
        <p:spPr bwMode="auto">
          <a:xfrm>
            <a:off x="5508625" y="3860800"/>
            <a:ext cx="50482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600">
                <a:ea typeface="ＭＳ ゴシック" pitchFamily="49" charset="-128"/>
              </a:rPr>
              <a:t>()</a:t>
            </a:r>
          </a:p>
        </p:txBody>
      </p:sp>
      <p:sp>
        <p:nvSpPr>
          <p:cNvPr id="3893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C123C205-0C28-4CBB-8B87-E950F451382D}" type="slidenum">
              <a:rPr lang="ja-JP" altLang="en-US">
                <a:latin typeface="ＭＳ Ｐゴシック" charset="-128"/>
              </a:rPr>
              <a:pPr algn="r"/>
              <a:t>12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３ </a:t>
            </a:r>
            <a:r>
              <a:rPr lang="en-US" altLang="ja-JP" smtClean="0"/>
              <a:t>(2) </a:t>
            </a:r>
            <a:r>
              <a:rPr lang="ja-JP" altLang="en-US" smtClean="0"/>
              <a:t>解説</a:t>
            </a:r>
          </a:p>
        </p:txBody>
      </p:sp>
      <p:sp>
        <p:nvSpPr>
          <p:cNvPr id="39938" name="Text Box 5"/>
          <p:cNvSpPr txBox="1">
            <a:spLocks noChangeArrowheads="1"/>
          </p:cNvSpPr>
          <p:nvPr/>
        </p:nvSpPr>
        <p:spPr bwMode="auto">
          <a:xfrm>
            <a:off x="971550" y="2133600"/>
            <a:ext cx="7488238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ja-JP" sz="3200"/>
              <a:t>x = (the question) </a:t>
            </a:r>
            <a:r>
              <a:rPr lang="ja-JP" altLang="en-US" sz="3200"/>
              <a:t>とすると、リストは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ja-JP" altLang="en-US" sz="3200"/>
              <a:t> 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ja-JP" altLang="en-US" sz="3200"/>
              <a:t>この ｘを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endParaRPr lang="ja-JP" altLang="en-US" sz="3200"/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ja-JP" altLang="en-US" sz="3200"/>
              <a:t>で置き換える</a:t>
            </a:r>
          </a:p>
        </p:txBody>
      </p:sp>
      <p:sp useBgFill="1">
        <p:nvSpPr>
          <p:cNvPr id="39939" name="Rectangle 6"/>
          <p:cNvSpPr>
            <a:spLocks noChangeArrowheads="1"/>
          </p:cNvSpPr>
          <p:nvPr/>
        </p:nvSpPr>
        <p:spPr bwMode="auto">
          <a:xfrm>
            <a:off x="1619250" y="2927350"/>
            <a:ext cx="6265863" cy="64611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</a:pPr>
            <a:r>
              <a:rPr lang="en-US" altLang="ja-JP" sz="3200"/>
              <a:t>(that is x) = (that . (is . (x . () )))</a:t>
            </a:r>
            <a:endParaRPr lang="ja-JP" altLang="en-US" sz="3200"/>
          </a:p>
        </p:txBody>
      </p:sp>
      <p:sp useBgFill="1">
        <p:nvSpPr>
          <p:cNvPr id="39940" name="Rectangle 8"/>
          <p:cNvSpPr>
            <a:spLocks noChangeArrowheads="1"/>
          </p:cNvSpPr>
          <p:nvPr/>
        </p:nvSpPr>
        <p:spPr bwMode="auto">
          <a:xfrm>
            <a:off x="1619250" y="4438650"/>
            <a:ext cx="4897438" cy="646113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 altLang="ja-JP" sz="3200"/>
              <a:t> x = (the . (question . () ))</a:t>
            </a:r>
            <a:endParaRPr lang="ja-JP" altLang="en-US" sz="3200"/>
          </a:p>
        </p:txBody>
      </p:sp>
      <p:sp>
        <p:nvSpPr>
          <p:cNvPr id="39941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C6B28BC-FB8E-4BB5-BE60-E4D4DAD94445}" type="slidenum">
              <a:rPr lang="ja-JP" altLang="en-US">
                <a:latin typeface="ＭＳ Ｐゴシック" charset="-128"/>
              </a:rPr>
              <a:pPr algn="r"/>
              <a:t>13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Line 19"/>
          <p:cNvSpPr>
            <a:spLocks noChangeShapeType="1"/>
          </p:cNvSpPr>
          <p:nvPr/>
        </p:nvSpPr>
        <p:spPr bwMode="auto">
          <a:xfrm>
            <a:off x="3471863" y="1979613"/>
            <a:ext cx="2179637" cy="2179637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３ </a:t>
            </a:r>
            <a:r>
              <a:rPr lang="en-US" altLang="ja-JP" smtClean="0"/>
              <a:t>(2) </a:t>
            </a:r>
            <a:r>
              <a:rPr lang="ja-JP" altLang="en-US" smtClean="0"/>
              <a:t>解答</a:t>
            </a:r>
          </a:p>
        </p:txBody>
      </p:sp>
      <p:sp>
        <p:nvSpPr>
          <p:cNvPr id="40963" name="Text Box 7"/>
          <p:cNvSpPr txBox="1">
            <a:spLocks noChangeArrowheads="1"/>
          </p:cNvSpPr>
          <p:nvPr/>
        </p:nvSpPr>
        <p:spPr bwMode="auto">
          <a:xfrm>
            <a:off x="1908175" y="2406650"/>
            <a:ext cx="12255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that</a:t>
            </a:r>
          </a:p>
        </p:txBody>
      </p:sp>
      <p:grpSp>
        <p:nvGrpSpPr>
          <p:cNvPr id="40964" name="Group 16"/>
          <p:cNvGrpSpPr>
            <a:grpSpLocks/>
          </p:cNvGrpSpPr>
          <p:nvPr/>
        </p:nvGrpSpPr>
        <p:grpSpPr bwMode="auto">
          <a:xfrm>
            <a:off x="3040063" y="1844675"/>
            <a:ext cx="539750" cy="528638"/>
            <a:chOff x="1293" y="1283"/>
            <a:chExt cx="340" cy="333"/>
          </a:xfrm>
        </p:grpSpPr>
        <p:sp>
          <p:nvSpPr>
            <p:cNvPr id="40984" name="Line 17"/>
            <p:cNvSpPr>
              <a:spLocks noChangeShapeType="1"/>
            </p:cNvSpPr>
            <p:nvPr/>
          </p:nvSpPr>
          <p:spPr bwMode="auto">
            <a:xfrm flipH="1">
              <a:off x="1293" y="1344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985" name="Oval 18"/>
            <p:cNvSpPr>
              <a:spLocks noChangeArrowheads="1"/>
            </p:cNvSpPr>
            <p:nvPr/>
          </p:nvSpPr>
          <p:spPr bwMode="auto">
            <a:xfrm>
              <a:off x="1497" y="1283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965" name="Text Box 20"/>
          <p:cNvSpPr txBox="1">
            <a:spLocks noChangeArrowheads="1"/>
          </p:cNvSpPr>
          <p:nvPr/>
        </p:nvSpPr>
        <p:spPr bwMode="auto">
          <a:xfrm>
            <a:off x="2987675" y="2982913"/>
            <a:ext cx="722313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ea typeface="ＭＳ ゴシック" pitchFamily="49" charset="-128"/>
              </a:rPr>
              <a:t>is</a:t>
            </a:r>
          </a:p>
        </p:txBody>
      </p:sp>
      <p:sp>
        <p:nvSpPr>
          <p:cNvPr id="40966" name="Line 22"/>
          <p:cNvSpPr>
            <a:spLocks noChangeShapeType="1"/>
          </p:cNvSpPr>
          <p:nvPr/>
        </p:nvSpPr>
        <p:spPr bwMode="auto">
          <a:xfrm flipH="1">
            <a:off x="3563938" y="2503488"/>
            <a:ext cx="431800" cy="4318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67" name="Text Box 32"/>
          <p:cNvSpPr txBox="1">
            <a:spLocks noChangeArrowheads="1"/>
          </p:cNvSpPr>
          <p:nvPr/>
        </p:nvSpPr>
        <p:spPr bwMode="auto">
          <a:xfrm>
            <a:off x="5580063" y="4087813"/>
            <a:ext cx="79216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ja-JP" sz="3200">
                <a:latin typeface="ＭＳ ゴシック" pitchFamily="49" charset="-128"/>
                <a:ea typeface="ＭＳ ゴシック" pitchFamily="49" charset="-128"/>
              </a:rPr>
              <a:t>()</a:t>
            </a:r>
          </a:p>
        </p:txBody>
      </p:sp>
      <p:grpSp>
        <p:nvGrpSpPr>
          <p:cNvPr id="40968" name="Group 41"/>
          <p:cNvGrpSpPr>
            <a:grpSpLocks/>
          </p:cNvGrpSpPr>
          <p:nvPr/>
        </p:nvGrpSpPr>
        <p:grpSpPr bwMode="auto">
          <a:xfrm>
            <a:off x="2771775" y="3511550"/>
            <a:ext cx="3024188" cy="1536700"/>
            <a:chOff x="1746" y="2296"/>
            <a:chExt cx="1905" cy="968"/>
          </a:xfrm>
        </p:grpSpPr>
        <p:sp>
          <p:nvSpPr>
            <p:cNvPr id="40975" name="Text Box 37"/>
            <p:cNvSpPr txBox="1">
              <a:spLocks noChangeArrowheads="1"/>
            </p:cNvSpPr>
            <p:nvPr/>
          </p:nvSpPr>
          <p:spPr bwMode="auto">
            <a:xfrm>
              <a:off x="3152" y="3022"/>
              <a:ext cx="499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200">
                  <a:latin typeface="ＭＳ ゴシック" pitchFamily="49" charset="-128"/>
                  <a:ea typeface="ＭＳ ゴシック" pitchFamily="49" charset="-128"/>
                </a:rPr>
                <a:t>()</a:t>
              </a:r>
            </a:p>
          </p:txBody>
        </p:sp>
        <p:sp>
          <p:nvSpPr>
            <p:cNvPr id="40976" name="Line 36"/>
            <p:cNvSpPr>
              <a:spLocks noChangeShapeType="1"/>
            </p:cNvSpPr>
            <p:nvPr/>
          </p:nvSpPr>
          <p:spPr bwMode="auto">
            <a:xfrm>
              <a:off x="2608" y="2365"/>
              <a:ext cx="635" cy="627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977" name="Text Box 26"/>
            <p:cNvSpPr txBox="1">
              <a:spLocks noChangeArrowheads="1"/>
            </p:cNvSpPr>
            <p:nvPr/>
          </p:nvSpPr>
          <p:spPr bwMode="auto">
            <a:xfrm>
              <a:off x="1837" y="2592"/>
              <a:ext cx="591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200">
                  <a:ea typeface="ＭＳ ゴシック" pitchFamily="49" charset="-128"/>
                </a:rPr>
                <a:t>the</a:t>
              </a:r>
            </a:p>
          </p:txBody>
        </p:sp>
        <p:grpSp>
          <p:nvGrpSpPr>
            <p:cNvPr id="40978" name="Group 33"/>
            <p:cNvGrpSpPr>
              <a:grpSpLocks/>
            </p:cNvGrpSpPr>
            <p:nvPr/>
          </p:nvGrpSpPr>
          <p:grpSpPr bwMode="auto">
            <a:xfrm>
              <a:off x="2359" y="2296"/>
              <a:ext cx="340" cy="333"/>
              <a:chOff x="1293" y="1283"/>
              <a:chExt cx="340" cy="333"/>
            </a:xfrm>
          </p:grpSpPr>
          <p:sp>
            <p:nvSpPr>
              <p:cNvPr id="40982" name="Line 34"/>
              <p:cNvSpPr>
                <a:spLocks noChangeShapeType="1"/>
              </p:cNvSpPr>
              <p:nvPr/>
            </p:nvSpPr>
            <p:spPr bwMode="auto">
              <a:xfrm flipH="1">
                <a:off x="1293" y="1344"/>
                <a:ext cx="272" cy="272"/>
              </a:xfrm>
              <a:prstGeom prst="line">
                <a:avLst/>
              </a:prstGeom>
              <a:noFill/>
              <a:ln w="381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0983" name="Oval 35"/>
              <p:cNvSpPr>
                <a:spLocks noChangeArrowheads="1"/>
              </p:cNvSpPr>
              <p:nvPr/>
            </p:nvSpPr>
            <p:spPr bwMode="auto">
              <a:xfrm>
                <a:off x="1497" y="1283"/>
                <a:ext cx="136" cy="137"/>
              </a:xfrm>
              <a:prstGeom prst="ellips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40979" name="Text Box 38"/>
            <p:cNvSpPr txBox="1">
              <a:spLocks noChangeArrowheads="1"/>
            </p:cNvSpPr>
            <p:nvPr/>
          </p:nvSpPr>
          <p:spPr bwMode="auto">
            <a:xfrm>
              <a:off x="1746" y="3022"/>
              <a:ext cx="1138" cy="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>
                <a:lnSpc>
                  <a:spcPct val="60000"/>
                </a:lnSpc>
                <a:spcBef>
                  <a:spcPct val="50000"/>
                </a:spcBef>
              </a:pPr>
              <a:r>
                <a:rPr lang="en-US" altLang="ja-JP" sz="3200">
                  <a:ea typeface="ＭＳ ゴシック" pitchFamily="49" charset="-128"/>
                </a:rPr>
                <a:t>question</a:t>
              </a:r>
            </a:p>
          </p:txBody>
        </p:sp>
        <p:sp>
          <p:nvSpPr>
            <p:cNvPr id="40980" name="Line 39"/>
            <p:cNvSpPr>
              <a:spLocks noChangeShapeType="1"/>
            </p:cNvSpPr>
            <p:nvPr/>
          </p:nvSpPr>
          <p:spPr bwMode="auto">
            <a:xfrm flipH="1">
              <a:off x="2705" y="2750"/>
              <a:ext cx="250" cy="2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981" name="Oval 40"/>
            <p:cNvSpPr>
              <a:spLocks noChangeArrowheads="1"/>
            </p:cNvSpPr>
            <p:nvPr/>
          </p:nvSpPr>
          <p:spPr bwMode="auto">
            <a:xfrm>
              <a:off x="2910" y="2674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0EEBB39-9F2F-498A-8625-37F9DBFBD907}" type="slidenum">
              <a:rPr lang="ja-JP" altLang="en-US">
                <a:latin typeface="ＭＳ Ｐゴシック" charset="-128"/>
              </a:rPr>
              <a:pPr algn="r"/>
              <a:t>14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40970" name="Oval 15"/>
          <p:cNvSpPr>
            <a:spLocks noChangeArrowheads="1"/>
          </p:cNvSpPr>
          <p:nvPr/>
        </p:nvSpPr>
        <p:spPr bwMode="auto">
          <a:xfrm>
            <a:off x="3868738" y="2400300"/>
            <a:ext cx="215900" cy="217488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40971" name="Group 33"/>
          <p:cNvGrpSpPr>
            <a:grpSpLocks/>
          </p:cNvGrpSpPr>
          <p:nvPr/>
        </p:nvGrpSpPr>
        <p:grpSpPr bwMode="auto">
          <a:xfrm>
            <a:off x="4211638" y="3079750"/>
            <a:ext cx="539750" cy="528638"/>
            <a:chOff x="1293" y="1283"/>
            <a:chExt cx="340" cy="333"/>
          </a:xfrm>
        </p:grpSpPr>
        <p:sp>
          <p:nvSpPr>
            <p:cNvPr id="40973" name="Line 34"/>
            <p:cNvSpPr>
              <a:spLocks noChangeShapeType="1"/>
            </p:cNvSpPr>
            <p:nvPr/>
          </p:nvSpPr>
          <p:spPr bwMode="auto">
            <a:xfrm flipH="1">
              <a:off x="1293" y="1344"/>
              <a:ext cx="272" cy="272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974" name="Oval 35"/>
            <p:cNvSpPr>
              <a:spLocks noChangeArrowheads="1"/>
            </p:cNvSpPr>
            <p:nvPr/>
          </p:nvSpPr>
          <p:spPr bwMode="auto">
            <a:xfrm>
              <a:off x="1497" y="1283"/>
              <a:ext cx="136" cy="13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 useBgFill="1">
        <p:nvSpPr>
          <p:cNvPr id="40972" name="コンテンツ プレースホルダ 2"/>
          <p:cNvSpPr>
            <a:spLocks/>
          </p:cNvSpPr>
          <p:nvPr/>
        </p:nvSpPr>
        <p:spPr bwMode="auto">
          <a:xfrm>
            <a:off x="468313" y="5373688"/>
            <a:ext cx="8208962" cy="792162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altLang="ja-JP" sz="3600">
                <a:ea typeface="ＭＳ ゴシック" pitchFamily="49" charset="-128"/>
              </a:rPr>
              <a:t>(that . (is . ((the . (question . () )) . () )))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４ 解説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981200"/>
            <a:ext cx="7772400" cy="4327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ja-JP" smtClean="0"/>
              <a:t>((to be) or (not to be)</a:t>
            </a:r>
            <a:br>
              <a:rPr lang="en-US" altLang="ja-JP" smtClean="0"/>
            </a:br>
            <a:r>
              <a:rPr lang="en-US" altLang="ja-JP" smtClean="0"/>
              <a:t>               	that is (the question))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altLang="ja-JP" smtClean="0"/>
          </a:p>
          <a:p>
            <a:pPr>
              <a:buFont typeface="Wingdings" pitchFamily="2" charset="2"/>
              <a:buNone/>
            </a:pPr>
            <a:r>
              <a:rPr lang="en-US" altLang="ja-JP" smtClean="0"/>
              <a:t>(or (not to be) that is (the question))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endParaRPr lang="en-US" altLang="ja-JP" smtClean="0"/>
          </a:p>
          <a:p>
            <a:pPr>
              <a:buFont typeface="Wingdings" pitchFamily="2" charset="2"/>
              <a:buNone/>
            </a:pPr>
            <a:r>
              <a:rPr lang="en-US" altLang="ja-JP" smtClean="0"/>
              <a:t>((not to be) that is (the question))</a:t>
            </a:r>
            <a:endParaRPr lang="ja-JP" altLang="en-US" smtClean="0"/>
          </a:p>
          <a:p>
            <a:pPr>
              <a:buFont typeface="Wingdings" pitchFamily="2" charset="2"/>
              <a:buNone/>
            </a:pPr>
            <a:endParaRPr lang="ja-JP" altLang="en-US" smtClean="0"/>
          </a:p>
        </p:txBody>
      </p:sp>
      <p:sp>
        <p:nvSpPr>
          <p:cNvPr id="41987" name="Rectangle 9"/>
          <p:cNvSpPr>
            <a:spLocks noChangeArrowheads="1"/>
          </p:cNvSpPr>
          <p:nvPr/>
        </p:nvSpPr>
        <p:spPr bwMode="auto">
          <a:xfrm>
            <a:off x="8101013" y="6216650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1E2A34C-71D2-41C3-8FAD-EE8660735208}" type="slidenum">
              <a:rPr lang="ja-JP" altLang="en-US">
                <a:latin typeface="ＭＳ Ｐゴシック" charset="-128"/>
              </a:rPr>
              <a:pPr algn="r"/>
              <a:t>15</a:t>
            </a:fld>
            <a:endParaRPr lang="en-US" altLang="ja-JP">
              <a:latin typeface="ＭＳ Ｐゴシック" charset="-128"/>
            </a:endParaRPr>
          </a:p>
        </p:txBody>
      </p:sp>
      <p:grpSp>
        <p:nvGrpSpPr>
          <p:cNvPr id="4" name="グループ化 6"/>
          <p:cNvGrpSpPr>
            <a:grpSpLocks/>
          </p:cNvGrpSpPr>
          <p:nvPr/>
        </p:nvGrpSpPr>
        <p:grpSpPr bwMode="auto">
          <a:xfrm>
            <a:off x="2555875" y="3141663"/>
            <a:ext cx="2303463" cy="792162"/>
            <a:chOff x="2555776" y="3140968"/>
            <a:chExt cx="2304256" cy="792088"/>
          </a:xfrm>
        </p:grpSpPr>
        <p:sp>
          <p:nvSpPr>
            <p:cNvPr id="41995" name="下矢印 4"/>
            <p:cNvSpPr>
              <a:spLocks noChangeArrowheads="1"/>
            </p:cNvSpPr>
            <p:nvPr/>
          </p:nvSpPr>
          <p:spPr bwMode="auto">
            <a:xfrm>
              <a:off x="2555776" y="3356992"/>
              <a:ext cx="1152128" cy="57606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708698" y="3140968"/>
              <a:ext cx="1151334" cy="70795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sz="4000">
                  <a:latin typeface="+mn-lt"/>
                </a:rPr>
                <a:t>cdr</a:t>
              </a:r>
              <a:endParaRPr lang="ja-JP" altLang="en-US" sz="4000">
                <a:latin typeface="+mn-lt"/>
              </a:endParaRPr>
            </a:p>
          </p:txBody>
        </p:sp>
      </p:grpSp>
      <p:grpSp>
        <p:nvGrpSpPr>
          <p:cNvPr id="5" name="グループ化 7"/>
          <p:cNvGrpSpPr>
            <a:grpSpLocks/>
          </p:cNvGrpSpPr>
          <p:nvPr/>
        </p:nvGrpSpPr>
        <p:grpSpPr bwMode="auto">
          <a:xfrm>
            <a:off x="2555875" y="4652963"/>
            <a:ext cx="2303463" cy="728662"/>
            <a:chOff x="2555776" y="3204265"/>
            <a:chExt cx="2304256" cy="728791"/>
          </a:xfrm>
        </p:grpSpPr>
        <p:sp>
          <p:nvSpPr>
            <p:cNvPr id="41993" name="下矢印 8"/>
            <p:cNvSpPr>
              <a:spLocks noChangeArrowheads="1"/>
            </p:cNvSpPr>
            <p:nvPr/>
          </p:nvSpPr>
          <p:spPr bwMode="auto">
            <a:xfrm>
              <a:off x="2555776" y="3356992"/>
              <a:ext cx="1152128" cy="576064"/>
            </a:xfrm>
            <a:prstGeom prst="downArrow">
              <a:avLst>
                <a:gd name="adj1" fmla="val 50000"/>
                <a:gd name="adj2" fmla="val 50000"/>
              </a:avLst>
            </a:prstGeom>
            <a:solidFill>
              <a:schemeClr val="accent2"/>
            </a:solidFill>
            <a:ln w="12700" algn="ctr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lIns="90000" tIns="46800" rIns="90000" bIns="46800">
              <a:spAutoFit/>
            </a:bodyPr>
            <a:lstStyle/>
            <a:p>
              <a:endParaRPr lang="ja-JP" altLang="en-US" sz="2400">
                <a:latin typeface="Times New Roman" pitchFamily="18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3708698" y="3204265"/>
              <a:ext cx="1151334" cy="70815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ja-JP" sz="4000">
                  <a:latin typeface="+mn-lt"/>
                </a:rPr>
                <a:t>cdr</a:t>
              </a:r>
              <a:endParaRPr lang="ja-JP" altLang="en-US" sz="4000">
                <a:latin typeface="+mn-lt"/>
              </a:endParaRPr>
            </a:p>
          </p:txBody>
        </p:sp>
      </p:grpSp>
      <p:sp>
        <p:nvSpPr>
          <p:cNvPr id="11" name="右大かっこ 10"/>
          <p:cNvSpPr>
            <a:spLocks/>
          </p:cNvSpPr>
          <p:nvPr/>
        </p:nvSpPr>
        <p:spPr bwMode="auto">
          <a:xfrm rot="5400000">
            <a:off x="1547019" y="1988344"/>
            <a:ext cx="144463" cy="1152525"/>
          </a:xfrm>
          <a:prstGeom prst="rightBracket">
            <a:avLst>
              <a:gd name="adj" fmla="val 33352"/>
            </a:avLst>
          </a:prstGeom>
          <a:noFill/>
          <a:ln w="381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lIns="90000" tIns="46800" rIns="90000" bIns="46800"/>
          <a:lstStyle/>
          <a:p>
            <a:endParaRPr lang="ja-JP" altLang="en-US" sz="2400">
              <a:latin typeface="Times New Roman" pitchFamily="18" charset="0"/>
            </a:endParaRPr>
          </a:p>
        </p:txBody>
      </p:sp>
      <p:sp>
        <p:nvSpPr>
          <p:cNvPr id="13" name="右大かっこ 12"/>
          <p:cNvSpPr>
            <a:spLocks/>
          </p:cNvSpPr>
          <p:nvPr/>
        </p:nvSpPr>
        <p:spPr bwMode="auto">
          <a:xfrm rot="5400000">
            <a:off x="1152525" y="4400550"/>
            <a:ext cx="142875" cy="504825"/>
          </a:xfrm>
          <a:prstGeom prst="rightBracket">
            <a:avLst>
              <a:gd name="adj" fmla="val 62635"/>
            </a:avLst>
          </a:prstGeom>
          <a:noFill/>
          <a:ln w="381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lIns="90000" tIns="46800" rIns="90000" bIns="46800"/>
          <a:lstStyle/>
          <a:p>
            <a:endParaRPr lang="ja-JP" altLang="en-US" sz="2400">
              <a:latin typeface="Times New Roman" pitchFamily="18" charset="0"/>
            </a:endParaRPr>
          </a:p>
        </p:txBody>
      </p:sp>
      <p:sp>
        <p:nvSpPr>
          <p:cNvPr id="14" name="右大かっこ 13"/>
          <p:cNvSpPr>
            <a:spLocks/>
          </p:cNvSpPr>
          <p:nvPr/>
        </p:nvSpPr>
        <p:spPr bwMode="auto">
          <a:xfrm rot="5400000">
            <a:off x="1943100" y="5192713"/>
            <a:ext cx="144463" cy="1944687"/>
          </a:xfrm>
          <a:prstGeom prst="rightBracket">
            <a:avLst>
              <a:gd name="adj" fmla="val 44061"/>
            </a:avLst>
          </a:prstGeom>
          <a:noFill/>
          <a:ln w="381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lIns="90000" tIns="46800" rIns="90000" bIns="46800"/>
          <a:lstStyle/>
          <a:p>
            <a:endParaRPr lang="ja-JP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４ 解答</a:t>
            </a:r>
          </a:p>
        </p:txBody>
      </p:sp>
      <p:sp useBgFill="1">
        <p:nvSpPr>
          <p:cNvPr id="43010" name="コンテンツ プレースホルダ 2"/>
          <p:cNvSpPr>
            <a:spLocks noGrp="1"/>
          </p:cNvSpPr>
          <p:nvPr>
            <p:ph idx="4294967295"/>
          </p:nvPr>
        </p:nvSpPr>
        <p:spPr>
          <a:xfrm>
            <a:off x="2268538" y="2349500"/>
            <a:ext cx="5183187" cy="719138"/>
          </a:xfrm>
          <a:ln w="38100">
            <a:solidFill>
              <a:schemeClr val="accent2"/>
            </a:solidFill>
          </a:ln>
        </p:spPr>
        <p:txBody>
          <a:bodyPr/>
          <a:lstStyle/>
          <a:p>
            <a:pPr algn="ctr"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Arial" charset="0"/>
                <a:ea typeface="ＭＳ ゴシック" pitchFamily="49" charset="-128"/>
              </a:rPr>
              <a:t> or</a:t>
            </a:r>
          </a:p>
        </p:txBody>
      </p:sp>
      <p:sp useBgFill="1">
        <p:nvSpPr>
          <p:cNvPr id="43011" name="コンテンツ プレースホルダ 2"/>
          <p:cNvSpPr>
            <a:spLocks/>
          </p:cNvSpPr>
          <p:nvPr/>
        </p:nvSpPr>
        <p:spPr bwMode="auto">
          <a:xfrm>
            <a:off x="2268538" y="3644900"/>
            <a:ext cx="5183187" cy="719138"/>
          </a:xfrm>
          <a:prstGeom prst="rect">
            <a:avLst/>
          </a:prstGeom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lIns="182562" tIns="46038" rIns="182562" bIns="46038"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None/>
            </a:pPr>
            <a:r>
              <a:rPr lang="en-US" altLang="ja-JP" sz="3600">
                <a:ea typeface="ＭＳ ゴシック" pitchFamily="49" charset="-128"/>
              </a:rPr>
              <a:t> (that is </a:t>
            </a:r>
            <a:r>
              <a:rPr lang="en-US" altLang="ja-JP" sz="3600"/>
              <a:t>(the question)</a:t>
            </a:r>
            <a:r>
              <a:rPr lang="en-US" altLang="ja-JP" sz="3600">
                <a:ea typeface="ＭＳ ゴシック" pitchFamily="49" charset="-128"/>
              </a:rPr>
              <a:t>)</a:t>
            </a:r>
          </a:p>
        </p:txBody>
      </p:sp>
      <p:sp>
        <p:nvSpPr>
          <p:cNvPr id="43012" name="Text Box 7"/>
          <p:cNvSpPr txBox="1">
            <a:spLocks noChangeArrowheads="1"/>
          </p:cNvSpPr>
          <p:nvPr/>
        </p:nvSpPr>
        <p:spPr bwMode="auto">
          <a:xfrm>
            <a:off x="1403350" y="2420938"/>
            <a:ext cx="865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(1)</a:t>
            </a:r>
          </a:p>
        </p:txBody>
      </p:sp>
      <p:sp>
        <p:nvSpPr>
          <p:cNvPr id="43013" name="Text Box 8"/>
          <p:cNvSpPr txBox="1">
            <a:spLocks noChangeArrowheads="1"/>
          </p:cNvSpPr>
          <p:nvPr/>
        </p:nvSpPr>
        <p:spPr bwMode="auto">
          <a:xfrm>
            <a:off x="1403350" y="3675063"/>
            <a:ext cx="865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200"/>
              <a:t>(2)</a:t>
            </a:r>
          </a:p>
        </p:txBody>
      </p:sp>
      <p:sp>
        <p:nvSpPr>
          <p:cNvPr id="43014" name="Rectangle 9"/>
          <p:cNvSpPr>
            <a:spLocks noChangeArrowheads="1"/>
          </p:cNvSpPr>
          <p:nvPr/>
        </p:nvSpPr>
        <p:spPr bwMode="auto">
          <a:xfrm>
            <a:off x="8101013" y="6216650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1FC8699-0AD2-4896-8E4F-FECDC6131605}" type="slidenum">
              <a:rPr lang="ja-JP" altLang="en-US">
                <a:latin typeface="ＭＳ Ｐゴシック" charset="-128"/>
              </a:rPr>
              <a:pPr algn="r"/>
              <a:t>16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43015" name="テキスト ボックス 8"/>
          <p:cNvSpPr txBox="1">
            <a:spLocks noChangeArrowheads="1"/>
          </p:cNvSpPr>
          <p:nvPr/>
        </p:nvSpPr>
        <p:spPr bwMode="auto">
          <a:xfrm>
            <a:off x="3059113" y="4941888"/>
            <a:ext cx="50419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3600"/>
              <a:t>注：カッコの有無に注意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１ 解答と解説</a:t>
            </a:r>
          </a:p>
        </p:txBody>
      </p:sp>
      <p:sp>
        <p:nvSpPr>
          <p:cNvPr id="4198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①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(λx.λy.yx)ab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β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(λy.ya)b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β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ba</a:t>
            </a:r>
          </a:p>
        </p:txBody>
      </p:sp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D1B9A8D-F1EF-4AD3-9F17-2E037D5790FC}" type="slidenum">
              <a:rPr lang="ja-JP" altLang="en-US">
                <a:latin typeface="ＭＳ Ｐゴシック" charset="-128"/>
              </a:rPr>
              <a:pPr algn="r"/>
              <a:t>2</a:t>
            </a:fld>
            <a:endParaRPr lang="en-US" altLang="ja-JP">
              <a:latin typeface="ＭＳ Ｐゴシック" charset="-128"/>
            </a:endParaRPr>
          </a:p>
        </p:txBody>
      </p:sp>
      <p:sp useBgFill="1">
        <p:nvSpPr>
          <p:cNvPr id="5" name="テキスト ボックス 4"/>
          <p:cNvSpPr txBox="1"/>
          <p:nvPr/>
        </p:nvSpPr>
        <p:spPr>
          <a:xfrm>
            <a:off x="1835696" y="4509120"/>
            <a:ext cx="6696744" cy="1872208"/>
          </a:xfrm>
          <a:prstGeom prst="rect">
            <a:avLst/>
          </a:prstGeom>
          <a:ln w="31750">
            <a:solidFill>
              <a:schemeClr val="accent2"/>
            </a:solidFill>
          </a:ln>
        </p:spPr>
        <p:txBody>
          <a:bodyPr wrap="square" rtlCol="0">
            <a:normAutofit/>
          </a:bodyPr>
          <a:lstStyle/>
          <a:p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((λx.(λy.yx))a)b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 と考える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      ↑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(λx.</a:t>
            </a:r>
            <a:r>
              <a:rPr lang="en-US" altLang="ja-JP" sz="3600" smtClean="0">
                <a:solidFill>
                  <a:srgbClr val="FFC000"/>
                </a:solidFill>
                <a:latin typeface="ＭＳ ゴシック" pitchFamily="49" charset="-128"/>
                <a:ea typeface="ＭＳ ゴシック" pitchFamily="49" charset="-128"/>
              </a:rPr>
              <a:t>(λy.yx)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)a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 をまず簡約</a:t>
            </a:r>
            <a:endParaRPr kumimoji="1" lang="ja-JP" altLang="en-US" sz="3600"/>
          </a:p>
        </p:txBody>
      </p:sp>
      <p:cxnSp>
        <p:nvCxnSpPr>
          <p:cNvPr id="7" name="曲線コネクタ 6"/>
          <p:cNvCxnSpPr/>
          <p:nvPr/>
        </p:nvCxnSpPr>
        <p:spPr bwMode="auto">
          <a:xfrm rot="16200000" flipV="1">
            <a:off x="4824028" y="3176972"/>
            <a:ext cx="1800200" cy="864096"/>
          </a:xfrm>
          <a:prstGeom prst="curvedConnector3">
            <a:avLst>
              <a:gd name="adj1" fmla="val 100099"/>
            </a:avLst>
          </a:prstGeom>
          <a:noFill/>
          <a:ln w="635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１ 解答と解説</a:t>
            </a:r>
          </a:p>
        </p:txBody>
      </p:sp>
      <p:sp>
        <p:nvSpPr>
          <p:cNvPr id="4198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②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λx.λy.axy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η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λx.ax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η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a</a:t>
            </a:r>
          </a:p>
        </p:txBody>
      </p:sp>
      <p:sp>
        <p:nvSpPr>
          <p:cNvPr id="2867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AD1B9A8D-F1EF-4AD3-9F17-2E037D5790FC}" type="slidenum">
              <a:rPr lang="ja-JP" altLang="en-US">
                <a:latin typeface="ＭＳ Ｐゴシック" charset="-128"/>
              </a:rPr>
              <a:pPr algn="r"/>
              <a:t>3</a:t>
            </a:fld>
            <a:endParaRPr lang="en-US" altLang="ja-JP">
              <a:latin typeface="ＭＳ Ｐゴシック" charset="-128"/>
            </a:endParaRPr>
          </a:p>
        </p:txBody>
      </p:sp>
      <p:cxnSp>
        <p:nvCxnSpPr>
          <p:cNvPr id="5" name="曲線コネクタ 4"/>
          <p:cNvCxnSpPr/>
          <p:nvPr/>
        </p:nvCxnSpPr>
        <p:spPr bwMode="auto">
          <a:xfrm rot="16200000" flipV="1">
            <a:off x="4391980" y="3320988"/>
            <a:ext cx="1800200" cy="864096"/>
          </a:xfrm>
          <a:prstGeom prst="curvedConnector3">
            <a:avLst>
              <a:gd name="adj1" fmla="val 100099"/>
            </a:avLst>
          </a:prstGeom>
          <a:noFill/>
          <a:ln w="63500" cap="flat" cmpd="sng" algn="ctr">
            <a:solidFill>
              <a:schemeClr val="accent2"/>
            </a:solidFill>
            <a:prstDash val="solid"/>
            <a:round/>
            <a:headEnd type="none" w="sm" len="sm"/>
            <a:tailEnd type="arrow"/>
          </a:ln>
          <a:effectLst/>
        </p:spPr>
      </p:cxnSp>
      <p:sp useBgFill="1">
        <p:nvSpPr>
          <p:cNvPr id="6" name="テキスト ボックス 5"/>
          <p:cNvSpPr txBox="1"/>
          <p:nvPr/>
        </p:nvSpPr>
        <p:spPr>
          <a:xfrm>
            <a:off x="2051720" y="4653136"/>
            <a:ext cx="6192688" cy="1512168"/>
          </a:xfrm>
          <a:prstGeom prst="rect">
            <a:avLst/>
          </a:prstGeom>
          <a:ln w="31750">
            <a:solidFill>
              <a:schemeClr val="accent2"/>
            </a:solidFill>
          </a:ln>
        </p:spPr>
        <p:txBody>
          <a:bodyPr wrap="square" rtlCol="0">
            <a:normAutofit fontScale="92500" lnSpcReduction="10000"/>
          </a:bodyPr>
          <a:lstStyle/>
          <a:p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(λx.(λy.axy))</a:t>
            </a:r>
            <a:b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      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↑</a:t>
            </a:r>
            <a:endParaRPr lang="en-US" altLang="ja-JP" sz="3600" smtClean="0">
              <a:latin typeface="ＭＳ ゴシック" pitchFamily="49" charset="-128"/>
              <a:ea typeface="ＭＳ ゴシック" pitchFamily="49" charset="-128"/>
            </a:endParaRPr>
          </a:p>
          <a:p>
            <a:r>
              <a:rPr kumimoji="1" lang="ja-JP" altLang="en-US" sz="3600" smtClean="0">
                <a:latin typeface="ＭＳ ゴシック" pitchFamily="49" charset="-128"/>
                <a:ea typeface="ＭＳ ゴシック" pitchFamily="49" charset="-128"/>
              </a:rPr>
              <a:t>  内側から</a:t>
            </a:r>
            <a:r>
              <a:rPr lang="en-US" altLang="ja-JP" sz="3600" smtClean="0">
                <a:latin typeface="ＭＳ ゴシック" pitchFamily="49" charset="-128"/>
                <a:ea typeface="ＭＳ ゴシック" pitchFamily="49" charset="-128"/>
              </a:rPr>
              <a:t>η</a:t>
            </a:r>
            <a:r>
              <a:rPr lang="ja-JP" altLang="en-US" sz="3600" smtClean="0">
                <a:latin typeface="ＭＳ ゴシック" pitchFamily="49" charset="-128"/>
                <a:ea typeface="ＭＳ ゴシック" pitchFamily="49" charset="-128"/>
              </a:rPr>
              <a:t>変換</a:t>
            </a:r>
            <a:endParaRPr kumimoji="1" lang="ja-JP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１ 簡約の表記について</a:t>
            </a:r>
            <a:r>
              <a:rPr lang="en-US" altLang="ja-JP" smtClean="0"/>
              <a:t> 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ja-JP" altLang="en-US" smtClean="0"/>
              <a:t>表記に注意する</a:t>
            </a:r>
            <a:endParaRPr lang="en-US" altLang="ja-JP" smtClean="0"/>
          </a:p>
          <a:p>
            <a:pPr lvl="1" eaLnBrk="1" hangingPunct="1">
              <a:lnSpc>
                <a:spcPct val="85000"/>
              </a:lnSpc>
            </a:pPr>
            <a:r>
              <a:rPr lang="ja-JP" altLang="en-US" smtClean="0"/>
              <a:t>以下のような表記は不可</a:t>
            </a:r>
            <a:endParaRPr lang="en-US" altLang="ja-JP" smtClean="0"/>
          </a:p>
          <a:p>
            <a:pPr lvl="2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ja-JP" altLang="en-US" sz="3600" smtClean="0"/>
              <a:t>＝</a:t>
            </a:r>
            <a:endParaRPr lang="en-US" altLang="ja-JP" sz="3600" smtClean="0"/>
          </a:p>
          <a:p>
            <a:pPr lvl="2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ja-JP" altLang="en-US" sz="3600" smtClean="0"/>
              <a:t>＝</a:t>
            </a:r>
            <a:r>
              <a:rPr lang="en-US" altLang="ja-JP" sz="3600" b="1" baseline="-25000" smtClean="0"/>
              <a:t>β</a:t>
            </a:r>
            <a:r>
              <a:rPr lang="ja-JP" altLang="en-US" sz="3600" smtClean="0"/>
              <a:t> </a:t>
            </a:r>
            <a:endParaRPr lang="en-US" altLang="ja-JP" sz="2800" smtClean="0"/>
          </a:p>
          <a:p>
            <a:pPr lvl="2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ja-JP" altLang="en-US" sz="3600" smtClean="0"/>
              <a:t>→</a:t>
            </a:r>
            <a:r>
              <a:rPr lang="en-US" altLang="ja-JP" sz="3600" smtClean="0"/>
              <a:t>β</a:t>
            </a:r>
          </a:p>
          <a:p>
            <a:pPr lvl="1" eaLnBrk="1" hangingPunct="1">
              <a:lnSpc>
                <a:spcPct val="85000"/>
              </a:lnSpc>
            </a:pPr>
            <a:r>
              <a:rPr lang="ja-JP" altLang="en-US" smtClean="0"/>
              <a:t>次のような書き方は、ある</a:t>
            </a:r>
            <a:endParaRPr lang="en-US" altLang="ja-JP" smtClean="0"/>
          </a:p>
          <a:p>
            <a:pPr lvl="2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ja-JP" altLang="en-US" sz="3600" smtClean="0"/>
              <a:t>→</a:t>
            </a:r>
            <a:r>
              <a:rPr lang="en-US" altLang="ja-JP" sz="3600" b="1" baseline="30000" smtClean="0"/>
              <a:t>β</a:t>
            </a:r>
          </a:p>
          <a:p>
            <a:pPr lvl="2" eaLnBrk="1" hangingPunct="1">
              <a:lnSpc>
                <a:spcPct val="85000"/>
              </a:lnSpc>
              <a:buFont typeface="Wingdings" pitchFamily="2" charset="2"/>
              <a:buNone/>
            </a:pPr>
            <a:r>
              <a:rPr lang="ja-JP" altLang="en-US" sz="3600" smtClean="0"/>
              <a:t>⇒</a:t>
            </a:r>
          </a:p>
        </p:txBody>
      </p:sp>
      <p:sp>
        <p:nvSpPr>
          <p:cNvPr id="29699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8DA6B0D-92B6-41A9-A239-C190FDE61134}" type="slidenum">
              <a:rPr lang="ja-JP" altLang="en-US">
                <a:latin typeface="ＭＳ Ｐゴシック" charset="-128"/>
              </a:rPr>
              <a:pPr algn="r"/>
              <a:t>4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29700" name="テキスト ボックス 4"/>
          <p:cNvSpPr txBox="1">
            <a:spLocks noChangeArrowheads="1"/>
          </p:cNvSpPr>
          <p:nvPr/>
        </p:nvSpPr>
        <p:spPr bwMode="auto">
          <a:xfrm>
            <a:off x="1785938" y="6308725"/>
            <a:ext cx="3571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β</a:t>
            </a: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１ 簡約の表記について</a:t>
            </a:r>
            <a:r>
              <a:rPr lang="en-US" altLang="ja-JP" smtClean="0"/>
              <a:t> </a:t>
            </a:r>
          </a:p>
        </p:txBody>
      </p:sp>
      <p:sp useBgFill="1"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ja-JP" altLang="en-US" smtClean="0"/>
              <a:t>簡約は、推移的ではない</a:t>
            </a:r>
            <a:endParaRPr lang="en-US" altLang="ja-JP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したがって、</a:t>
            </a:r>
            <a:endParaRPr lang="en-US" altLang="ja-JP" smtClean="0"/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λx.λy.axy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η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λx.ax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η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a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を、以下のように省略して書くことはできない</a:t>
            </a: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λx.λy.axy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η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a</a:t>
            </a:r>
            <a:endParaRPr lang="ja-JP" altLang="en-US" smtClean="0"/>
          </a:p>
        </p:txBody>
      </p:sp>
      <p:sp>
        <p:nvSpPr>
          <p:cNvPr id="31747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7D02BCAF-03CB-401D-A94B-84345F0B2861}" type="slidenum">
              <a:rPr lang="ja-JP" altLang="en-US">
                <a:latin typeface="ＭＳ Ｐゴシック" charset="-128"/>
              </a:rPr>
              <a:pPr algn="r"/>
              <a:t>5</a:t>
            </a:fld>
            <a:endParaRPr lang="en-US" altLang="ja-JP">
              <a:latin typeface="ＭＳ Ｐゴシック" charset="-128"/>
            </a:endParaRPr>
          </a:p>
        </p:txBody>
      </p:sp>
      <p:cxnSp>
        <p:nvCxnSpPr>
          <p:cNvPr id="31748" name="直線コネクタ 5"/>
          <p:cNvCxnSpPr>
            <a:cxnSpLocks noChangeShapeType="1"/>
          </p:cNvCxnSpPr>
          <p:nvPr/>
        </p:nvCxnSpPr>
        <p:spPr bwMode="auto">
          <a:xfrm>
            <a:off x="1500188" y="3933825"/>
            <a:ext cx="6643687" cy="1588"/>
          </a:xfrm>
          <a:prstGeom prst="line">
            <a:avLst/>
          </a:prstGeom>
          <a:noFill/>
          <a:ln w="38100" algn="ctr">
            <a:solidFill>
              <a:schemeClr val="accent2"/>
            </a:solidFill>
            <a:round/>
            <a:headEnd type="none" w="sm" len="sm"/>
            <a:tailEnd type="none" w="sm" len="sm"/>
          </a:ln>
        </p:spPr>
      </p:cxnSp>
      <p:cxnSp>
        <p:nvCxnSpPr>
          <p:cNvPr id="31749" name="直線コネクタ 7"/>
          <p:cNvCxnSpPr>
            <a:cxnSpLocks noChangeShapeType="1"/>
          </p:cNvCxnSpPr>
          <p:nvPr/>
        </p:nvCxnSpPr>
        <p:spPr bwMode="auto">
          <a:xfrm>
            <a:off x="1643063" y="5857875"/>
            <a:ext cx="4143375" cy="1588"/>
          </a:xfrm>
          <a:prstGeom prst="line">
            <a:avLst/>
          </a:prstGeom>
          <a:noFill/>
          <a:ln w="38100" algn="ctr">
            <a:solidFill>
              <a:srgbClr val="FFFF00"/>
            </a:solidFill>
            <a:round/>
            <a:headEnd type="none" w="sm" len="sm"/>
            <a:tailEnd type="none" w="sm" len="sm"/>
          </a:ln>
        </p:spPr>
      </p:cxnSp>
      <p:sp>
        <p:nvSpPr>
          <p:cNvPr id="31750" name="テキスト ボックス 8"/>
          <p:cNvSpPr txBox="1">
            <a:spLocks noChangeArrowheads="1"/>
          </p:cNvSpPr>
          <p:nvPr/>
        </p:nvSpPr>
        <p:spPr bwMode="auto">
          <a:xfrm>
            <a:off x="3000375" y="5445125"/>
            <a:ext cx="14287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altLang="ja-JP" sz="9600">
                <a:solidFill>
                  <a:srgbClr val="FF0000"/>
                </a:solidFill>
              </a:rPr>
              <a:t>×</a:t>
            </a:r>
            <a:endParaRPr lang="ja-JP" altLang="en-US" sz="96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１ 簡約の表記について</a:t>
            </a:r>
            <a:r>
              <a:rPr lang="en-US" altLang="ja-JP" smtClean="0"/>
              <a:t> 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682625" y="1981200"/>
            <a:ext cx="7772400" cy="4471988"/>
          </a:xfrm>
        </p:spPr>
        <p:txBody>
          <a:bodyPr/>
          <a:lstStyle/>
          <a:p>
            <a:pPr lvl="1" eaLnBrk="1" hangingPunct="1"/>
            <a:r>
              <a:rPr lang="ja-JP" altLang="en-US" i="1" u="sng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反射的推移閉包</a:t>
            </a:r>
            <a:r>
              <a:rPr lang="ja-JP" altLang="en-US" smtClean="0">
                <a:solidFill>
                  <a:schemeClr val="accent2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を定義して、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以下のように書くことは可</a:t>
            </a: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 eaLnBrk="1" hangingPunct="1">
              <a:buFontTx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λx.λy.axy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→</a:t>
            </a:r>
            <a:r>
              <a:rPr lang="ja-JP" altLang="en-US" baseline="30000" smtClean="0">
                <a:latin typeface="ＭＳ ゴシック" pitchFamily="49" charset="-128"/>
                <a:ea typeface="ＭＳ ゴシック" pitchFamily="49" charset="-128"/>
              </a:rPr>
              <a:t>＊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a</a:t>
            </a:r>
          </a:p>
          <a:p>
            <a:pPr lvl="1" eaLnBrk="1" hangingPunct="1">
              <a:lnSpc>
                <a:spcPct val="50000"/>
              </a:lnSpc>
              <a:buFontTx/>
              <a:buNone/>
            </a:pP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（関係→を、</a:t>
            </a: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   → ＝ 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α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∪→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β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∪→</a:t>
            </a:r>
            <a:r>
              <a:rPr lang="en-US" altLang="ja-JP" baseline="-25000" smtClean="0">
                <a:latin typeface="ＭＳ ゴシック" pitchFamily="49" charset="-128"/>
                <a:ea typeface="ＭＳ ゴシック" pitchFamily="49" charset="-128"/>
              </a:rPr>
              <a:t>η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/>
            </a:r>
            <a:br>
              <a:rPr lang="en-US" altLang="ja-JP" smtClean="0">
                <a:latin typeface="ＭＳ ゴシック" pitchFamily="49" charset="-128"/>
                <a:ea typeface="ＭＳ ゴシック" pitchFamily="49" charset="-128"/>
              </a:rPr>
            </a:b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とし、その反射的推移閉包を</a:t>
            </a: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  →</a:t>
            </a:r>
            <a:r>
              <a:rPr lang="ja-JP" altLang="en-US" baseline="30000" smtClean="0">
                <a:latin typeface="ＭＳ ゴシック" pitchFamily="49" charset="-128"/>
                <a:ea typeface="ＭＳ ゴシック" pitchFamily="49" charset="-128"/>
              </a:rPr>
              <a:t>＊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とする）</a:t>
            </a:r>
            <a:endParaRPr lang="en-US" altLang="ja-JP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33795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E4390760-7A9B-4B70-81C5-C4DB76ECF45C}" type="slidenum">
              <a:rPr lang="ja-JP" altLang="en-US">
                <a:latin typeface="ＭＳ Ｐゴシック" charset="-128"/>
              </a:rPr>
              <a:pPr algn="r"/>
              <a:t>6</a:t>
            </a:fld>
            <a:endParaRPr lang="en-US" altLang="ja-JP">
              <a:latin typeface="ＭＳ Ｐゴシック" charset="-128"/>
            </a:endParaRPr>
          </a:p>
        </p:txBody>
      </p:sp>
      <p:sp>
        <p:nvSpPr>
          <p:cNvPr id="33796" name="正方形/長方形 4"/>
          <p:cNvSpPr>
            <a:spLocks noChangeArrowheads="1"/>
          </p:cNvSpPr>
          <p:nvPr/>
        </p:nvSpPr>
        <p:spPr bwMode="auto">
          <a:xfrm>
            <a:off x="2000250" y="3213100"/>
            <a:ext cx="4500563" cy="649288"/>
          </a:xfrm>
          <a:prstGeom prst="rect">
            <a:avLst/>
          </a:prstGeom>
          <a:noFill/>
          <a:ln w="38100" algn="ctr">
            <a:solidFill>
              <a:srgbClr val="FFFF00"/>
            </a:solidFill>
            <a:round/>
            <a:headEnd type="none" w="sm" len="sm"/>
            <a:tailEnd type="none" w="sm" len="sm"/>
          </a:ln>
        </p:spPr>
        <p:txBody>
          <a:bodyPr lIns="90000" tIns="46800" rIns="90000" bIns="46800"/>
          <a:lstStyle/>
          <a:p>
            <a:endParaRPr lang="ja-JP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841" name="AutoShape 6">
            <a:hlinkClick r:id="rId2" action="ppaction://hlinkpres?slideindex=60&amp;slidetitle=３.６ 閉包と反射的推移閉包" highlightClick="1"/>
          </p:cNvPr>
          <p:cNvSpPr>
            <a:spLocks noChangeArrowheads="1"/>
          </p:cNvSpPr>
          <p:nvPr/>
        </p:nvSpPr>
        <p:spPr bwMode="auto">
          <a:xfrm>
            <a:off x="1691681" y="2060848"/>
            <a:ext cx="6696744" cy="194441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110000"/>
              </a:lnSpc>
            </a:pPr>
            <a:r>
              <a:rPr lang="ja-JP" altLang="en-US" smtClean="0"/>
              <a:t>反射的推移閉包については、</a:t>
            </a:r>
            <a:br>
              <a:rPr lang="ja-JP" altLang="en-US" smtClean="0"/>
            </a:br>
            <a:r>
              <a:rPr lang="ja-JP" altLang="en-US" smtClean="0"/>
              <a:t>   「プログラミング言語の基礎」 の</a:t>
            </a:r>
            <a:br>
              <a:rPr lang="ja-JP" altLang="en-US" smtClean="0"/>
            </a:br>
            <a:r>
              <a:rPr lang="ja-JP" altLang="en-US" smtClean="0"/>
              <a:t>   </a:t>
            </a:r>
            <a:r>
              <a:rPr lang="en-US" altLang="ja-JP" smtClean="0"/>
              <a:t>『</a:t>
            </a:r>
            <a:r>
              <a:rPr lang="ja-JP" altLang="en-US" smtClean="0"/>
              <a:t>３</a:t>
            </a:r>
            <a:r>
              <a:rPr lang="en-US" altLang="ja-JP" smtClean="0"/>
              <a:t>.</a:t>
            </a:r>
            <a:r>
              <a:rPr lang="ja-JP" altLang="en-US" smtClean="0"/>
              <a:t>６ 反射的推移閉包</a:t>
            </a:r>
            <a:r>
              <a:rPr lang="en-US" altLang="ja-JP" smtClean="0"/>
              <a:t>』</a:t>
            </a:r>
            <a:r>
              <a:rPr lang="ja-JP" altLang="en-US" smtClean="0"/>
              <a:t> を参照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１ 簡約の表記について</a:t>
            </a:r>
            <a:r>
              <a:rPr lang="en-US" altLang="ja-JP" smtClean="0"/>
              <a:t> </a:t>
            </a:r>
            <a:endParaRPr lang="ja-JP" altLang="en-US" smtClean="0"/>
          </a:p>
        </p:txBody>
      </p:sp>
      <p:sp>
        <p:nvSpPr>
          <p:cNvPr id="3584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0E10A7E9-0859-4DE4-95D5-B0C164C9C1BE}" type="slidenum">
              <a:rPr lang="ja-JP" altLang="en-US">
                <a:latin typeface="ＭＳ Ｐゴシック" charset="-128"/>
              </a:rPr>
              <a:pPr algn="r"/>
              <a:t>7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２ 解答</a:t>
            </a:r>
          </a:p>
        </p:txBody>
      </p:sp>
      <p:sp useBgFill="1">
        <p:nvSpPr>
          <p:cNvPr id="36866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5" y="1844674"/>
            <a:ext cx="7772400" cy="4680670"/>
          </a:xfrm>
          <a:ln w="3810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(define fib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(lambda (n)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(cond ((&lt;= n 0)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0)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   ((= n 1)  1)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   (else (+ (fib(- n 1))</a:t>
            </a:r>
          </a:p>
          <a:p>
            <a:pPr eaLnBrk="1" hangingPunct="1">
              <a:lnSpc>
                <a:spcPct val="100000"/>
              </a:lnSpc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			    (fib(- n 2))</a:t>
            </a:r>
          </a:p>
          <a:p>
            <a:pPr eaLnBrk="1" hangingPunct="1">
              <a:lnSpc>
                <a:spcPct val="100000"/>
              </a:lnSpc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                  )) )))</a:t>
            </a:r>
          </a:p>
        </p:txBody>
      </p: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D08837D-8757-4F1A-B0D7-CD74CBA383AB}" type="slidenum">
              <a:rPr lang="ja-JP" altLang="en-US">
                <a:latin typeface="ＭＳ Ｐゴシック" charset="-128"/>
              </a:rPr>
              <a:pPr algn="r"/>
              <a:t>8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演習７</a:t>
            </a:r>
            <a:r>
              <a:rPr lang="en-US" altLang="ja-JP" smtClean="0"/>
              <a:t>.</a:t>
            </a:r>
            <a:r>
              <a:rPr lang="ja-JP" altLang="en-US" smtClean="0"/>
              <a:t>２ 解答 （別解）</a:t>
            </a:r>
          </a:p>
        </p:txBody>
      </p:sp>
      <p:sp useBgFill="1">
        <p:nvSpPr>
          <p:cNvPr id="36866" name="コンテンツ プレースホルダ 2"/>
          <p:cNvSpPr>
            <a:spLocks noGrp="1"/>
          </p:cNvSpPr>
          <p:nvPr>
            <p:ph idx="1"/>
          </p:nvPr>
        </p:nvSpPr>
        <p:spPr>
          <a:xfrm>
            <a:off x="682624" y="1844674"/>
            <a:ext cx="7921823" cy="4104606"/>
          </a:xfrm>
          <a:ln w="38100">
            <a:solidFill>
              <a:schemeClr val="accent2"/>
            </a:solidFill>
          </a:ln>
        </p:spPr>
        <p:txBody>
          <a:bodyPr/>
          <a:lstStyle/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(define fib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(lambda (n)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(if (&lt;= n 0) </a:t>
            </a:r>
            <a:r>
              <a:rPr lang="ja-JP" altLang="en-US" smtClean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0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(if (= n 1) 1</a:t>
            </a:r>
          </a:p>
          <a:p>
            <a:pPr eaLnBrk="1" hangingPunct="1">
              <a:lnSpc>
                <a:spcPct val="100000"/>
              </a:lnSpc>
              <a:buFont typeface="Wingdings" pitchFamily="2" charset="2"/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          (+ (fib(- n 1))</a:t>
            </a:r>
          </a:p>
          <a:p>
            <a:pPr eaLnBrk="1" hangingPunct="1">
              <a:lnSpc>
                <a:spcPct val="100000"/>
              </a:lnSpc>
              <a:buNone/>
            </a:pPr>
            <a:r>
              <a:rPr lang="en-US" altLang="ja-JP" smtClean="0">
                <a:latin typeface="ＭＳ ゴシック" pitchFamily="49" charset="-128"/>
                <a:ea typeface="ＭＳ ゴシック" pitchFamily="49" charset="-128"/>
              </a:rPr>
              <a:t>			     (fib(- n 2)) )) )))</a:t>
            </a:r>
          </a:p>
        </p:txBody>
      </p:sp>
      <p:sp>
        <p:nvSpPr>
          <p:cNvPr id="3686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6D08837D-8757-4F1A-B0D7-CD74CBA383AB}" type="slidenum">
              <a:rPr lang="ja-JP" altLang="en-US">
                <a:latin typeface="ＭＳ Ｐゴシック" charset="-128"/>
              </a:rPr>
              <a:pPr algn="r"/>
              <a:t>9</a:t>
            </a:fld>
            <a:endParaRPr lang="en-US" altLang="ja-JP">
              <a:latin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p1">
  <a:themeElements>
    <a:clrScheme name="1_cp1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1_cp1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p1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p1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p1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p1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p1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1270</TotalTime>
  <Words>512</Words>
  <Application>Microsoft Office PowerPoint</Application>
  <PresentationFormat>画面に合わせる (4:3)</PresentationFormat>
  <Paragraphs>146</Paragraphs>
  <Slides>16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cp1</vt:lpstr>
      <vt:lpstr>1_cp1</vt:lpstr>
      <vt:lpstr>プログラミング言語論</vt:lpstr>
      <vt:lpstr>演習７.１ 解答と解説</vt:lpstr>
      <vt:lpstr>演習７.１ 解答と解説</vt:lpstr>
      <vt:lpstr>演習７.１ 簡約の表記について </vt:lpstr>
      <vt:lpstr>演習７.１ 簡約の表記について </vt:lpstr>
      <vt:lpstr>演習７.１ 簡約の表記について </vt:lpstr>
      <vt:lpstr>演習７.１ 簡約の表記について </vt:lpstr>
      <vt:lpstr>演習７.２ 解答</vt:lpstr>
      <vt:lpstr>演習７.２ 解答 （別解）</vt:lpstr>
      <vt:lpstr>演習７.２ 解説</vt:lpstr>
      <vt:lpstr>演習７.３ (1) 解説</vt:lpstr>
      <vt:lpstr>演習７.３ (1) 解答</vt:lpstr>
      <vt:lpstr>演習７.３ (2) 解説</vt:lpstr>
      <vt:lpstr>演習７.３ (2) 解答</vt:lpstr>
      <vt:lpstr>演習７.４ 解説</vt:lpstr>
      <vt:lpstr>演習７.４ 解答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演習７ 解答と解説</dc:subject>
  <dc:creator>水野嘉明</dc:creator>
  <cp:lastModifiedBy>Mizuno</cp:lastModifiedBy>
  <cp:revision>145</cp:revision>
  <dcterms:created xsi:type="dcterms:W3CDTF">2008-03-12T01:14:58Z</dcterms:created>
  <dcterms:modified xsi:type="dcterms:W3CDTF">2014-08-24T04:30:04Z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Ｃｏｐｙｒｉｇｈｔ">
    <vt:lpwstr>2008-2014 水野嘉明</vt:lpwstr>
  </property>
</Properties>
</file>