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6.xml" ContentType="application/vnd.openxmlformats-officedocument.presentationml.slide+xml"/>
  <Override PartName="/ppt/slides/slide83.xml" ContentType="application/vnd.openxmlformats-officedocument.presentationml.slide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85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74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81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70.xml" ContentType="application/vnd.openxmlformats-officedocument.presentationml.notesSlide+xml"/>
  <Override PartName="/docProps/custom.xml" ContentType="application/vnd.openxmlformats-officedocument.custom-properties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79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86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75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82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Default Extension="gif" ContentType="image/gif"/>
  <Override PartName="/ppt/slides/slide49.xml" ContentType="application/vnd.openxmlformats-officedocument.presentationml.slide+xml"/>
  <Override PartName="/ppt/slides/slide7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69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76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notesSlides/notesSlide18.xml" ContentType="application/vnd.openxmlformats-officedocument.presentationml.notesSlide+xml"/>
  <Default Extension="wmf" ContentType="image/x-wmf"/>
  <Override PartName="/ppt/notesSlides/notesSlide36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83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72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77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84.xml" ContentType="application/vnd.openxmlformats-officedocument.presentationml.notesSlide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73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slides/slide87.xml" ContentType="application/vnd.openxmlformats-officedocument.presentationml.slide+xml"/>
  <Override PartName="/ppt/slides/slide29.xml" ContentType="application/vnd.openxmlformats-officedocument.presentationml.slide+xml"/>
  <Override PartName="/ppt/slides/slide76.xml" ContentType="application/vnd.openxmlformats-officedocument.presentationml.slide+xml"/>
  <Override PartName="/ppt/notesSlides/notesSlide78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6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9"/>
  </p:notesMasterIdLst>
  <p:handoutMasterIdLst>
    <p:handoutMasterId r:id="rId90"/>
  </p:handoutMasterIdLst>
  <p:sldIdLst>
    <p:sldId id="256" r:id="rId2"/>
    <p:sldId id="257" r:id="rId3"/>
    <p:sldId id="275" r:id="rId4"/>
    <p:sldId id="271" r:id="rId5"/>
    <p:sldId id="272" r:id="rId6"/>
    <p:sldId id="273" r:id="rId7"/>
    <p:sldId id="276" r:id="rId8"/>
    <p:sldId id="277" r:id="rId9"/>
    <p:sldId id="278" r:id="rId10"/>
    <p:sldId id="279" r:id="rId11"/>
    <p:sldId id="293" r:id="rId12"/>
    <p:sldId id="377" r:id="rId13"/>
    <p:sldId id="280" r:id="rId14"/>
    <p:sldId id="281" r:id="rId15"/>
    <p:sldId id="388" r:id="rId16"/>
    <p:sldId id="283" r:id="rId17"/>
    <p:sldId id="274" r:id="rId18"/>
    <p:sldId id="286" r:id="rId19"/>
    <p:sldId id="294" r:id="rId20"/>
    <p:sldId id="287" r:id="rId21"/>
    <p:sldId id="301" r:id="rId22"/>
    <p:sldId id="302" r:id="rId23"/>
    <p:sldId id="304" r:id="rId24"/>
    <p:sldId id="391" r:id="rId25"/>
    <p:sldId id="295" r:id="rId26"/>
    <p:sldId id="308" r:id="rId27"/>
    <p:sldId id="309" r:id="rId28"/>
    <p:sldId id="300" r:id="rId29"/>
    <p:sldId id="310" r:id="rId30"/>
    <p:sldId id="311" r:id="rId31"/>
    <p:sldId id="378" r:id="rId32"/>
    <p:sldId id="379" r:id="rId33"/>
    <p:sldId id="380" r:id="rId34"/>
    <p:sldId id="390" r:id="rId35"/>
    <p:sldId id="381" r:id="rId36"/>
    <p:sldId id="382" r:id="rId37"/>
    <p:sldId id="383" r:id="rId38"/>
    <p:sldId id="384" r:id="rId39"/>
    <p:sldId id="385" r:id="rId40"/>
    <p:sldId id="386" r:id="rId41"/>
    <p:sldId id="392" r:id="rId42"/>
    <p:sldId id="387" r:id="rId43"/>
    <p:sldId id="312" r:id="rId44"/>
    <p:sldId id="313" r:id="rId45"/>
    <p:sldId id="314" r:id="rId46"/>
    <p:sldId id="315" r:id="rId47"/>
    <p:sldId id="317" r:id="rId48"/>
    <p:sldId id="318" r:id="rId49"/>
    <p:sldId id="319" r:id="rId50"/>
    <p:sldId id="323" r:id="rId51"/>
    <p:sldId id="324" r:id="rId52"/>
    <p:sldId id="325" r:id="rId53"/>
    <p:sldId id="329" r:id="rId54"/>
    <p:sldId id="320" r:id="rId55"/>
    <p:sldId id="359" r:id="rId56"/>
    <p:sldId id="374" r:id="rId57"/>
    <p:sldId id="328" r:id="rId58"/>
    <p:sldId id="337" r:id="rId59"/>
    <p:sldId id="345" r:id="rId60"/>
    <p:sldId id="346" r:id="rId61"/>
    <p:sldId id="321" r:id="rId62"/>
    <p:sldId id="330" r:id="rId63"/>
    <p:sldId id="331" r:id="rId64"/>
    <p:sldId id="322" r:id="rId65"/>
    <p:sldId id="375" r:id="rId66"/>
    <p:sldId id="376" r:id="rId67"/>
    <p:sldId id="332" r:id="rId68"/>
    <p:sldId id="344" r:id="rId69"/>
    <p:sldId id="336" r:id="rId70"/>
    <p:sldId id="338" r:id="rId71"/>
    <p:sldId id="360" r:id="rId72"/>
    <p:sldId id="361" r:id="rId73"/>
    <p:sldId id="362" r:id="rId74"/>
    <p:sldId id="363" r:id="rId75"/>
    <p:sldId id="366" r:id="rId76"/>
    <p:sldId id="367" r:id="rId77"/>
    <p:sldId id="352" r:id="rId78"/>
    <p:sldId id="316" r:id="rId79"/>
    <p:sldId id="347" r:id="rId80"/>
    <p:sldId id="348" r:id="rId81"/>
    <p:sldId id="355" r:id="rId82"/>
    <p:sldId id="369" r:id="rId83"/>
    <p:sldId id="356" r:id="rId84"/>
    <p:sldId id="370" r:id="rId85"/>
    <p:sldId id="358" r:id="rId86"/>
    <p:sldId id="371" r:id="rId87"/>
    <p:sldId id="270" r:id="rId88"/>
  </p:sldIdLst>
  <p:sldSz cx="9144000" cy="6858000" type="screen4x3"/>
  <p:notesSz cx="7099300" cy="102235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99F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82" autoAdjust="0"/>
    <p:restoredTop sz="95322" autoAdjust="0"/>
  </p:normalViewPr>
  <p:slideViewPr>
    <p:cSldViewPr showGuides="1">
      <p:cViewPr varScale="1">
        <p:scale>
          <a:sx n="108" d="100"/>
          <a:sy n="108" d="100"/>
        </p:scale>
        <p:origin x="-1248" y="-90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  <p:sld r:id="rId28" collapse="1"/>
      <p:sld r:id="rId29" collapse="1"/>
      <p:sld r:id="rId30" collapse="1"/>
      <p:sld r:id="rId31" collapse="1"/>
      <p:sld r:id="rId32" collapse="1"/>
      <p:sld r:id="rId33" collapse="1"/>
      <p:sld r:id="rId34" collapse="1"/>
      <p:sld r:id="rId35" collapse="1"/>
      <p:sld r:id="rId36" collapse="1"/>
      <p:sld r:id="rId37" collapse="1"/>
      <p:sld r:id="rId38" collapse="1"/>
      <p:sld r:id="rId39" collapse="1"/>
      <p:sld r:id="rId40" collapse="1"/>
      <p:sld r:id="rId41" collapse="1"/>
      <p:sld r:id="rId42" collapse="1"/>
      <p:sld r:id="rId43" collapse="1"/>
      <p:sld r:id="rId44" collapse="1"/>
      <p:sld r:id="rId45" collapse="1"/>
      <p:sld r:id="rId46" collapse="1"/>
      <p:sld r:id="rId47" collapse="1"/>
      <p:sld r:id="rId48" collapse="1"/>
      <p:sld r:id="rId49" collapse="1"/>
      <p:sld r:id="rId50" collapse="1"/>
      <p:sld r:id="rId51" collapse="1"/>
      <p:sld r:id="rId52" collapse="1"/>
      <p:sld r:id="rId53" collapse="1"/>
      <p:sld r:id="rId54" collapse="1"/>
      <p:sld r:id="rId55" collapse="1"/>
      <p:sld r:id="rId56" collapse="1"/>
      <p:sld r:id="rId57" collapse="1"/>
      <p:sld r:id="rId58" collapse="1"/>
      <p:sld r:id="rId59" collapse="1"/>
      <p:sld r:id="rId60" collapse="1"/>
      <p:sld r:id="rId61" collapse="1"/>
      <p:sld r:id="rId62" collapse="1"/>
      <p:sld r:id="rId63" collapse="1"/>
      <p:sld r:id="rId64" collapse="1"/>
      <p:sld r:id="rId65" collapse="1"/>
      <p:sld r:id="rId66" collapse="1"/>
      <p:sld r:id="rId67" collapse="1"/>
      <p:sld r:id="rId68" collapse="1"/>
      <p:sld r:id="rId69" collapse="1"/>
      <p:sld r:id="rId70" collapse="1"/>
      <p:sld r:id="rId71" collapse="1"/>
      <p:sld r:id="rId72" collapse="1"/>
      <p:sld r:id="rId73" collapse="1"/>
      <p:sld r:id="rId74" collapse="1"/>
      <p:sld r:id="rId75" collapse="1"/>
      <p:sld r:id="rId76" collapse="1"/>
      <p:sld r:id="rId77" collapse="1"/>
      <p:sld r:id="rId78" collapse="1"/>
      <p:sld r:id="rId79" collapse="1"/>
      <p:sld r:id="rId80" collapse="1"/>
      <p:sld r:id="rId81" collapse="1"/>
      <p:sld r:id="rId8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06"/>
    </p:cViewPr>
  </p:sorterViewPr>
  <p:notesViewPr>
    <p:cSldViewPr showGuides="1">
      <p:cViewPr varScale="1">
        <p:scale>
          <a:sx n="49" d="100"/>
          <a:sy n="49" d="100"/>
        </p:scale>
        <p:origin x="-2298" y="-102"/>
      </p:cViewPr>
      <p:guideLst>
        <p:guide orient="horz" pos="3220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handoutMaster" Target="handoutMasters/handout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_rels/viewProps.xml.rels><?xml version="1.0" encoding="UTF-8" standalone="yes"?>
<Relationships xmlns="http://schemas.openxmlformats.org/package/2006/relationships"><Relationship Id="rId13" Type="http://schemas.openxmlformats.org/officeDocument/2006/relationships/slide" Target="slides/slide14.xml"/><Relationship Id="rId18" Type="http://schemas.openxmlformats.org/officeDocument/2006/relationships/slide" Target="slides/slide19.xml"/><Relationship Id="rId26" Type="http://schemas.openxmlformats.org/officeDocument/2006/relationships/slide" Target="slides/slide27.xml"/><Relationship Id="rId39" Type="http://schemas.openxmlformats.org/officeDocument/2006/relationships/slide" Target="slides/slide41.xml"/><Relationship Id="rId21" Type="http://schemas.openxmlformats.org/officeDocument/2006/relationships/slide" Target="slides/slide22.xml"/><Relationship Id="rId34" Type="http://schemas.openxmlformats.org/officeDocument/2006/relationships/slide" Target="slides/slide36.xml"/><Relationship Id="rId42" Type="http://schemas.openxmlformats.org/officeDocument/2006/relationships/slide" Target="slides/slide45.xml"/><Relationship Id="rId47" Type="http://schemas.openxmlformats.org/officeDocument/2006/relationships/slide" Target="slides/slide50.xml"/><Relationship Id="rId50" Type="http://schemas.openxmlformats.org/officeDocument/2006/relationships/slide" Target="slides/slide53.xml"/><Relationship Id="rId55" Type="http://schemas.openxmlformats.org/officeDocument/2006/relationships/slide" Target="slides/slide58.xml"/><Relationship Id="rId63" Type="http://schemas.openxmlformats.org/officeDocument/2006/relationships/slide" Target="slides/slide68.xml"/><Relationship Id="rId68" Type="http://schemas.openxmlformats.org/officeDocument/2006/relationships/slide" Target="slides/slide73.xml"/><Relationship Id="rId76" Type="http://schemas.openxmlformats.org/officeDocument/2006/relationships/slide" Target="slides/slide81.xml"/><Relationship Id="rId7" Type="http://schemas.openxmlformats.org/officeDocument/2006/relationships/slide" Target="slides/slide8.xml"/><Relationship Id="rId71" Type="http://schemas.openxmlformats.org/officeDocument/2006/relationships/slide" Target="slides/slide76.xml"/><Relationship Id="rId2" Type="http://schemas.openxmlformats.org/officeDocument/2006/relationships/slide" Target="slides/slide3.xml"/><Relationship Id="rId16" Type="http://schemas.openxmlformats.org/officeDocument/2006/relationships/slide" Target="slides/slide17.xml"/><Relationship Id="rId29" Type="http://schemas.openxmlformats.org/officeDocument/2006/relationships/slide" Target="slides/slide30.xml"/><Relationship Id="rId11" Type="http://schemas.openxmlformats.org/officeDocument/2006/relationships/slide" Target="slides/slide12.xml"/><Relationship Id="rId24" Type="http://schemas.openxmlformats.org/officeDocument/2006/relationships/slide" Target="slides/slide25.xml"/><Relationship Id="rId32" Type="http://schemas.openxmlformats.org/officeDocument/2006/relationships/slide" Target="slides/slide33.xml"/><Relationship Id="rId37" Type="http://schemas.openxmlformats.org/officeDocument/2006/relationships/slide" Target="slides/slide39.xml"/><Relationship Id="rId40" Type="http://schemas.openxmlformats.org/officeDocument/2006/relationships/slide" Target="slides/slide43.xml"/><Relationship Id="rId45" Type="http://schemas.openxmlformats.org/officeDocument/2006/relationships/slide" Target="slides/slide48.xml"/><Relationship Id="rId53" Type="http://schemas.openxmlformats.org/officeDocument/2006/relationships/slide" Target="slides/slide56.xml"/><Relationship Id="rId58" Type="http://schemas.openxmlformats.org/officeDocument/2006/relationships/slide" Target="slides/slide61.xml"/><Relationship Id="rId66" Type="http://schemas.openxmlformats.org/officeDocument/2006/relationships/slide" Target="slides/slide71.xml"/><Relationship Id="rId74" Type="http://schemas.openxmlformats.org/officeDocument/2006/relationships/slide" Target="slides/slide79.xml"/><Relationship Id="rId79" Type="http://schemas.openxmlformats.org/officeDocument/2006/relationships/slide" Target="slides/slide84.xml"/><Relationship Id="rId5" Type="http://schemas.openxmlformats.org/officeDocument/2006/relationships/slide" Target="slides/slide6.xml"/><Relationship Id="rId61" Type="http://schemas.openxmlformats.org/officeDocument/2006/relationships/slide" Target="slides/slide64.xml"/><Relationship Id="rId82" Type="http://schemas.openxmlformats.org/officeDocument/2006/relationships/slide" Target="slides/slide87.xml"/><Relationship Id="rId10" Type="http://schemas.openxmlformats.org/officeDocument/2006/relationships/slide" Target="slides/slide11.xml"/><Relationship Id="rId19" Type="http://schemas.openxmlformats.org/officeDocument/2006/relationships/slide" Target="slides/slide20.xml"/><Relationship Id="rId31" Type="http://schemas.openxmlformats.org/officeDocument/2006/relationships/slide" Target="slides/slide32.xml"/><Relationship Id="rId44" Type="http://schemas.openxmlformats.org/officeDocument/2006/relationships/slide" Target="slides/slide47.xml"/><Relationship Id="rId52" Type="http://schemas.openxmlformats.org/officeDocument/2006/relationships/slide" Target="slides/slide55.xml"/><Relationship Id="rId60" Type="http://schemas.openxmlformats.org/officeDocument/2006/relationships/slide" Target="slides/slide63.xml"/><Relationship Id="rId65" Type="http://schemas.openxmlformats.org/officeDocument/2006/relationships/slide" Target="slides/slide70.xml"/><Relationship Id="rId73" Type="http://schemas.openxmlformats.org/officeDocument/2006/relationships/slide" Target="slides/slide78.xml"/><Relationship Id="rId78" Type="http://schemas.openxmlformats.org/officeDocument/2006/relationships/slide" Target="slides/slide83.xml"/><Relationship Id="rId81" Type="http://schemas.openxmlformats.org/officeDocument/2006/relationships/slide" Target="slides/slide86.xml"/><Relationship Id="rId4" Type="http://schemas.openxmlformats.org/officeDocument/2006/relationships/slide" Target="slides/slide5.xml"/><Relationship Id="rId9" Type="http://schemas.openxmlformats.org/officeDocument/2006/relationships/slide" Target="slides/slide10.xml"/><Relationship Id="rId14" Type="http://schemas.openxmlformats.org/officeDocument/2006/relationships/slide" Target="slides/slide15.xml"/><Relationship Id="rId22" Type="http://schemas.openxmlformats.org/officeDocument/2006/relationships/slide" Target="slides/slide23.xml"/><Relationship Id="rId27" Type="http://schemas.openxmlformats.org/officeDocument/2006/relationships/slide" Target="slides/slide28.xml"/><Relationship Id="rId30" Type="http://schemas.openxmlformats.org/officeDocument/2006/relationships/slide" Target="slides/slide31.xml"/><Relationship Id="rId35" Type="http://schemas.openxmlformats.org/officeDocument/2006/relationships/slide" Target="slides/slide37.xml"/><Relationship Id="rId43" Type="http://schemas.openxmlformats.org/officeDocument/2006/relationships/slide" Target="slides/slide46.xml"/><Relationship Id="rId48" Type="http://schemas.openxmlformats.org/officeDocument/2006/relationships/slide" Target="slides/slide51.xml"/><Relationship Id="rId56" Type="http://schemas.openxmlformats.org/officeDocument/2006/relationships/slide" Target="slides/slide59.xml"/><Relationship Id="rId64" Type="http://schemas.openxmlformats.org/officeDocument/2006/relationships/slide" Target="slides/slide69.xml"/><Relationship Id="rId69" Type="http://schemas.openxmlformats.org/officeDocument/2006/relationships/slide" Target="slides/slide74.xml"/><Relationship Id="rId77" Type="http://schemas.openxmlformats.org/officeDocument/2006/relationships/slide" Target="slides/slide82.xml"/><Relationship Id="rId8" Type="http://schemas.openxmlformats.org/officeDocument/2006/relationships/slide" Target="slides/slide9.xml"/><Relationship Id="rId51" Type="http://schemas.openxmlformats.org/officeDocument/2006/relationships/slide" Target="slides/slide54.xml"/><Relationship Id="rId72" Type="http://schemas.openxmlformats.org/officeDocument/2006/relationships/slide" Target="slides/slide77.xml"/><Relationship Id="rId80" Type="http://schemas.openxmlformats.org/officeDocument/2006/relationships/slide" Target="slides/slide85.xml"/><Relationship Id="rId3" Type="http://schemas.openxmlformats.org/officeDocument/2006/relationships/slide" Target="slides/slide4.xml"/><Relationship Id="rId12" Type="http://schemas.openxmlformats.org/officeDocument/2006/relationships/slide" Target="slides/slide13.xml"/><Relationship Id="rId17" Type="http://schemas.openxmlformats.org/officeDocument/2006/relationships/slide" Target="slides/slide18.xml"/><Relationship Id="rId25" Type="http://schemas.openxmlformats.org/officeDocument/2006/relationships/slide" Target="slides/slide26.xml"/><Relationship Id="rId33" Type="http://schemas.openxmlformats.org/officeDocument/2006/relationships/slide" Target="slides/slide35.xml"/><Relationship Id="rId38" Type="http://schemas.openxmlformats.org/officeDocument/2006/relationships/slide" Target="slides/slide40.xml"/><Relationship Id="rId46" Type="http://schemas.openxmlformats.org/officeDocument/2006/relationships/slide" Target="slides/slide49.xml"/><Relationship Id="rId59" Type="http://schemas.openxmlformats.org/officeDocument/2006/relationships/slide" Target="slides/slide62.xml"/><Relationship Id="rId67" Type="http://schemas.openxmlformats.org/officeDocument/2006/relationships/slide" Target="slides/slide72.xml"/><Relationship Id="rId20" Type="http://schemas.openxmlformats.org/officeDocument/2006/relationships/slide" Target="slides/slide21.xml"/><Relationship Id="rId41" Type="http://schemas.openxmlformats.org/officeDocument/2006/relationships/slide" Target="slides/slide44.xml"/><Relationship Id="rId54" Type="http://schemas.openxmlformats.org/officeDocument/2006/relationships/slide" Target="slides/slide57.xml"/><Relationship Id="rId62" Type="http://schemas.openxmlformats.org/officeDocument/2006/relationships/slide" Target="slides/slide67.xml"/><Relationship Id="rId70" Type="http://schemas.openxmlformats.org/officeDocument/2006/relationships/slide" Target="slides/slide75.xml"/><Relationship Id="rId75" Type="http://schemas.openxmlformats.org/officeDocument/2006/relationships/slide" Target="slides/slide80.xml"/><Relationship Id="rId1" Type="http://schemas.openxmlformats.org/officeDocument/2006/relationships/slide" Target="slides/slide1.xml"/><Relationship Id="rId6" Type="http://schemas.openxmlformats.org/officeDocument/2006/relationships/slide" Target="slides/slide7.xml"/><Relationship Id="rId15" Type="http://schemas.openxmlformats.org/officeDocument/2006/relationships/slide" Target="slides/slide16.xml"/><Relationship Id="rId23" Type="http://schemas.openxmlformats.org/officeDocument/2006/relationships/slide" Target="slides/slide24.xml"/><Relationship Id="rId28" Type="http://schemas.openxmlformats.org/officeDocument/2006/relationships/slide" Target="slides/slide29.xml"/><Relationship Id="rId36" Type="http://schemas.openxmlformats.org/officeDocument/2006/relationships/slide" Target="slides/slide38.xml"/><Relationship Id="rId49" Type="http://schemas.openxmlformats.org/officeDocument/2006/relationships/slide" Target="slides/slide52.xml"/><Relationship Id="rId57" Type="http://schemas.openxmlformats.org/officeDocument/2006/relationships/slide" Target="slides/slide6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Calibri" pitchFamily="34" charset="0"/>
              </a:defRPr>
            </a:lvl1pPr>
          </a:lstStyle>
          <a:p>
            <a:r>
              <a:rPr lang="ja-JP" altLang="en-US"/>
              <a:t>プログラミング言語論</a:t>
            </a:r>
            <a:endParaRPr lang="en-US" altLang="ja-JP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 bwMode="auto">
          <a:xfrm>
            <a:off x="0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Calibri" pitchFamily="34" charset="0"/>
              </a:defRPr>
            </a:lvl1pPr>
          </a:lstStyle>
          <a:p>
            <a:r>
              <a:rPr lang="ja-JP" altLang="en-US"/>
              <a:t>オブジェクト指向プログラミング言語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7B662FC5-0582-4041-8E64-4551E6F430C0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Calibri" pitchFamily="34" charset="0"/>
              </a:defRPr>
            </a:lvl1pPr>
          </a:lstStyle>
          <a:p>
            <a:r>
              <a:rPr lang="ja-JP" altLang="en-US"/>
              <a:t>プログラミング言語論</a:t>
            </a:r>
            <a:endParaRPr lang="en-US" altLang="ja-JP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6763"/>
            <a:ext cx="5111750" cy="3833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 bwMode="auto">
          <a:xfrm>
            <a:off x="709613" y="4856163"/>
            <a:ext cx="5680075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 bwMode="auto">
          <a:xfrm>
            <a:off x="0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Calibri" pitchFamily="34" charset="0"/>
              </a:defRPr>
            </a:lvl1pPr>
          </a:lstStyle>
          <a:p>
            <a:r>
              <a:rPr lang="ja-JP" altLang="en-US"/>
              <a:t>オブジェクト指向プログラミング言語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1F492FA4-F428-49A9-B12C-7456E69E9FA5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 6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2D988E2D-E777-4405-8192-171C1603794A}" type="slidenum">
              <a:rPr lang="ja-JP" altLang="en-US"/>
              <a:pPr>
                <a:defRPr/>
              </a:pPr>
              <a:t>1</a:t>
            </a:fld>
            <a:endParaRPr lang="en-US" altLang="ja-JP"/>
          </a:p>
        </p:txBody>
      </p:sp>
      <p:sp>
        <p:nvSpPr>
          <p:cNvPr id="92162" name="ヘッダー プレースホルダ 1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/>
              <a:t>プログラミング言語論</a:t>
            </a:r>
            <a:endParaRPr lang="en-US" altLang="ja-JP"/>
          </a:p>
        </p:txBody>
      </p:sp>
      <p:sp>
        <p:nvSpPr>
          <p:cNvPr id="92163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ja-JP" altLang="en-US"/>
              <a:t>オブジェクト指向プログラミング言語</a:t>
            </a:r>
            <a:endParaRPr lang="en-US" altLang="ja-JP"/>
          </a:p>
        </p:txBody>
      </p:sp>
      <p:sp>
        <p:nvSpPr>
          <p:cNvPr id="92164" name="スライド番号プレースホルダ 6"/>
          <p:cNvSpPr txBox="1">
            <a:spLocks noGrp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83FF5C32-E5BF-4454-9903-A652484AF6DA}" type="slidenum">
              <a:rPr lang="ja-JP" altLang="en-US" sz="1300">
                <a:latin typeface="Calibri" pitchFamily="34" charset="0"/>
              </a:rPr>
              <a:pPr algn="r" defTabSz="990600"/>
              <a:t>1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92165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6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92167" name="スライド番号プレースホルダ 3"/>
          <p:cNvSpPr txBox="1">
            <a:spLocks noGrp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676B89B6-612A-4AB4-8028-088BDF679D78}" type="slidenum">
              <a:rPr lang="ja-JP" altLang="en-US" sz="1300">
                <a:latin typeface="Calibri" pitchFamily="34" charset="0"/>
              </a:rPr>
              <a:pPr algn="r" defTabSz="990600"/>
              <a:t>1</a:t>
            </a:fld>
            <a:endParaRPr lang="en-US" altLang="ja-JP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mtClean="0"/>
              <a:t>メッセージを送る＝他メソッドの呼び出し</a:t>
            </a:r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ja-JP" altLang="en-US" smtClean="0"/>
              <a:t>プログラミング言語論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オブジェクト指向プログラミング言語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492FA4-F428-49A9-B12C-7456E69E9FA5}" type="slidenum">
              <a:rPr lang="ja-JP" altLang="en-US" smtClean="0"/>
              <a:pPr>
                <a:defRPr/>
              </a:pPr>
              <a:t>10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mtClean="0"/>
              <a:t>メソッド</a:t>
            </a:r>
            <a:r>
              <a:rPr kumimoji="1" lang="en-US" altLang="ja-JP" smtClean="0"/>
              <a:t>order</a:t>
            </a:r>
            <a:r>
              <a:rPr kumimoji="1" lang="ja-JP" altLang="en-US" smtClean="0"/>
              <a:t>を定義しているのが何というクラスかは、この例では不明。</a:t>
            </a:r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ja-JP" altLang="en-US" smtClean="0"/>
              <a:t>プログラミング言語論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オブジェクト指向プログラミング言語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492FA4-F428-49A9-B12C-7456E69E9FA5}" type="slidenum">
              <a:rPr lang="ja-JP" altLang="en-US" smtClean="0"/>
              <a:pPr>
                <a:defRPr/>
              </a:pPr>
              <a:t>11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ja-JP" altLang="en-US" smtClean="0"/>
              <a:t>プログラミング言語論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オブジェクト指向プログラミング言語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492FA4-F428-49A9-B12C-7456E69E9FA5}" type="slidenum">
              <a:rPr lang="ja-JP" altLang="en-US" smtClean="0"/>
              <a:pPr>
                <a:defRPr/>
              </a:pPr>
              <a:t>12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ja-JP" altLang="en-US" smtClean="0"/>
              <a:t>プログラミング言語論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オブジェクト指向プログラミング言語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492FA4-F428-49A9-B12C-7456E69E9FA5}" type="slidenum">
              <a:rPr lang="ja-JP" altLang="en-US" smtClean="0"/>
              <a:pPr>
                <a:defRPr/>
              </a:pPr>
              <a:t>13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ja-JP" altLang="en-US" smtClean="0"/>
              <a:t>プログラミング言語論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オブジェクト指向プログラミング言語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492FA4-F428-49A9-B12C-7456E69E9FA5}" type="slidenum">
              <a:rPr lang="ja-JP" altLang="en-US" smtClean="0"/>
              <a:pPr>
                <a:defRPr/>
              </a:pPr>
              <a:t>14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ja-JP" altLang="en-US" smtClean="0"/>
              <a:t>プログラミング言語論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オブジェクト指向プログラミング言語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492FA4-F428-49A9-B12C-7456E69E9FA5}" type="slidenum">
              <a:rPr lang="ja-JP" altLang="en-US" smtClean="0"/>
              <a:pPr>
                <a:defRPr/>
              </a:pPr>
              <a:t>15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ja-JP" altLang="en-US" smtClean="0"/>
              <a:t>プログラミング言語論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オブジェクト指向プログラミング言語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492FA4-F428-49A9-B12C-7456E69E9FA5}" type="slidenum">
              <a:rPr lang="ja-JP" altLang="en-US" smtClean="0"/>
              <a:pPr>
                <a:defRPr/>
              </a:pPr>
              <a:t>16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ja-JP" altLang="en-US" smtClean="0"/>
              <a:t>プログラミング言語論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オブジェクト指向プログラミング言語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492FA4-F428-49A9-B12C-7456E69E9FA5}" type="slidenum">
              <a:rPr lang="ja-JP" altLang="en-US" smtClean="0"/>
              <a:pPr>
                <a:defRPr/>
              </a:pPr>
              <a:t>17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ja-JP" altLang="en-US" smtClean="0"/>
              <a:t>プログラミング言語論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オブジェクト指向プログラミング言語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492FA4-F428-49A9-B12C-7456E69E9FA5}" type="slidenum">
              <a:rPr lang="ja-JP" altLang="en-US" smtClean="0"/>
              <a:pPr>
                <a:defRPr/>
              </a:pPr>
              <a:t>18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ja-JP" altLang="en-US" smtClean="0"/>
              <a:t>プログラミング言語論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オブジェクト指向プログラミング言語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492FA4-F428-49A9-B12C-7456E69E9FA5}" type="slidenum">
              <a:rPr lang="ja-JP" altLang="en-US" smtClean="0"/>
              <a:pPr>
                <a:defRPr/>
              </a:pPr>
              <a:t>19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ja-JP" altLang="en-US" smtClean="0"/>
              <a:t>プログラミング言語論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オブジェクト指向プログラミング言語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492FA4-F428-49A9-B12C-7456E69E9FA5}" type="slidenum">
              <a:rPr lang="ja-JP" altLang="en-US" smtClean="0"/>
              <a:pPr>
                <a:defRPr/>
              </a:pPr>
              <a:t>2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ja-JP" altLang="en-US" smtClean="0"/>
              <a:t>プログラミング言語論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オブジェクト指向プログラミング言語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492FA4-F428-49A9-B12C-7456E69E9FA5}" type="slidenum">
              <a:rPr lang="ja-JP" altLang="en-US" smtClean="0"/>
              <a:pPr>
                <a:defRPr/>
              </a:pPr>
              <a:t>20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ja-JP" altLang="en-US" smtClean="0"/>
              <a:t>プログラミング言語論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オブジェクト指向プログラミング言語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492FA4-F428-49A9-B12C-7456E69E9FA5}" type="slidenum">
              <a:rPr lang="ja-JP" altLang="en-US" smtClean="0"/>
              <a:pPr>
                <a:defRPr/>
              </a:pPr>
              <a:t>21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ja-JP" altLang="en-US" smtClean="0"/>
              <a:t>プログラミング言語論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オブジェクト指向プログラミング言語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492FA4-F428-49A9-B12C-7456E69E9FA5}" type="slidenum">
              <a:rPr lang="ja-JP" altLang="en-US" smtClean="0"/>
              <a:pPr>
                <a:defRPr/>
              </a:pPr>
              <a:t>22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ja-JP" altLang="en-US" smtClean="0"/>
              <a:t>プログラミング言語論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オブジェクト指向プログラミング言語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492FA4-F428-49A9-B12C-7456E69E9FA5}" type="slidenum">
              <a:rPr lang="ja-JP" altLang="en-US" smtClean="0"/>
              <a:pPr>
                <a:defRPr/>
              </a:pPr>
              <a:t>23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ja-JP" altLang="en-US" smtClean="0"/>
              <a:t>プログラミング言語論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オブジェクト指向プログラミング言語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492FA4-F428-49A9-B12C-7456E69E9FA5}" type="slidenum">
              <a:rPr lang="ja-JP" altLang="en-US" smtClean="0"/>
              <a:pPr>
                <a:defRPr/>
              </a:pPr>
              <a:t>24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ja-JP" altLang="en-US" smtClean="0"/>
              <a:t>プログラミング言語論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オブジェクト指向プログラミング言語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492FA4-F428-49A9-B12C-7456E69E9FA5}" type="slidenum">
              <a:rPr lang="ja-JP" altLang="en-US" smtClean="0"/>
              <a:pPr>
                <a:defRPr/>
              </a:pPr>
              <a:t>25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ja-JP" altLang="en-US" smtClean="0"/>
              <a:t>プログラミング言語論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オブジェクト指向プログラミング言語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492FA4-F428-49A9-B12C-7456E69E9FA5}" type="slidenum">
              <a:rPr lang="ja-JP" altLang="en-US" smtClean="0"/>
              <a:pPr>
                <a:defRPr/>
              </a:pPr>
              <a:t>26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ja-JP" altLang="en-US" smtClean="0"/>
              <a:t>プログラミング言語論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オブジェクト指向プログラミング言語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492FA4-F428-49A9-B12C-7456E69E9FA5}" type="slidenum">
              <a:rPr lang="ja-JP" altLang="en-US" smtClean="0"/>
              <a:pPr>
                <a:defRPr/>
              </a:pPr>
              <a:t>27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ja-JP" altLang="en-US" smtClean="0"/>
              <a:t>プログラミング言語論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オブジェクト指向プログラミング言語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492FA4-F428-49A9-B12C-7456E69E9FA5}" type="slidenum">
              <a:rPr lang="ja-JP" altLang="en-US" smtClean="0"/>
              <a:pPr>
                <a:defRPr/>
              </a:pPr>
              <a:t>28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ja-JP" altLang="en-US" smtClean="0"/>
              <a:t>プログラミング言語論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オブジェクト指向プログラミング言語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492FA4-F428-49A9-B12C-7456E69E9FA5}" type="slidenum">
              <a:rPr lang="ja-JP" altLang="en-US" smtClean="0"/>
              <a:pPr>
                <a:defRPr/>
              </a:pPr>
              <a:t>29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ja-JP" altLang="en-US" smtClean="0"/>
              <a:t>プログラミング言語論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オブジェクト指向プログラミング言語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492FA4-F428-49A9-B12C-7456E69E9FA5}" type="slidenum">
              <a:rPr lang="ja-JP" altLang="en-US" smtClean="0"/>
              <a:pPr>
                <a:defRPr/>
              </a:pPr>
              <a:t>3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ja-JP" altLang="en-US" smtClean="0"/>
              <a:t>プログラミング言語論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オブジェクト指向プログラミング言語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492FA4-F428-49A9-B12C-7456E69E9FA5}" type="slidenum">
              <a:rPr lang="ja-JP" altLang="en-US" smtClean="0"/>
              <a:pPr>
                <a:defRPr/>
              </a:pPr>
              <a:t>30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mtClean="0"/>
              <a:t>クラスやオブジェクトは、「カプセル化」を実装したもの</a:t>
            </a:r>
            <a:endParaRPr kumimoji="1" lang="ja-JP" altLang="en-US" smtClean="0"/>
          </a:p>
          <a:p>
            <a:endParaRPr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ja-JP" altLang="en-US" smtClean="0"/>
              <a:t>プログラミング言語論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オブジェクト指向プログラミング言語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492FA4-F428-49A9-B12C-7456E69E9FA5}" type="slidenum">
              <a:rPr lang="ja-JP" altLang="en-US" smtClean="0"/>
              <a:pPr>
                <a:defRPr/>
              </a:pPr>
              <a:t>31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ja-JP" altLang="en-US" smtClean="0"/>
              <a:t>プログラミング言語論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オブジェクト指向プログラミング言語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492FA4-F428-49A9-B12C-7456E69E9FA5}" type="slidenum">
              <a:rPr lang="ja-JP" altLang="en-US" smtClean="0"/>
              <a:pPr>
                <a:defRPr/>
              </a:pPr>
              <a:t>32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ja-JP" altLang="en-US" smtClean="0"/>
              <a:t>プログラミング言語論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オブジェクト指向プログラミング言語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492FA4-F428-49A9-B12C-7456E69E9FA5}" type="slidenum">
              <a:rPr lang="ja-JP" altLang="en-US" smtClean="0"/>
              <a:pPr>
                <a:defRPr/>
              </a:pPr>
              <a:t>33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ja-JP" altLang="en-US" smtClean="0"/>
              <a:t>プログラミング言語論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オブジェクト指向プログラミング言語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492FA4-F428-49A9-B12C-7456E69E9FA5}" type="slidenum">
              <a:rPr lang="ja-JP" altLang="en-US" smtClean="0"/>
              <a:pPr>
                <a:defRPr/>
              </a:pPr>
              <a:t>35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ja-JP" altLang="en-US" smtClean="0"/>
              <a:t>プログラミング言語論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オブジェクト指向プログラミング言語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492FA4-F428-49A9-B12C-7456E69E9FA5}" type="slidenum">
              <a:rPr lang="ja-JP" altLang="en-US" smtClean="0"/>
              <a:pPr>
                <a:defRPr/>
              </a:pPr>
              <a:t>36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ja-JP" altLang="en-US" smtClean="0"/>
              <a:t>プログラミング言語論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オブジェクト指向プログラミング言語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492FA4-F428-49A9-B12C-7456E69E9FA5}" type="slidenum">
              <a:rPr lang="ja-JP" altLang="en-US" smtClean="0"/>
              <a:pPr>
                <a:defRPr/>
              </a:pPr>
              <a:t>37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ja-JP" altLang="en-US" smtClean="0"/>
              <a:t>プログラミング言語論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オブジェクト指向プログラミング言語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492FA4-F428-49A9-B12C-7456E69E9FA5}" type="slidenum">
              <a:rPr lang="ja-JP" altLang="en-US" smtClean="0"/>
              <a:pPr>
                <a:defRPr/>
              </a:pPr>
              <a:t>38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ja-JP" altLang="en-US" smtClean="0"/>
              <a:t>プログラミング言語論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オブジェクト指向プログラミング言語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492FA4-F428-49A9-B12C-7456E69E9FA5}" type="slidenum">
              <a:rPr lang="ja-JP" altLang="en-US" smtClean="0"/>
              <a:pPr>
                <a:defRPr/>
              </a:pPr>
              <a:t>39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mtClean="0"/>
              <a:t>どのようなクラスにするか？</a:t>
            </a:r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ja-JP" altLang="en-US" smtClean="0"/>
              <a:t>プログラミング言語論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オブジェクト指向プログラミング言語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492FA4-F428-49A9-B12C-7456E69E9FA5}" type="slidenum">
              <a:rPr lang="ja-JP" altLang="en-US" smtClean="0"/>
              <a:pPr>
                <a:defRPr/>
              </a:pPr>
              <a:t>40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ja-JP" altLang="en-US" smtClean="0"/>
              <a:t>プログラミング言語論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オブジェクト指向プログラミング言語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492FA4-F428-49A9-B12C-7456E69E9FA5}" type="slidenum">
              <a:rPr lang="ja-JP" altLang="en-US" smtClean="0"/>
              <a:pPr>
                <a:defRPr/>
              </a:pPr>
              <a:t>4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ja-JP" altLang="en-US" smtClean="0"/>
              <a:t>プログラミング言語論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オブジェクト指向プログラミング言語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492FA4-F428-49A9-B12C-7456E69E9FA5}" type="slidenum">
              <a:rPr lang="ja-JP" altLang="en-US" smtClean="0"/>
              <a:pPr>
                <a:defRPr/>
              </a:pPr>
              <a:t>41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ja-JP" altLang="en-US" smtClean="0"/>
              <a:t>プログラミング言語論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オブジェクト指向プログラミング言語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492FA4-F428-49A9-B12C-7456E69E9FA5}" type="slidenum">
              <a:rPr lang="ja-JP" altLang="en-US" smtClean="0"/>
              <a:pPr>
                <a:defRPr/>
              </a:pPr>
              <a:t>42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ja-JP" altLang="en-US" smtClean="0"/>
              <a:t>プログラミング言語論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オブジェクト指向プログラミング言語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492FA4-F428-49A9-B12C-7456E69E9FA5}" type="slidenum">
              <a:rPr lang="ja-JP" altLang="en-US" smtClean="0"/>
              <a:pPr>
                <a:defRPr/>
              </a:pPr>
              <a:t>43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ja-JP" altLang="en-US" smtClean="0"/>
              <a:t>プログラミング言語論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オブジェクト指向プログラミング言語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492FA4-F428-49A9-B12C-7456E69E9FA5}" type="slidenum">
              <a:rPr lang="ja-JP" altLang="en-US" smtClean="0"/>
              <a:pPr>
                <a:defRPr/>
              </a:pPr>
              <a:t>44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ja-JP" altLang="en-US" smtClean="0"/>
              <a:t>プログラミング言語論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オブジェクト指向プログラミング言語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492FA4-F428-49A9-B12C-7456E69E9FA5}" type="slidenum">
              <a:rPr lang="ja-JP" altLang="en-US" smtClean="0"/>
              <a:pPr>
                <a:defRPr/>
              </a:pPr>
              <a:t>45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ja-JP" altLang="en-US" smtClean="0"/>
              <a:t>プログラミング言語論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オブジェクト指向プログラミング言語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492FA4-F428-49A9-B12C-7456E69E9FA5}" type="slidenum">
              <a:rPr lang="ja-JP" altLang="en-US" smtClean="0"/>
              <a:pPr>
                <a:defRPr/>
              </a:pPr>
              <a:t>46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ja-JP" altLang="en-US" smtClean="0"/>
              <a:t>プログラミング言語論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オブジェクト指向プログラミング言語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492FA4-F428-49A9-B12C-7456E69E9FA5}" type="slidenum">
              <a:rPr lang="ja-JP" altLang="en-US" smtClean="0"/>
              <a:pPr>
                <a:defRPr/>
              </a:pPr>
              <a:t>47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ja-JP" altLang="en-US" smtClean="0"/>
              <a:t>プログラミング言語論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オブジェクト指向プログラミング言語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492FA4-F428-49A9-B12C-7456E69E9FA5}" type="slidenum">
              <a:rPr lang="ja-JP" altLang="en-US" smtClean="0"/>
              <a:pPr>
                <a:defRPr/>
              </a:pPr>
              <a:t>48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ja-JP" altLang="en-US" smtClean="0"/>
              <a:t>プログラミング言語論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オブジェクト指向プログラミング言語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492FA4-F428-49A9-B12C-7456E69E9FA5}" type="slidenum">
              <a:rPr lang="ja-JP" altLang="en-US" smtClean="0"/>
              <a:pPr>
                <a:defRPr/>
              </a:pPr>
              <a:t>49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ja-JP" altLang="en-US" smtClean="0"/>
              <a:t>プログラミング言語論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オブジェクト指向プログラミング言語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492FA4-F428-49A9-B12C-7456E69E9FA5}" type="slidenum">
              <a:rPr lang="ja-JP" altLang="en-US" smtClean="0"/>
              <a:pPr>
                <a:defRPr/>
              </a:pPr>
              <a:t>50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ja-JP" altLang="en-US" smtClean="0"/>
              <a:t>プログラミング言語論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オブジェクト指向プログラミング言語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492FA4-F428-49A9-B12C-7456E69E9FA5}" type="slidenum">
              <a:rPr lang="ja-JP" altLang="en-US" smtClean="0"/>
              <a:pPr>
                <a:defRPr/>
              </a:pPr>
              <a:t>5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ja-JP" altLang="en-US" smtClean="0"/>
              <a:t>プログラミング言語論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オブジェクト指向プログラミング言語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492FA4-F428-49A9-B12C-7456E69E9FA5}" type="slidenum">
              <a:rPr lang="ja-JP" altLang="en-US" smtClean="0"/>
              <a:pPr>
                <a:defRPr/>
              </a:pPr>
              <a:t>51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ja-JP" altLang="en-US" smtClean="0"/>
              <a:t>プログラミング言語論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オブジェクト指向プログラミング言語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492FA4-F428-49A9-B12C-7456E69E9FA5}" type="slidenum">
              <a:rPr lang="ja-JP" altLang="en-US" smtClean="0"/>
              <a:pPr>
                <a:defRPr/>
              </a:pPr>
              <a:t>52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ja-JP" altLang="en-US" smtClean="0"/>
              <a:t>プログラミング言語論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オブジェクト指向プログラミング言語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492FA4-F428-49A9-B12C-7456E69E9FA5}" type="slidenum">
              <a:rPr lang="ja-JP" altLang="en-US" smtClean="0"/>
              <a:pPr>
                <a:defRPr/>
              </a:pPr>
              <a:t>53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ja-JP" altLang="en-US" smtClean="0"/>
              <a:t>プログラミング言語論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オブジェクト指向プログラミング言語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492FA4-F428-49A9-B12C-7456E69E9FA5}" type="slidenum">
              <a:rPr lang="ja-JP" altLang="en-US" smtClean="0"/>
              <a:pPr>
                <a:defRPr/>
              </a:pPr>
              <a:t>54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ja-JP" altLang="en-US" smtClean="0"/>
              <a:t>プログラミング言語論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オブジェクト指向プログラミング言語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492FA4-F428-49A9-B12C-7456E69E9FA5}" type="slidenum">
              <a:rPr lang="ja-JP" altLang="en-US" smtClean="0"/>
              <a:pPr>
                <a:defRPr/>
              </a:pPr>
              <a:t>55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ja-JP" altLang="en-US" smtClean="0"/>
              <a:t>プログラミング言語論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オブジェクト指向プログラミング言語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492FA4-F428-49A9-B12C-7456E69E9FA5}" type="slidenum">
              <a:rPr lang="ja-JP" altLang="en-US" smtClean="0"/>
              <a:pPr>
                <a:defRPr/>
              </a:pPr>
              <a:t>56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ja-JP" altLang="en-US" smtClean="0"/>
              <a:t>プログラミング言語論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オブジェクト指向プログラミング言語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492FA4-F428-49A9-B12C-7456E69E9FA5}" type="slidenum">
              <a:rPr lang="ja-JP" altLang="en-US" smtClean="0"/>
              <a:pPr>
                <a:defRPr/>
              </a:pPr>
              <a:t>57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ja-JP" altLang="en-US" smtClean="0"/>
              <a:t>プログラミング言語論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オブジェクト指向プログラミング言語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492FA4-F428-49A9-B12C-7456E69E9FA5}" type="slidenum">
              <a:rPr lang="ja-JP" altLang="en-US" smtClean="0"/>
              <a:pPr>
                <a:defRPr/>
              </a:pPr>
              <a:t>58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ja-JP" altLang="en-US" smtClean="0"/>
              <a:t>プログラミング言語論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オブジェクト指向プログラミング言語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492FA4-F428-49A9-B12C-7456E69E9FA5}" type="slidenum">
              <a:rPr lang="ja-JP" altLang="en-US" smtClean="0"/>
              <a:pPr>
                <a:defRPr/>
              </a:pPr>
              <a:t>59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ja-JP" altLang="en-US" smtClean="0"/>
              <a:t>プログラミング言語論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オブジェクト指向プログラミング言語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492FA4-F428-49A9-B12C-7456E69E9FA5}" type="slidenum">
              <a:rPr lang="ja-JP" altLang="en-US" smtClean="0"/>
              <a:pPr>
                <a:defRPr/>
              </a:pPr>
              <a:t>60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ja-JP" altLang="en-US" smtClean="0"/>
              <a:t>プログラミング言語論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オブジェクト指向プログラミング言語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492FA4-F428-49A9-B12C-7456E69E9FA5}" type="slidenum">
              <a:rPr lang="ja-JP" altLang="en-US" smtClean="0"/>
              <a:pPr>
                <a:defRPr/>
              </a:pPr>
              <a:t>6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ja-JP" altLang="en-US" smtClean="0"/>
              <a:t>プログラミング言語論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オブジェクト指向プログラミング言語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492FA4-F428-49A9-B12C-7456E69E9FA5}" type="slidenum">
              <a:rPr lang="ja-JP" altLang="en-US" smtClean="0"/>
              <a:pPr>
                <a:defRPr/>
              </a:pPr>
              <a:t>61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ja-JP" altLang="en-US" smtClean="0"/>
              <a:t>プログラミング言語論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オブジェクト指向プログラミング言語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492FA4-F428-49A9-B12C-7456E69E9FA5}" type="slidenum">
              <a:rPr lang="ja-JP" altLang="en-US" smtClean="0"/>
              <a:pPr>
                <a:defRPr/>
              </a:pPr>
              <a:t>62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ja-JP" altLang="en-US" smtClean="0"/>
              <a:t>プログラミング言語論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オブジェクト指向プログラミング言語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492FA4-F428-49A9-B12C-7456E69E9FA5}" type="slidenum">
              <a:rPr lang="ja-JP" altLang="en-US" smtClean="0"/>
              <a:pPr>
                <a:defRPr/>
              </a:pPr>
              <a:t>63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ja-JP" altLang="en-US" smtClean="0"/>
              <a:t>プログラミング言語論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オブジェクト指向プログラミング言語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492FA4-F428-49A9-B12C-7456E69E9FA5}" type="slidenum">
              <a:rPr lang="ja-JP" altLang="en-US" smtClean="0"/>
              <a:pPr>
                <a:defRPr/>
              </a:pPr>
              <a:t>64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ja-JP" altLang="en-US" smtClean="0"/>
              <a:t>プログラミング言語論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オブジェクト指向プログラミング言語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492FA4-F428-49A9-B12C-7456E69E9FA5}" type="slidenum">
              <a:rPr lang="ja-JP" altLang="en-US" smtClean="0"/>
              <a:pPr>
                <a:defRPr/>
              </a:pPr>
              <a:t>65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ja-JP" altLang="en-US" smtClean="0"/>
              <a:t>プログラミング言語論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オブジェクト指向プログラミング言語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492FA4-F428-49A9-B12C-7456E69E9FA5}" type="slidenum">
              <a:rPr lang="ja-JP" altLang="en-US" smtClean="0"/>
              <a:pPr>
                <a:defRPr/>
              </a:pPr>
              <a:t>66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ja-JP" altLang="en-US" smtClean="0"/>
              <a:t>プログラミング言語論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オブジェクト指向プログラミング言語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492FA4-F428-49A9-B12C-7456E69E9FA5}" type="slidenum">
              <a:rPr lang="ja-JP" altLang="en-US" smtClean="0"/>
              <a:pPr>
                <a:defRPr/>
              </a:pPr>
              <a:t>67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ja-JP" altLang="en-US" smtClean="0"/>
              <a:t>プログラミング言語論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オブジェクト指向プログラミング言語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492FA4-F428-49A9-B12C-7456E69E9FA5}" type="slidenum">
              <a:rPr lang="ja-JP" altLang="en-US" smtClean="0"/>
              <a:pPr>
                <a:defRPr/>
              </a:pPr>
              <a:t>68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ja-JP" altLang="en-US" smtClean="0"/>
              <a:t>プログラミング言語論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オブジェクト指向プログラミング言語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492FA4-F428-49A9-B12C-7456E69E9FA5}" type="slidenum">
              <a:rPr lang="ja-JP" altLang="en-US" smtClean="0"/>
              <a:pPr>
                <a:defRPr/>
              </a:pPr>
              <a:t>69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ja-JP" altLang="en-US" smtClean="0"/>
              <a:t>プログラミング言語論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オブジェクト指向プログラミング言語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492FA4-F428-49A9-B12C-7456E69E9FA5}" type="slidenum">
              <a:rPr lang="ja-JP" altLang="en-US" smtClean="0"/>
              <a:pPr>
                <a:defRPr/>
              </a:pPr>
              <a:t>70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mtClean="0"/>
              <a:t>ラッパー：</a:t>
            </a:r>
            <a:r>
              <a:rPr kumimoji="1" lang="en-US" altLang="ja-JP" smtClean="0"/>
              <a:t>Wrapper</a:t>
            </a:r>
            <a:r>
              <a:rPr kumimoji="1" lang="ja-JP" altLang="en-US" smtClean="0"/>
              <a:t> ＝ 包む物</a:t>
            </a:r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ja-JP" altLang="en-US" smtClean="0"/>
              <a:t>プログラミング言語論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オブジェクト指向プログラミング言語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492FA4-F428-49A9-B12C-7456E69E9FA5}" type="slidenum">
              <a:rPr lang="ja-JP" altLang="en-US" smtClean="0"/>
              <a:pPr>
                <a:defRPr/>
              </a:pPr>
              <a:t>7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ja-JP" altLang="en-US" smtClean="0"/>
              <a:t>プログラミング言語論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オブジェクト指向プログラミング言語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492FA4-F428-49A9-B12C-7456E69E9FA5}" type="slidenum">
              <a:rPr lang="ja-JP" altLang="en-US" smtClean="0"/>
              <a:pPr>
                <a:defRPr/>
              </a:pPr>
              <a:t>71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mtClean="0"/>
              <a:t>命令型言語で作成した場合</a:t>
            </a:r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ja-JP" altLang="en-US" smtClean="0"/>
              <a:t>プログラミング言語論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オブジェクト指向プログラミング言語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492FA4-F428-49A9-B12C-7456E69E9FA5}" type="slidenum">
              <a:rPr lang="ja-JP" altLang="en-US" smtClean="0"/>
              <a:pPr>
                <a:defRPr/>
              </a:pPr>
              <a:t>72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ja-JP" altLang="en-US" smtClean="0"/>
              <a:t>プログラミング言語論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オブジェクト指向プログラミング言語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492FA4-F428-49A9-B12C-7456E69E9FA5}" type="slidenum">
              <a:rPr lang="ja-JP" altLang="en-US" smtClean="0"/>
              <a:pPr>
                <a:defRPr/>
              </a:pPr>
              <a:t>73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mtClean="0"/>
              <a:t>オブジェクト指向だと・・・</a:t>
            </a:r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ja-JP" altLang="en-US" smtClean="0"/>
              <a:t>プログラミング言語論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オブジェクト指向プログラミング言語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492FA4-F428-49A9-B12C-7456E69E9FA5}" type="slidenum">
              <a:rPr lang="ja-JP" altLang="en-US" smtClean="0"/>
              <a:pPr>
                <a:defRPr/>
              </a:pPr>
              <a:t>74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ja-JP" altLang="en-US" smtClean="0"/>
              <a:t>プログラミング言語論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オブジェクト指向プログラミング言語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492FA4-F428-49A9-B12C-7456E69E9FA5}" type="slidenum">
              <a:rPr lang="ja-JP" altLang="en-US" smtClean="0"/>
              <a:pPr>
                <a:defRPr/>
              </a:pPr>
              <a:t>75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ja-JP" altLang="en-US" smtClean="0"/>
              <a:t>プログラミング言語論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オブジェクト指向プログラミング言語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492FA4-F428-49A9-B12C-7456E69E9FA5}" type="slidenum">
              <a:rPr lang="ja-JP" altLang="en-US" smtClean="0"/>
              <a:pPr>
                <a:defRPr/>
              </a:pPr>
              <a:t>76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ja-JP" altLang="en-US" smtClean="0"/>
              <a:t>プログラミング言語論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オブジェクト指向プログラミング言語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492FA4-F428-49A9-B12C-7456E69E9FA5}" type="slidenum">
              <a:rPr lang="ja-JP" altLang="en-US" smtClean="0"/>
              <a:pPr>
                <a:defRPr/>
              </a:pPr>
              <a:t>77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ja-JP" altLang="en-US" smtClean="0"/>
              <a:t>プログラミング言語論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オブジェクト指向プログラミング言語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492FA4-F428-49A9-B12C-7456E69E9FA5}" type="slidenum">
              <a:rPr lang="ja-JP" altLang="en-US" smtClean="0"/>
              <a:pPr>
                <a:defRPr/>
              </a:pPr>
              <a:t>78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ja-JP" altLang="en-US" smtClean="0"/>
              <a:t>プログラミング言語論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オブジェクト指向プログラミング言語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492FA4-F428-49A9-B12C-7456E69E9FA5}" type="slidenum">
              <a:rPr lang="ja-JP" altLang="en-US" smtClean="0"/>
              <a:pPr>
                <a:defRPr/>
              </a:pPr>
              <a:t>79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ja-JP" altLang="en-US" smtClean="0"/>
              <a:t>プログラミング言語論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オブジェクト指向プログラミング言語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492FA4-F428-49A9-B12C-7456E69E9FA5}" type="slidenum">
              <a:rPr lang="ja-JP" altLang="en-US" smtClean="0"/>
              <a:pPr>
                <a:defRPr/>
              </a:pPr>
              <a:t>80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ja-JP" altLang="en-US" smtClean="0"/>
              <a:t>プログラミング言語論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オブジェクト指向プログラミング言語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492FA4-F428-49A9-B12C-7456E69E9FA5}" type="slidenum">
              <a:rPr lang="ja-JP" altLang="en-US" smtClean="0"/>
              <a:pPr>
                <a:defRPr/>
              </a:pPr>
              <a:t>8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ja-JP" altLang="en-US" smtClean="0"/>
              <a:t>プログラミング言語論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オブジェクト指向プログラミング言語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492FA4-F428-49A9-B12C-7456E69E9FA5}" type="slidenum">
              <a:rPr lang="ja-JP" altLang="en-US" smtClean="0"/>
              <a:pPr>
                <a:defRPr/>
              </a:pPr>
              <a:t>81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mtClean="0"/>
              <a:t>2014</a:t>
            </a:r>
            <a:r>
              <a:rPr kumimoji="1" lang="ja-JP" altLang="en-US" smtClean="0"/>
              <a:t>年</a:t>
            </a:r>
            <a:r>
              <a:rPr kumimoji="1" lang="en-US" altLang="ja-JP" smtClean="0"/>
              <a:t>8</a:t>
            </a:r>
            <a:r>
              <a:rPr kumimoji="1" lang="ja-JP" altLang="en-US" smtClean="0"/>
              <a:t>月現在。 </a:t>
            </a:r>
            <a:r>
              <a:rPr kumimoji="1" lang="en-US" altLang="ja-JP" smtClean="0"/>
              <a:t>2.5</a:t>
            </a:r>
            <a:r>
              <a:rPr kumimoji="1" lang="ja-JP" altLang="en-US" smtClean="0"/>
              <a:t>の</a:t>
            </a:r>
            <a:r>
              <a:rPr kumimoji="1" lang="en-US" altLang="ja-JP" smtClean="0"/>
              <a:t>β</a:t>
            </a:r>
            <a:r>
              <a:rPr kumimoji="1" lang="ja-JP" altLang="en-US" smtClean="0"/>
              <a:t>２バージョンも出ている。</a:t>
            </a:r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ja-JP" altLang="en-US" smtClean="0"/>
              <a:t>プログラミング言語論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オブジェクト指向プログラミング言語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492FA4-F428-49A9-B12C-7456E69E9FA5}" type="slidenum">
              <a:rPr lang="ja-JP" altLang="en-US" smtClean="0"/>
              <a:pPr>
                <a:defRPr/>
              </a:pPr>
              <a:t>82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ja-JP" altLang="en-US" smtClean="0"/>
              <a:t>プログラミング言語論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オブジェクト指向プログラミング言語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492FA4-F428-49A9-B12C-7456E69E9FA5}" type="slidenum">
              <a:rPr lang="ja-JP" altLang="en-US" smtClean="0"/>
              <a:pPr>
                <a:defRPr/>
              </a:pPr>
              <a:t>83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ja-JP" altLang="en-US" smtClean="0"/>
              <a:t>プログラミング言語論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オブジェクト指向プログラミング言語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492FA4-F428-49A9-B12C-7456E69E9FA5}" type="slidenum">
              <a:rPr lang="ja-JP" altLang="en-US" smtClean="0"/>
              <a:pPr>
                <a:defRPr/>
              </a:pPr>
              <a:t>84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ja-JP" altLang="en-US" smtClean="0"/>
              <a:t>プログラミング言語論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オブジェクト指向プログラミング言語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492FA4-F428-49A9-B12C-7456E69E9FA5}" type="slidenum">
              <a:rPr lang="ja-JP" altLang="en-US" smtClean="0"/>
              <a:pPr>
                <a:defRPr/>
              </a:pPr>
              <a:t>85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ja-JP" altLang="en-US" smtClean="0"/>
              <a:t>プログラミング言語論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オブジェクト指向プログラミング言語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492FA4-F428-49A9-B12C-7456E69E9FA5}" type="slidenum">
              <a:rPr lang="ja-JP" altLang="en-US" smtClean="0"/>
              <a:pPr>
                <a:defRPr/>
              </a:pPr>
              <a:t>86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ja-JP" altLang="en-US" smtClean="0"/>
              <a:t>プログラミング言語論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オブジェクト指向プログラミング言語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492FA4-F428-49A9-B12C-7456E69E9FA5}" type="slidenum">
              <a:rPr lang="ja-JP" altLang="en-US" smtClean="0"/>
              <a:pPr>
                <a:defRPr/>
              </a:pPr>
              <a:t>87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ja-JP" altLang="en-US" smtClean="0"/>
              <a:t>プログラミング言語論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オブジェクト指向プログラミング言語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492FA4-F428-49A9-B12C-7456E69E9FA5}" type="slidenum">
              <a:rPr lang="ja-JP" altLang="en-US" smtClean="0"/>
              <a:pPr>
                <a:defRPr/>
              </a:pPr>
              <a:t>9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7758113" y="1463675"/>
            <a:ext cx="16902113" cy="10795000"/>
            <a:chOff x="-4887" y="922"/>
            <a:chExt cx="10647" cy="6800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latin typeface="+mn-lt"/>
                <a:ea typeface="+mn-ea"/>
              </a:endParaRPr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4887" y="922"/>
              <a:ext cx="8474" cy="680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4979 w 43200"/>
                <a:gd name="T3" fmla="*/ 266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sq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latin typeface="+mn-lt"/>
                <a:ea typeface="+mn-ea"/>
              </a:endParaRPr>
            </a:p>
          </p:txBody>
        </p:sp>
      </p:grpSp>
      <p:sp>
        <p:nvSpPr>
          <p:cNvPr id="22533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429000" y="2085975"/>
            <a:ext cx="5638800" cy="1038225"/>
          </a:xfrm>
        </p:spPr>
        <p:txBody>
          <a:bodyPr lIns="92075" rIns="92075"/>
          <a:lstStyle>
            <a:lvl1pPr marL="0" indent="0">
              <a:lnSpc>
                <a:spcPct val="70000"/>
              </a:lnSpc>
              <a:buFont typeface="Wingdings" pitchFamily="2" charset="2"/>
              <a:buNone/>
              <a:defRPr/>
            </a:lvl1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>
          <a:xfrm>
            <a:off x="7086600" y="6477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744497-1673-4B67-A682-C91411FBC975}" type="datetime1">
              <a:rPr lang="ja-JP" altLang="en-US"/>
              <a:pPr>
                <a:defRPr/>
              </a:pPr>
              <a:t>2014/8/17</a:t>
            </a:fld>
            <a:endParaRPr lang="ja-JP" alt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1295400" y="6365875"/>
            <a:ext cx="42672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r"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3A6CF0EA-611A-412D-96FD-CA7D5C378819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9ECA6-143A-4D45-9FDA-FEC1712F4169}" type="datetime1">
              <a:rPr lang="ja-JP" altLang="en-US"/>
              <a:pPr>
                <a:defRPr/>
              </a:pPr>
              <a:t>2014/8/17</a:t>
            </a:fld>
            <a:endParaRPr lang="ja-JP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722C93-7CCC-48C0-B0AD-D35166FC8E7F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43700" y="609600"/>
            <a:ext cx="20193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2625" y="609600"/>
            <a:ext cx="5908675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BF9E0B-2156-48CC-9CDA-C3984532B238}" type="datetime1">
              <a:rPr lang="ja-JP" altLang="en-US"/>
              <a:pPr>
                <a:defRPr/>
              </a:pPr>
              <a:t>2014/8/17</a:t>
            </a:fld>
            <a:endParaRPr lang="ja-JP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4FA44-C283-4B86-9DC0-49A12511FC91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03FB6-9347-451E-BAAC-F50F7310612B}" type="datetime1">
              <a:rPr lang="ja-JP" altLang="en-US"/>
              <a:pPr>
                <a:defRPr/>
              </a:pPr>
              <a:t>2014/8/17</a:t>
            </a:fld>
            <a:endParaRPr lang="ja-JP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195114-DB09-4CC6-A325-30A0426526DC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081BB4-1031-411E-AB83-2BAA1353D33E}" type="datetime1">
              <a:rPr lang="ja-JP" altLang="en-US"/>
              <a:pPr>
                <a:defRPr/>
              </a:pPr>
              <a:t>2014/8/17</a:t>
            </a:fld>
            <a:endParaRPr lang="ja-JP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A5F931-A6B5-4A5C-BFC2-7E00D240559E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26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50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4DE5D-6FF4-43EC-8C13-0BE501AC8E6E}" type="datetime1">
              <a:rPr lang="ja-JP" altLang="en-US"/>
              <a:pPr>
                <a:defRPr/>
              </a:pPr>
              <a:t>2014/8/17</a:t>
            </a:fld>
            <a:endParaRPr lang="ja-JP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CE879-F155-4E73-AD23-2B952B1C7D7C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EEECC0-1334-4A41-B386-AD2468B96806}" type="datetime1">
              <a:rPr lang="ja-JP" altLang="en-US"/>
              <a:pPr>
                <a:defRPr/>
              </a:pPr>
              <a:t>2014/8/17</a:t>
            </a:fld>
            <a:endParaRPr lang="ja-JP" alt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CE8AB-BFC7-4792-80FB-CF691DD783CE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1F229-7345-47FC-A2C5-3E65E9A08FF6}" type="datetime1">
              <a:rPr lang="ja-JP" altLang="en-US"/>
              <a:pPr>
                <a:defRPr/>
              </a:pPr>
              <a:t>2014/8/17</a:t>
            </a:fld>
            <a:endParaRPr lang="ja-JP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C5552-82DD-455E-B303-EA3C5E720F80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05E168-538E-4D79-B92C-31A7CE6A101B}" type="datetime1">
              <a:rPr lang="ja-JP" altLang="en-US"/>
              <a:pPr>
                <a:defRPr/>
              </a:pPr>
              <a:t>2014/8/17</a:t>
            </a:fld>
            <a:endParaRPr lang="ja-JP" alt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04BD62-FA8A-43FA-A401-DB8FFC53896B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25F6E-7E62-4F18-A0CD-93DE66B62C8C}" type="datetime1">
              <a:rPr lang="ja-JP" altLang="en-US"/>
              <a:pPr>
                <a:defRPr/>
              </a:pPr>
              <a:t>2014/8/17</a:t>
            </a:fld>
            <a:endParaRPr lang="ja-JP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BEB645-FCB7-49B6-8009-55E36F74EA6E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D7C83-F2D6-4FE2-911A-F1C46934AEF8}" type="datetime1">
              <a:rPr lang="ja-JP" altLang="en-US"/>
              <a:pPr>
                <a:defRPr/>
              </a:pPr>
              <a:t>2014/8/17</a:t>
            </a:fld>
            <a:endParaRPr lang="ja-JP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06A922-FF14-4686-B0A9-20692906C841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66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8405813" y="4763"/>
            <a:ext cx="17538701" cy="13690600"/>
            <a:chOff x="-5295" y="3"/>
            <a:chExt cx="11048" cy="8624"/>
          </a:xfrm>
        </p:grpSpPr>
        <p:sp>
          <p:nvSpPr>
            <p:cNvPr id="21507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latin typeface="+mn-lt"/>
                <a:ea typeface="+mn-ea"/>
              </a:endParaRPr>
            </a:p>
          </p:txBody>
        </p:sp>
        <p:sp>
          <p:nvSpPr>
            <p:cNvPr id="21508" name="Arc 4"/>
            <p:cNvSpPr>
              <a:spLocks/>
            </p:cNvSpPr>
            <p:nvPr/>
          </p:nvSpPr>
          <p:spPr bwMode="auto">
            <a:xfrm>
              <a:off x="-5295" y="3"/>
              <a:ext cx="10596" cy="862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1600 w 43200"/>
                <a:gd name="T3" fmla="*/ 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sq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latin typeface="+mn-lt"/>
                <a:ea typeface="+mn-ea"/>
              </a:endParaRPr>
            </a:p>
          </p:txBody>
        </p:sp>
      </p:grpSp>
      <p:sp>
        <p:nvSpPr>
          <p:cNvPr id="2150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2625" y="609600"/>
            <a:ext cx="8080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625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  <a:endParaRPr lang="ja-JP" altLang="ja-JP" smtClean="0"/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  <a:endParaRPr lang="ja-JP" altLang="ja-JP" smtClean="0"/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ja-JP" smtClean="0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15188" y="6442075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fld id="{6F987210-8097-4676-83DA-2E165D969B7E}" type="datetime1">
              <a:rPr lang="ja-JP" altLang="en-US"/>
              <a:pPr>
                <a:defRPr/>
              </a:pPr>
              <a:t>2014/8/17</a:t>
            </a:fld>
            <a:endParaRPr lang="ja-JP" altLang="en-US"/>
          </a:p>
        </p:txBody>
      </p:sp>
      <p:sp>
        <p:nvSpPr>
          <p:cNvPr id="2151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625" y="6365875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ＭＳ Ｐゴシック" pitchFamily="50" charset="-128"/>
              </a:defRPr>
            </a:lvl1pPr>
          </a:lstStyle>
          <a:p>
            <a:endParaRPr lang="en-US" altLang="ja-JP"/>
          </a:p>
        </p:txBody>
      </p:sp>
      <p:sp>
        <p:nvSpPr>
          <p:cNvPr id="2151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99313" y="6148388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0" rIns="92075" bIns="0" numCol="1" anchor="b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  <a:lvl2pPr lvl="1" algn="r">
              <a:defRPr sz="1400"/>
            </a:lvl2pPr>
          </a:lstStyle>
          <a:p>
            <a:pPr>
              <a:defRPr/>
            </a:pPr>
            <a:fld id="{F6E74E86-AC98-45E2-862F-1ABFF062A5DD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2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kumimoji="1" sz="3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Ø"/>
        <a:defRPr kumimoji="1" sz="3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CCFF"/>
        </a:buClr>
        <a:buSzPct val="65000"/>
        <a:buFont typeface="Wingdings" pitchFamily="2" charset="2"/>
        <a:buChar char="l"/>
        <a:defRPr kumimoji="1" sz="3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000">
          <a:solidFill>
            <a:schemeClr val="tx1"/>
          </a:solidFill>
          <a:latin typeface="Times New Roman" pitchFamily="18" charset="0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Times New Roman" pitchFamily="18" charset="0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Times New Roman" pitchFamily="18" charset="0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Times New Roman" pitchFamily="18" charset="0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Times New Roman" pitchFamily="18" charset="0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Times New Roman" pitchFamily="18" charset="0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hyperlink" Target="appendix/UML.pdf" TargetMode="External"/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 sz="quarter"/>
          </p:nvPr>
        </p:nvSpPr>
        <p:spPr>
          <a:xfrm>
            <a:off x="931863" y="1071563"/>
            <a:ext cx="7280275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ja-JP" altLang="en-US" sz="5400" smtClean="0"/>
              <a:t>プログラミング言語論</a:t>
            </a:r>
            <a:endParaRPr lang="ja-JP" altLang="en-US" sz="5400"/>
          </a:p>
        </p:txBody>
      </p:sp>
      <p:sp>
        <p:nvSpPr>
          <p:cNvPr id="3075" name="サブタイトル 2"/>
          <p:cNvSpPr>
            <a:spLocks noGrp="1"/>
          </p:cNvSpPr>
          <p:nvPr>
            <p:ph type="subTitle" sz="quarter" idx="1"/>
          </p:nvPr>
        </p:nvSpPr>
        <p:spPr>
          <a:xfrm>
            <a:off x="1331913" y="2997200"/>
            <a:ext cx="6840537" cy="3167063"/>
          </a:xfrm>
        </p:spPr>
        <p:txBody>
          <a:bodyPr/>
          <a:lstStyle/>
          <a:p>
            <a:pPr algn="ctr" eaLnBrk="1" hangingPunct="1">
              <a:lnSpc>
                <a:spcPct val="110000"/>
              </a:lnSpc>
            </a:pPr>
            <a:r>
              <a:rPr lang="ja-JP" altLang="en-US" sz="4800" u="sng" smtClean="0"/>
              <a:t>オブジェクト指向</a:t>
            </a:r>
          </a:p>
          <a:p>
            <a:pPr algn="ctr" eaLnBrk="1" hangingPunct="1">
              <a:lnSpc>
                <a:spcPct val="110000"/>
              </a:lnSpc>
            </a:pPr>
            <a:r>
              <a:rPr lang="ja-JP" altLang="en-US" sz="4800" u="sng" smtClean="0"/>
              <a:t>プログラミング言語</a:t>
            </a:r>
          </a:p>
          <a:p>
            <a:pPr algn="ctr" eaLnBrk="1" hangingPunct="1">
              <a:lnSpc>
                <a:spcPct val="60000"/>
              </a:lnSpc>
            </a:pPr>
            <a:endParaRPr lang="ja-JP" altLang="en-US" sz="4000" smtClean="0"/>
          </a:p>
          <a:p>
            <a:pPr algn="ctr" eaLnBrk="1" hangingPunct="1">
              <a:lnSpc>
                <a:spcPct val="110000"/>
              </a:lnSpc>
            </a:pPr>
            <a:r>
              <a:rPr lang="ja-JP" altLang="en-US" sz="4000" smtClean="0"/>
              <a:t>水野嘉明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１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３ オブジェクトの動作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844675"/>
            <a:ext cx="7772400" cy="655638"/>
          </a:xfrm>
        </p:spPr>
        <p:txBody>
          <a:bodyPr/>
          <a:lstStyle/>
          <a:p>
            <a:r>
              <a:rPr lang="en-US" altLang="ja-JP" smtClean="0"/>
              <a:t>Java </a:t>
            </a:r>
            <a:r>
              <a:rPr lang="ja-JP" altLang="en-US" smtClean="0"/>
              <a:t>でのメソッドの例</a:t>
            </a:r>
          </a:p>
        </p:txBody>
      </p:sp>
      <p:sp>
        <p:nvSpPr>
          <p:cNvPr id="12292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301A66A9-0429-427A-B10D-5FDBD215BFA7}" type="slidenum">
              <a:rPr lang="ja-JP" altLang="en-US">
                <a:latin typeface="ＭＳ Ｐゴシック" pitchFamily="50" charset="-128"/>
              </a:rPr>
              <a:pPr algn="r"/>
              <a:t>10</a:t>
            </a:fld>
            <a:endParaRPr lang="en-US" altLang="ja-JP">
              <a:latin typeface="ＭＳ Ｐゴシック" pitchFamily="50" charset="-128"/>
            </a:endParaRPr>
          </a:p>
        </p:txBody>
      </p:sp>
      <p:sp useBgFill="1"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87450" y="2636838"/>
            <a:ext cx="7416800" cy="3986212"/>
          </a:xfrm>
          <a:prstGeom prst="rect">
            <a:avLst/>
          </a:prstGeo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ja-JP" sz="2800">
                <a:latin typeface="ＭＳ ゴシック" pitchFamily="49" charset="-128"/>
                <a:ea typeface="ＭＳ ゴシック" pitchFamily="49" charset="-128"/>
              </a:rPr>
              <a:t>boolean order(Book book, int number)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ja-JP" sz="2800">
                <a:latin typeface="ＭＳ ゴシック" pitchFamily="49" charset="-128"/>
                <a:ea typeface="ＭＳ ゴシック" pitchFamily="49" charset="-128"/>
              </a:rPr>
              <a:t>  if (stock.isExists(book,number)) {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ja-JP" sz="2800">
                <a:latin typeface="ＭＳ ゴシック" pitchFamily="49" charset="-128"/>
                <a:ea typeface="ＭＳ ゴシック" pitchFamily="49" charset="-128"/>
              </a:rPr>
              <a:t>    stock.get(book,number);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ja-JP" sz="2800">
                <a:latin typeface="ＭＳ ゴシック" pitchFamily="49" charset="-128"/>
                <a:ea typeface="ＭＳ ゴシック" pitchFamily="49" charset="-128"/>
              </a:rPr>
              <a:t>    log.write(book,number);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ja-JP" sz="2800">
                <a:latin typeface="ＭＳ ゴシック" pitchFamily="49" charset="-128"/>
                <a:ea typeface="ＭＳ ゴシック" pitchFamily="49" charset="-128"/>
              </a:rPr>
              <a:t>    return true;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ja-JP" sz="2800">
                <a:latin typeface="ＭＳ ゴシック" pitchFamily="49" charset="-128"/>
                <a:ea typeface="ＭＳ ゴシック" pitchFamily="49" charset="-128"/>
              </a:rPr>
              <a:t>  } else {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ja-JP" sz="2800">
                <a:latin typeface="ＭＳ ゴシック" pitchFamily="49" charset="-128"/>
                <a:ea typeface="ＭＳ ゴシック" pitchFamily="49" charset="-128"/>
              </a:rPr>
              <a:t>    log.write(book, number, false);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ja-JP" sz="2800">
                <a:latin typeface="ＭＳ ゴシック" pitchFamily="49" charset="-128"/>
                <a:ea typeface="ＭＳ ゴシック" pitchFamily="49" charset="-128"/>
              </a:rPr>
              <a:t>    return  false;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ja-JP" sz="2800">
                <a:latin typeface="ＭＳ ゴシック" pitchFamily="49" charset="-128"/>
                <a:ea typeface="ＭＳ ゴシック" pitchFamily="49" charset="-128"/>
              </a:rPr>
              <a:t>  }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ja-JP" sz="2800">
                <a:latin typeface="ＭＳ ゴシック" pitchFamily="49" charset="-128"/>
                <a:ea typeface="ＭＳ ゴシック" pitchFamily="49" charset="-128"/>
              </a:rPr>
              <a:t>}</a:t>
            </a:r>
          </a:p>
        </p:txBody>
      </p:sp>
      <p:sp>
        <p:nvSpPr>
          <p:cNvPr id="63494" name="AutoShape 6"/>
          <p:cNvSpPr>
            <a:spLocks noChangeArrowheads="1"/>
          </p:cNvSpPr>
          <p:nvPr/>
        </p:nvSpPr>
        <p:spPr bwMode="auto">
          <a:xfrm>
            <a:off x="2843213" y="6092825"/>
            <a:ext cx="5616575" cy="504825"/>
          </a:xfrm>
          <a:prstGeom prst="wedgeRectCallout">
            <a:avLst>
              <a:gd name="adj1" fmla="val -35329"/>
              <a:gd name="adj2" fmla="val -178301"/>
            </a:avLst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altLang="ja-JP" sz="2800">
                <a:latin typeface="ＭＳ ゴシック" pitchFamily="49" charset="-128"/>
                <a:ea typeface="ＭＳ ゴシック" pitchFamily="49" charset="-128"/>
              </a:rPr>
              <a:t>object.method(args) </a:t>
            </a:r>
            <a:r>
              <a:rPr lang="ja-JP" altLang="en-US" sz="2800">
                <a:latin typeface="ＭＳ ゴシック" pitchFamily="49" charset="-128"/>
                <a:ea typeface="ＭＳ ゴシック" pitchFamily="49" charset="-128"/>
              </a:rPr>
              <a:t>という形式</a:t>
            </a:r>
          </a:p>
        </p:txBody>
      </p:sp>
      <p:sp useBgFill="1">
        <p:nvSpPr>
          <p:cNvPr id="63495" name="AutoShape 7"/>
          <p:cNvSpPr>
            <a:spLocks noChangeArrowheads="1"/>
          </p:cNvSpPr>
          <p:nvPr/>
        </p:nvSpPr>
        <p:spPr bwMode="auto">
          <a:xfrm>
            <a:off x="5940425" y="3933825"/>
            <a:ext cx="3025775" cy="1077913"/>
          </a:xfrm>
          <a:prstGeom prst="wedgeRectCallout">
            <a:avLst>
              <a:gd name="adj1" fmla="val -118259"/>
              <a:gd name="adj2" fmla="val -126583"/>
            </a:avLst>
          </a:prstGeom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ja-JP" altLang="en-US" sz="2800"/>
              <a:t>メッセージ</a:t>
            </a:r>
            <a:r>
              <a:rPr lang="en-US" altLang="ja-JP" sz="2800"/>
              <a:t>order</a:t>
            </a:r>
            <a:r>
              <a:rPr lang="ja-JP" altLang="en-US" sz="2800"/>
              <a:t>を</a:t>
            </a:r>
            <a:r>
              <a:rPr lang="ja-JP" altLang="en-US" sz="2800" smtClean="0"/>
              <a:t>受け取ったときの動作</a:t>
            </a:r>
            <a:r>
              <a:rPr lang="ja-JP" altLang="en-US" sz="2800"/>
              <a:t>を定義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3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4" grpId="0" animBg="1"/>
      <p:bldP spid="6349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１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３ オブジェクトの動作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981200"/>
            <a:ext cx="7772400" cy="4327525"/>
          </a:xfrm>
        </p:spPr>
        <p:txBody>
          <a:bodyPr/>
          <a:lstStyle/>
          <a:p>
            <a:pPr lvl="1"/>
            <a:r>
              <a:rPr lang="ja-JP" altLang="en-US" smtClean="0"/>
              <a:t>「書店」オブジェクト（</a:t>
            </a:r>
            <a:r>
              <a:rPr lang="en-US" altLang="ja-JP" smtClean="0"/>
              <a:t>?</a:t>
            </a:r>
            <a:r>
              <a:rPr lang="ja-JP" altLang="en-US" smtClean="0"/>
              <a:t>）が、</a:t>
            </a:r>
            <a:r>
              <a:rPr lang="en-US" altLang="ja-JP" smtClean="0"/>
              <a:t>order</a:t>
            </a:r>
            <a:br>
              <a:rPr lang="en-US" altLang="ja-JP" smtClean="0"/>
            </a:br>
            <a:r>
              <a:rPr lang="ja-JP" altLang="en-US" smtClean="0"/>
              <a:t>（注文）メッセージを受け取ると、上記 </a:t>
            </a:r>
            <a:r>
              <a:rPr lang="en-US" altLang="ja-JP" smtClean="0"/>
              <a:t>order</a:t>
            </a:r>
            <a:r>
              <a:rPr lang="ja-JP" altLang="en-US" smtClean="0"/>
              <a:t>メソッドが実行される</a:t>
            </a:r>
            <a:endParaRPr lang="en-US" altLang="ja-JP" smtClean="0"/>
          </a:p>
          <a:p>
            <a:pPr lvl="1"/>
            <a:r>
              <a:rPr lang="en-US" altLang="ja-JP" smtClean="0"/>
              <a:t>order</a:t>
            </a:r>
            <a:r>
              <a:rPr lang="ja-JP" altLang="en-US" smtClean="0"/>
              <a:t>では、最初に </a:t>
            </a:r>
            <a:r>
              <a:rPr lang="en-US" altLang="ja-JP" smtClean="0"/>
              <a:t>stock</a:t>
            </a:r>
            <a:r>
              <a:rPr lang="ja-JP" altLang="en-US" smtClean="0"/>
              <a:t>（在庫）オブジェクトに </a:t>
            </a:r>
            <a:r>
              <a:rPr lang="en-US" altLang="ja-JP" smtClean="0"/>
              <a:t>isE</a:t>
            </a:r>
            <a:r>
              <a:rPr lang="ja-JP" altLang="en-US" smtClean="0"/>
              <a:t>ｘ</a:t>
            </a:r>
            <a:r>
              <a:rPr lang="en-US" altLang="ja-JP" smtClean="0"/>
              <a:t>ists</a:t>
            </a:r>
            <a:r>
              <a:rPr lang="ja-JP" altLang="en-US" smtClean="0"/>
              <a:t>メッセージを送り、注文された本の在庫を調べる</a:t>
            </a:r>
            <a:endParaRPr lang="en-US" altLang="ja-JP" smtClean="0"/>
          </a:p>
          <a:p>
            <a:pPr lvl="1"/>
            <a:r>
              <a:rPr lang="ja-JP" altLang="en-US" smtClean="0"/>
              <a:t>在庫があれば ・・・   </a:t>
            </a:r>
            <a:r>
              <a:rPr lang="ja-JP" altLang="en-US" sz="3200" smtClean="0"/>
              <a:t>（以下略）</a:t>
            </a:r>
            <a:endParaRPr lang="en-US" altLang="ja-JP" sz="3200" smtClean="0"/>
          </a:p>
        </p:txBody>
      </p:sp>
      <p:sp>
        <p:nvSpPr>
          <p:cNvPr id="13316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E0F54DF6-EB94-4B94-8471-EDC6E571AECA}" type="slidenum">
              <a:rPr lang="ja-JP" altLang="en-US">
                <a:latin typeface="ＭＳ Ｐゴシック" pitchFamily="50" charset="-128"/>
              </a:rPr>
              <a:pPr algn="r"/>
              <a:t>11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1412875"/>
            <a:ext cx="8080375" cy="1143000"/>
          </a:xfrm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２</a:t>
            </a:r>
            <a:r>
              <a:rPr lang="en-US" altLang="ja-JP" smtClean="0">
                <a:effectLst/>
              </a:rPr>
              <a:t>. </a:t>
            </a:r>
            <a:r>
              <a:rPr lang="ja-JP" altLang="en-US" smtClean="0">
                <a:effectLst/>
              </a:rPr>
              <a:t>オブジェクト指向とは</a:t>
            </a:r>
          </a:p>
        </p:txBody>
      </p:sp>
      <p:sp>
        <p:nvSpPr>
          <p:cNvPr id="5123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FBBA5ED5-69AB-4D39-911B-85D6BF21527A}" type="slidenum">
              <a:rPr lang="ja-JP" altLang="en-US">
                <a:latin typeface="ＭＳ Ｐゴシック" pitchFamily="50" charset="-128"/>
              </a:rPr>
              <a:pPr algn="r"/>
              <a:t>12</a:t>
            </a:fld>
            <a:endParaRPr lang="en-US" altLang="ja-JP">
              <a:latin typeface="ＭＳ Ｐゴシック" pitchFamily="50" charset="-128"/>
            </a:endParaRPr>
          </a:p>
        </p:txBody>
      </p:sp>
      <p:sp>
        <p:nvSpPr>
          <p:cNvPr id="512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2625" y="2557463"/>
            <a:ext cx="7772400" cy="2600325"/>
          </a:xfrm>
          <a:noFill/>
        </p:spPr>
        <p:txBody>
          <a:bodyPr/>
          <a:lstStyle/>
          <a:p>
            <a:pPr marL="685800" indent="-685800">
              <a:lnSpc>
                <a:spcPct val="100000"/>
              </a:lnSpc>
              <a:buFont typeface="Wingdings" pitchFamily="2" charset="2"/>
              <a:buNone/>
            </a:pPr>
            <a:r>
              <a:rPr lang="ja-JP" altLang="en-US" smtClean="0">
                <a:solidFill>
                  <a:schemeClr val="tx2"/>
                </a:solidFill>
              </a:rPr>
              <a:t>  ２</a:t>
            </a:r>
            <a:r>
              <a:rPr lang="en-US" altLang="ja-JP" smtClean="0">
                <a:solidFill>
                  <a:schemeClr val="tx2"/>
                </a:solidFill>
              </a:rPr>
              <a:t>.</a:t>
            </a:r>
            <a:r>
              <a:rPr lang="ja-JP" altLang="en-US" smtClean="0">
                <a:solidFill>
                  <a:schemeClr val="tx2"/>
                </a:solidFill>
              </a:rPr>
              <a:t>１</a:t>
            </a:r>
            <a:r>
              <a:rPr lang="ja-JP" altLang="en-US" smtClean="0"/>
              <a:t>  抽象データ型</a:t>
            </a:r>
          </a:p>
          <a:p>
            <a:pPr marL="685800" indent="-685800">
              <a:lnSpc>
                <a:spcPct val="100000"/>
              </a:lnSpc>
              <a:buFont typeface="Wingdings" pitchFamily="2" charset="2"/>
              <a:buNone/>
            </a:pPr>
            <a:r>
              <a:rPr lang="ja-JP" altLang="en-US" smtClean="0">
                <a:solidFill>
                  <a:schemeClr val="tx2"/>
                </a:solidFill>
              </a:rPr>
              <a:t>  ２</a:t>
            </a:r>
            <a:r>
              <a:rPr lang="en-US" altLang="ja-JP" smtClean="0">
                <a:solidFill>
                  <a:schemeClr val="tx2"/>
                </a:solidFill>
              </a:rPr>
              <a:t>.</a:t>
            </a:r>
            <a:r>
              <a:rPr lang="ja-JP" altLang="en-US" smtClean="0">
                <a:solidFill>
                  <a:schemeClr val="tx2"/>
                </a:solidFill>
              </a:rPr>
              <a:t>２</a:t>
            </a:r>
            <a:r>
              <a:rPr lang="ja-JP" altLang="en-US" smtClean="0"/>
              <a:t>  オブジェクト指向言語の本質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２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１</a:t>
            </a:r>
            <a:r>
              <a:rPr lang="en-US" altLang="ja-JP" smtClean="0">
                <a:effectLst/>
              </a:rPr>
              <a:t> </a:t>
            </a:r>
            <a:r>
              <a:rPr lang="ja-JP" altLang="en-US" smtClean="0">
                <a:effectLst/>
              </a:rPr>
              <a:t>抽象データ型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981200"/>
            <a:ext cx="7772400" cy="4327525"/>
          </a:xfrm>
        </p:spPr>
        <p:txBody>
          <a:bodyPr/>
          <a:lstStyle/>
          <a:p>
            <a:r>
              <a:rPr lang="ja-JP" altLang="en-US" i="1" u="sng" smtClean="0">
                <a:solidFill>
                  <a:schemeClr val="accent2"/>
                </a:solidFill>
              </a:rPr>
              <a:t>抽象データ型</a:t>
            </a:r>
            <a:r>
              <a:rPr lang="ja-JP" altLang="en-US" smtClean="0"/>
              <a:t> とは</a:t>
            </a:r>
          </a:p>
          <a:p>
            <a:pPr lvl="1"/>
            <a:r>
              <a:rPr lang="ja-JP" altLang="en-US" smtClean="0"/>
              <a:t>データと操作の両方の性質を併せ持つもの</a:t>
            </a:r>
          </a:p>
          <a:p>
            <a:pPr lvl="1"/>
            <a:r>
              <a:rPr lang="ja-JP" altLang="en-US" smtClean="0"/>
              <a:t>データ構造の実装を隠蔽し、操作を抽象化する</a:t>
            </a:r>
          </a:p>
          <a:p>
            <a:pPr lvl="1"/>
            <a:r>
              <a:rPr lang="ja-JP" altLang="en-US" smtClean="0"/>
              <a:t>オブジェクト指向の概念のベースの一つ</a:t>
            </a:r>
          </a:p>
        </p:txBody>
      </p:sp>
      <p:sp>
        <p:nvSpPr>
          <p:cNvPr id="15364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0297911B-842C-45A3-8110-5260D99E3149}" type="slidenum">
              <a:rPr lang="ja-JP" altLang="en-US">
                <a:latin typeface="ＭＳ Ｐゴシック" pitchFamily="50" charset="-128"/>
              </a:rPr>
              <a:pPr algn="r"/>
              <a:t>13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２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１</a:t>
            </a:r>
            <a:r>
              <a:rPr lang="en-US" altLang="ja-JP" smtClean="0">
                <a:effectLst/>
              </a:rPr>
              <a:t> </a:t>
            </a:r>
            <a:r>
              <a:rPr lang="ja-JP" altLang="en-US" smtClean="0">
                <a:effectLst/>
              </a:rPr>
              <a:t>抽象データ型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981200"/>
            <a:ext cx="7850188" cy="411162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ja-JP" altLang="en-US" smtClean="0"/>
              <a:t>例  「スタック」 </a:t>
            </a:r>
          </a:p>
          <a:p>
            <a:pPr lvl="1"/>
            <a:r>
              <a:rPr lang="ja-JP" altLang="en-US" smtClean="0"/>
              <a:t>スタックのデータ表現</a:t>
            </a:r>
          </a:p>
          <a:p>
            <a:pPr lvl="1"/>
            <a:r>
              <a:rPr lang="ja-JP" altLang="en-US" smtClean="0"/>
              <a:t>データを格納する </a:t>
            </a:r>
            <a:r>
              <a:rPr lang="en-US" altLang="ja-JP" smtClean="0"/>
              <a:t>push</a:t>
            </a:r>
            <a:r>
              <a:rPr lang="ja-JP" altLang="en-US" smtClean="0"/>
              <a:t>操作</a:t>
            </a:r>
          </a:p>
          <a:p>
            <a:pPr lvl="1"/>
            <a:r>
              <a:rPr lang="ja-JP" altLang="en-US" smtClean="0"/>
              <a:t>データを取出す </a:t>
            </a:r>
            <a:r>
              <a:rPr lang="en-US" altLang="ja-JP" smtClean="0"/>
              <a:t>pop</a:t>
            </a:r>
            <a:r>
              <a:rPr lang="ja-JP" altLang="en-US" smtClean="0"/>
              <a:t>操作</a:t>
            </a:r>
          </a:p>
          <a:p>
            <a:pPr lvl="1"/>
            <a:endParaRPr lang="ja-JP" altLang="en-US" smtClean="0"/>
          </a:p>
          <a:p>
            <a:pPr lvl="1">
              <a:buFont typeface="Wingdings" pitchFamily="2" charset="2"/>
              <a:buNone/>
            </a:pPr>
            <a:r>
              <a:rPr lang="ja-JP" altLang="en-US" smtClean="0"/>
              <a:t>	これらの実装を公開しない</a:t>
            </a:r>
          </a:p>
        </p:txBody>
      </p:sp>
      <p:sp>
        <p:nvSpPr>
          <p:cNvPr id="16388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A7FF34A9-A1D0-44D6-BE99-545A25086872}" type="slidenum">
              <a:rPr lang="ja-JP" altLang="en-US">
                <a:latin typeface="ＭＳ Ｐゴシック" pitchFamily="50" charset="-128"/>
              </a:rPr>
              <a:pPr algn="r"/>
              <a:t>14</a:t>
            </a:fld>
            <a:endParaRPr lang="en-US" altLang="ja-JP">
              <a:latin typeface="ＭＳ Ｐゴシック" pitchFamily="50" charset="-128"/>
            </a:endParaRPr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2843213" y="4652963"/>
            <a:ext cx="1152525" cy="576262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２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１</a:t>
            </a:r>
            <a:r>
              <a:rPr lang="en-US" altLang="ja-JP" smtClean="0">
                <a:effectLst/>
              </a:rPr>
              <a:t> </a:t>
            </a:r>
            <a:r>
              <a:rPr lang="ja-JP" altLang="en-US" smtClean="0">
                <a:effectLst/>
              </a:rPr>
              <a:t>抽象データ型</a:t>
            </a:r>
          </a:p>
        </p:txBody>
      </p:sp>
      <p:sp useBgFill="1"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981200"/>
            <a:ext cx="7772400" cy="4327525"/>
          </a:xfrm>
        </p:spPr>
        <p:txBody>
          <a:bodyPr/>
          <a:lstStyle/>
          <a:p>
            <a:pPr lvl="1"/>
            <a:r>
              <a:rPr lang="ja-JP" altLang="en-US" smtClean="0"/>
              <a:t>使用する側は、実装を気にせず、操作 </a:t>
            </a:r>
            <a:r>
              <a:rPr lang="en-US" altLang="ja-JP" smtClean="0"/>
              <a:t>push/pop </a:t>
            </a:r>
            <a:r>
              <a:rPr lang="ja-JP" altLang="en-US" smtClean="0"/>
              <a:t>を使用するだけ</a:t>
            </a:r>
          </a:p>
          <a:p>
            <a:pPr lvl="1"/>
            <a:endParaRPr lang="ja-JP" altLang="en-US" smtClean="0"/>
          </a:p>
          <a:p>
            <a:pPr lvl="1">
              <a:lnSpc>
                <a:spcPct val="200000"/>
              </a:lnSpc>
            </a:pPr>
            <a:endParaRPr lang="ja-JP" altLang="en-US" smtClean="0"/>
          </a:p>
          <a:p>
            <a:pPr lvl="1">
              <a:buClr>
                <a:schemeClr val="hlink"/>
              </a:buClr>
              <a:buSzPct val="80000"/>
              <a:buFont typeface="Wingdings" pitchFamily="2" charset="2"/>
              <a:buChar char="u"/>
            </a:pPr>
            <a:r>
              <a:rPr lang="ja-JP" altLang="en-US" smtClean="0"/>
              <a:t>実装の変更がしやすい</a:t>
            </a:r>
          </a:p>
          <a:p>
            <a:pPr lvl="1">
              <a:buClr>
                <a:schemeClr val="hlink"/>
              </a:buClr>
              <a:buSzPct val="80000"/>
              <a:buFont typeface="Wingdings" pitchFamily="2" charset="2"/>
              <a:buChar char="u"/>
            </a:pPr>
            <a:r>
              <a:rPr lang="ja-JP" altLang="en-US" smtClean="0"/>
              <a:t>誤操作を防ぎ、信頼性が高い</a:t>
            </a:r>
          </a:p>
        </p:txBody>
      </p:sp>
      <p:sp>
        <p:nvSpPr>
          <p:cNvPr id="17412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4FB3DD2E-8909-4AF4-B125-6EDDCD0470E2}" type="slidenum">
              <a:rPr lang="ja-JP" altLang="en-US">
                <a:latin typeface="ＭＳ Ｐゴシック" pitchFamily="50" charset="-128"/>
              </a:rPr>
              <a:pPr algn="r"/>
              <a:t>15</a:t>
            </a:fld>
            <a:endParaRPr lang="en-US" altLang="ja-JP">
              <a:latin typeface="ＭＳ Ｐゴシック" pitchFamily="50" charset="-128"/>
            </a:endParaRP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187525" y="3584439"/>
            <a:ext cx="2592387" cy="1057275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ja-JP" altLang="en-US" sz="3200"/>
              <a:t>抽象データ型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ja-JP" altLang="en-US" sz="3200"/>
              <a:t>スタック</a:t>
            </a:r>
          </a:p>
        </p:txBody>
      </p:sp>
      <p:sp useBgFill="1">
        <p:nvSpPr>
          <p:cNvPr id="17415" name="AutoShape 7"/>
          <p:cNvSpPr>
            <a:spLocks noChangeArrowheads="1"/>
          </p:cNvSpPr>
          <p:nvPr/>
        </p:nvSpPr>
        <p:spPr bwMode="auto">
          <a:xfrm>
            <a:off x="6302301" y="3568564"/>
            <a:ext cx="2311400" cy="1089025"/>
          </a:xfrm>
          <a:prstGeom prst="cube">
            <a:avLst>
              <a:gd name="adj" fmla="val 8435"/>
            </a:avLst>
          </a:prstGeom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ja-JP" altLang="en-US" sz="3200"/>
              <a:t>使用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ja-JP" altLang="en-US" sz="3200"/>
              <a:t>プログラム</a:t>
            </a:r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 flipH="1">
            <a:off x="5364088" y="4113076"/>
            <a:ext cx="938213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ja-JP" altLang="en-US"/>
          </a:p>
        </p:txBody>
      </p:sp>
      <p:cxnSp>
        <p:nvCxnSpPr>
          <p:cNvPr id="10" name="直線矢印コネクタ 9"/>
          <p:cNvCxnSpPr/>
          <p:nvPr/>
        </p:nvCxnSpPr>
        <p:spPr bwMode="auto">
          <a:xfrm>
            <a:off x="3779912" y="3861048"/>
            <a:ext cx="504056" cy="0"/>
          </a:xfrm>
          <a:prstGeom prst="straightConnector1">
            <a:avLst/>
          </a:prstGeom>
          <a:noFill/>
          <a:ln w="57150" cap="flat" cmpd="sng" algn="ctr">
            <a:solidFill>
              <a:schemeClr val="tx2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1" name="直線矢印コネクタ 10"/>
          <p:cNvCxnSpPr/>
          <p:nvPr/>
        </p:nvCxnSpPr>
        <p:spPr bwMode="auto">
          <a:xfrm flipH="1">
            <a:off x="3779912" y="4293096"/>
            <a:ext cx="504056" cy="0"/>
          </a:xfrm>
          <a:prstGeom prst="straightConnector1">
            <a:avLst/>
          </a:prstGeom>
          <a:noFill/>
          <a:ln w="57150" cap="flat" cmpd="sng" algn="ctr">
            <a:solidFill>
              <a:schemeClr val="tx2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3" name="直線コネクタ 12"/>
          <p:cNvCxnSpPr/>
          <p:nvPr/>
        </p:nvCxnSpPr>
        <p:spPr bwMode="auto">
          <a:xfrm>
            <a:off x="4716016" y="3212976"/>
            <a:ext cx="0" cy="1944216"/>
          </a:xfrm>
          <a:prstGeom prst="line">
            <a:avLst/>
          </a:prstGeom>
          <a:noFill/>
          <a:ln w="28575" cap="flat" cmpd="sng" algn="ctr">
            <a:solidFill>
              <a:schemeClr val="accent2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直線コネクタ 11"/>
          <p:cNvCxnSpPr/>
          <p:nvPr/>
        </p:nvCxnSpPr>
        <p:spPr bwMode="auto">
          <a:xfrm>
            <a:off x="4860032" y="3212976"/>
            <a:ext cx="0" cy="1944216"/>
          </a:xfrm>
          <a:prstGeom prst="line">
            <a:avLst/>
          </a:prstGeom>
          <a:noFill/>
          <a:ln w="28575" cap="flat" cmpd="sng" algn="ctr">
            <a:solidFill>
              <a:schemeClr val="accent2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 useBgFill="1"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4283968" y="3573016"/>
            <a:ext cx="1080120" cy="1080120"/>
          </a:xfrm>
          <a:prstGeom prst="rect">
            <a:avLst/>
          </a:prstGeo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square">
            <a:norm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3200" smtClean="0">
                <a:latin typeface="+mj-lt"/>
                <a:ea typeface="ＭＳ ゴシック" pitchFamily="49" charset="-128"/>
              </a:rPr>
              <a:t>push</a:t>
            </a:r>
            <a:br>
              <a:rPr lang="en-US" altLang="ja-JP" sz="3200" smtClean="0">
                <a:latin typeface="+mj-lt"/>
                <a:ea typeface="ＭＳ ゴシック" pitchFamily="49" charset="-128"/>
              </a:rPr>
            </a:br>
            <a:r>
              <a:rPr lang="en-US" altLang="ja-JP" sz="3200" smtClean="0">
                <a:latin typeface="+mj-lt"/>
                <a:ea typeface="ＭＳ ゴシック" pitchFamily="49" charset="-128"/>
              </a:rPr>
              <a:t>pop</a:t>
            </a:r>
            <a:endParaRPr lang="en-US" altLang="ja-JP" sz="3200">
              <a:latin typeface="+mj-lt"/>
              <a:ea typeface="ＭＳ ゴシック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２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１</a:t>
            </a:r>
            <a:r>
              <a:rPr lang="en-US" altLang="ja-JP" smtClean="0">
                <a:effectLst/>
              </a:rPr>
              <a:t> </a:t>
            </a:r>
            <a:r>
              <a:rPr lang="ja-JP" altLang="en-US" smtClean="0">
                <a:effectLst/>
              </a:rPr>
              <a:t>抽象データ型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700213"/>
            <a:ext cx="7772400" cy="2305050"/>
          </a:xfrm>
        </p:spPr>
        <p:txBody>
          <a:bodyPr/>
          <a:lstStyle/>
          <a:p>
            <a:pPr lvl="1">
              <a:lnSpc>
                <a:spcPct val="95000"/>
              </a:lnSpc>
            </a:pPr>
            <a:r>
              <a:rPr lang="ja-JP" altLang="en-US" smtClean="0"/>
              <a:t>スタックの実装には、配列にする方法、リストを用いる方法等がある</a:t>
            </a:r>
          </a:p>
          <a:p>
            <a:pPr lvl="1">
              <a:lnSpc>
                <a:spcPct val="95000"/>
              </a:lnSpc>
            </a:pPr>
            <a:r>
              <a:rPr lang="ja-JP" altLang="en-US" smtClean="0"/>
              <a:t>使用するプログラム側では、</a:t>
            </a:r>
            <a:r>
              <a:rPr lang="en-US" altLang="ja-JP" smtClean="0"/>
              <a:t>push/ pop </a:t>
            </a:r>
            <a:r>
              <a:rPr lang="ja-JP" altLang="en-US" smtClean="0"/>
              <a:t>操作さえ出来れば問題ない</a:t>
            </a:r>
          </a:p>
        </p:txBody>
      </p:sp>
      <p:sp>
        <p:nvSpPr>
          <p:cNvPr id="18436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1F7CDD38-FAF6-4AAA-B2BB-726EAE7E1B17}" type="slidenum">
              <a:rPr lang="ja-JP" altLang="en-US">
                <a:latin typeface="ＭＳ Ｐゴシック" pitchFamily="50" charset="-128"/>
              </a:rPr>
              <a:pPr algn="r"/>
              <a:t>16</a:t>
            </a:fld>
            <a:endParaRPr lang="en-US" altLang="ja-JP">
              <a:latin typeface="ＭＳ Ｐゴシック" pitchFamily="50" charset="-128"/>
            </a:endParaRPr>
          </a:p>
        </p:txBody>
      </p:sp>
      <p:sp useBgFill="1">
        <p:nvSpPr>
          <p:cNvPr id="18437" name="AutoShape 6"/>
          <p:cNvSpPr>
            <a:spLocks noChangeArrowheads="1"/>
          </p:cNvSpPr>
          <p:nvPr/>
        </p:nvSpPr>
        <p:spPr bwMode="auto">
          <a:xfrm>
            <a:off x="1403350" y="6092825"/>
            <a:ext cx="1819275" cy="504825"/>
          </a:xfrm>
          <a:prstGeom prst="cube">
            <a:avLst>
              <a:gd name="adj" fmla="val 13657"/>
            </a:avLst>
          </a:prstGeom>
          <a:ln w="28575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lIns="90000" tIns="46800" rIns="90000" bIns="46800" anchor="ctr"/>
          <a:lstStyle/>
          <a:p>
            <a:pPr algn="ctr"/>
            <a:r>
              <a:rPr lang="ja-JP" altLang="en-US" sz="2800">
                <a:latin typeface="ＭＳ Ｐゴシック" pitchFamily="50" charset="-128"/>
              </a:rPr>
              <a:t>データ１</a:t>
            </a:r>
            <a:endParaRPr lang="en-US" altLang="ja-JP" sz="2800">
              <a:latin typeface="ＭＳ Ｐゴシック" pitchFamily="50" charset="-128"/>
            </a:endParaRPr>
          </a:p>
        </p:txBody>
      </p:sp>
      <p:sp useBgFill="1">
        <p:nvSpPr>
          <p:cNvPr id="18438" name="AutoShape 11"/>
          <p:cNvSpPr>
            <a:spLocks noChangeArrowheads="1"/>
          </p:cNvSpPr>
          <p:nvPr/>
        </p:nvSpPr>
        <p:spPr bwMode="auto">
          <a:xfrm>
            <a:off x="1403350" y="5661025"/>
            <a:ext cx="1819275" cy="504825"/>
          </a:xfrm>
          <a:prstGeom prst="cube">
            <a:avLst>
              <a:gd name="adj" fmla="val 13657"/>
            </a:avLst>
          </a:prstGeom>
          <a:ln w="28575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lIns="90000" tIns="46800" rIns="90000" bIns="46800" anchor="ctr"/>
          <a:lstStyle/>
          <a:p>
            <a:pPr algn="ctr"/>
            <a:r>
              <a:rPr lang="ja-JP" altLang="en-US" sz="2800">
                <a:latin typeface="ＭＳ Ｐゴシック" pitchFamily="50" charset="-128"/>
              </a:rPr>
              <a:t>データ２</a:t>
            </a:r>
            <a:endParaRPr lang="en-US" altLang="ja-JP" sz="2800">
              <a:latin typeface="ＭＳ Ｐゴシック" pitchFamily="50" charset="-128"/>
            </a:endParaRPr>
          </a:p>
        </p:txBody>
      </p:sp>
      <p:sp useBgFill="1">
        <p:nvSpPr>
          <p:cNvPr id="18439" name="AutoShape 12"/>
          <p:cNvSpPr>
            <a:spLocks noChangeArrowheads="1"/>
          </p:cNvSpPr>
          <p:nvPr/>
        </p:nvSpPr>
        <p:spPr bwMode="auto">
          <a:xfrm>
            <a:off x="1403350" y="5229225"/>
            <a:ext cx="1819275" cy="504825"/>
          </a:xfrm>
          <a:prstGeom prst="cube">
            <a:avLst>
              <a:gd name="adj" fmla="val 13657"/>
            </a:avLst>
          </a:prstGeom>
          <a:ln w="28575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lIns="90000" tIns="46800" rIns="90000" bIns="46800" anchor="ctr"/>
          <a:lstStyle/>
          <a:p>
            <a:pPr algn="ctr"/>
            <a:r>
              <a:rPr lang="ja-JP" altLang="en-US" sz="2800">
                <a:latin typeface="ＭＳ Ｐゴシック" pitchFamily="50" charset="-128"/>
              </a:rPr>
              <a:t>データ３</a:t>
            </a:r>
            <a:endParaRPr lang="en-US" altLang="ja-JP" sz="2800">
              <a:latin typeface="ＭＳ Ｐゴシック" pitchFamily="50" charset="-128"/>
            </a:endParaRPr>
          </a:p>
        </p:txBody>
      </p:sp>
      <p:sp useBgFill="1">
        <p:nvSpPr>
          <p:cNvPr id="18440" name="AutoShape 13"/>
          <p:cNvSpPr>
            <a:spLocks noChangeArrowheads="1"/>
          </p:cNvSpPr>
          <p:nvPr/>
        </p:nvSpPr>
        <p:spPr bwMode="auto">
          <a:xfrm>
            <a:off x="1403350" y="4797425"/>
            <a:ext cx="1819275" cy="504825"/>
          </a:xfrm>
          <a:prstGeom prst="cube">
            <a:avLst>
              <a:gd name="adj" fmla="val 13657"/>
            </a:avLst>
          </a:prstGeom>
          <a:ln w="28575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lIns="90000" tIns="46800" rIns="90000" bIns="46800" anchor="ctr"/>
          <a:lstStyle/>
          <a:p>
            <a:pPr algn="ctr"/>
            <a:endParaRPr lang="en-US" altLang="ja-JP" sz="2800">
              <a:latin typeface="ＭＳ Ｐゴシック" pitchFamily="50" charset="-128"/>
            </a:endParaRPr>
          </a:p>
        </p:txBody>
      </p:sp>
      <p:sp useBgFill="1">
        <p:nvSpPr>
          <p:cNvPr id="18441" name="AutoShape 14"/>
          <p:cNvSpPr>
            <a:spLocks noChangeArrowheads="1"/>
          </p:cNvSpPr>
          <p:nvPr/>
        </p:nvSpPr>
        <p:spPr bwMode="auto">
          <a:xfrm>
            <a:off x="1403350" y="4365625"/>
            <a:ext cx="1819275" cy="504825"/>
          </a:xfrm>
          <a:prstGeom prst="cube">
            <a:avLst>
              <a:gd name="adj" fmla="val 13657"/>
            </a:avLst>
          </a:prstGeom>
          <a:ln w="28575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lIns="90000" tIns="46800" rIns="90000" bIns="46800" anchor="ctr"/>
          <a:lstStyle/>
          <a:p>
            <a:pPr algn="ctr"/>
            <a:endParaRPr lang="en-US" altLang="ja-JP" sz="2800">
              <a:latin typeface="ＭＳ Ｐゴシック" pitchFamily="50" charset="-128"/>
            </a:endParaRPr>
          </a:p>
        </p:txBody>
      </p:sp>
      <p:sp>
        <p:nvSpPr>
          <p:cNvPr id="18442" name="AutoShape 15"/>
          <p:cNvSpPr>
            <a:spLocks noChangeArrowheads="1"/>
          </p:cNvSpPr>
          <p:nvPr/>
        </p:nvSpPr>
        <p:spPr bwMode="auto">
          <a:xfrm>
            <a:off x="3276600" y="5373688"/>
            <a:ext cx="431800" cy="2159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43" name="Text Box 16"/>
          <p:cNvSpPr txBox="1">
            <a:spLocks noChangeArrowheads="1"/>
          </p:cNvSpPr>
          <p:nvPr/>
        </p:nvSpPr>
        <p:spPr bwMode="auto">
          <a:xfrm>
            <a:off x="3708400" y="5229225"/>
            <a:ext cx="7207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800"/>
              <a:t>SP</a:t>
            </a:r>
          </a:p>
        </p:txBody>
      </p:sp>
      <p:sp>
        <p:nvSpPr>
          <p:cNvPr id="18444" name="Text Box 17"/>
          <p:cNvSpPr txBox="1">
            <a:spLocks noChangeArrowheads="1"/>
          </p:cNvSpPr>
          <p:nvPr/>
        </p:nvSpPr>
        <p:spPr bwMode="auto">
          <a:xfrm>
            <a:off x="4067175" y="4494213"/>
            <a:ext cx="7207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800"/>
              <a:t>SP</a:t>
            </a:r>
          </a:p>
        </p:txBody>
      </p:sp>
      <p:sp>
        <p:nvSpPr>
          <p:cNvPr id="18445" name="AutoShape 18"/>
          <p:cNvSpPr>
            <a:spLocks noChangeArrowheads="1"/>
          </p:cNvSpPr>
          <p:nvPr/>
        </p:nvSpPr>
        <p:spPr bwMode="auto">
          <a:xfrm flipH="1">
            <a:off x="4716463" y="4652963"/>
            <a:ext cx="576262" cy="215900"/>
          </a:xfrm>
          <a:prstGeom prst="leftArrow">
            <a:avLst>
              <a:gd name="adj1" fmla="val 50000"/>
              <a:gd name="adj2" fmla="val 66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46" name="Text Box 25"/>
          <p:cNvSpPr txBox="1">
            <a:spLocks noChangeArrowheads="1"/>
          </p:cNvSpPr>
          <p:nvPr/>
        </p:nvSpPr>
        <p:spPr bwMode="auto">
          <a:xfrm>
            <a:off x="8353425" y="4494213"/>
            <a:ext cx="7556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ja-JP" altLang="en-US" sz="2800"/>
              <a:t>・・</a:t>
            </a:r>
          </a:p>
        </p:txBody>
      </p:sp>
      <p:grpSp>
        <p:nvGrpSpPr>
          <p:cNvPr id="18447" name="Group 31"/>
          <p:cNvGrpSpPr>
            <a:grpSpLocks/>
          </p:cNvGrpSpPr>
          <p:nvPr/>
        </p:nvGrpSpPr>
        <p:grpSpPr bwMode="auto">
          <a:xfrm>
            <a:off x="5292725" y="4581525"/>
            <a:ext cx="1223963" cy="1512888"/>
            <a:chOff x="3334" y="2886"/>
            <a:chExt cx="771" cy="953"/>
          </a:xfrm>
        </p:grpSpPr>
        <p:sp>
          <p:nvSpPr>
            <p:cNvPr id="18453" name="Rectangle 19"/>
            <p:cNvSpPr>
              <a:spLocks noChangeArrowheads="1"/>
            </p:cNvSpPr>
            <p:nvPr/>
          </p:nvSpPr>
          <p:spPr bwMode="auto">
            <a:xfrm>
              <a:off x="3334" y="2886"/>
              <a:ext cx="771" cy="953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ja-JP" altLang="en-US" sz="2800"/>
            </a:p>
            <a:p>
              <a:pPr algn="ctr"/>
              <a:r>
                <a:rPr lang="ja-JP" altLang="en-US" sz="2800"/>
                <a:t>データ</a:t>
              </a:r>
            </a:p>
            <a:p>
              <a:pPr algn="ctr"/>
              <a:r>
                <a:rPr lang="en-US" altLang="ja-JP" sz="2800"/>
                <a:t>N</a:t>
              </a:r>
            </a:p>
          </p:txBody>
        </p:sp>
        <p:sp>
          <p:nvSpPr>
            <p:cNvPr id="18454" name="Line 28"/>
            <p:cNvSpPr>
              <a:spLocks noChangeShapeType="1"/>
            </p:cNvSpPr>
            <p:nvPr/>
          </p:nvSpPr>
          <p:spPr bwMode="auto">
            <a:xfrm>
              <a:off x="3334" y="3113"/>
              <a:ext cx="771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8448" name="Group 30"/>
          <p:cNvGrpSpPr>
            <a:grpSpLocks/>
          </p:cNvGrpSpPr>
          <p:nvPr/>
        </p:nvGrpSpPr>
        <p:grpSpPr bwMode="auto">
          <a:xfrm>
            <a:off x="6948488" y="4581525"/>
            <a:ext cx="1223962" cy="1512888"/>
            <a:chOff x="4377" y="2886"/>
            <a:chExt cx="771" cy="953"/>
          </a:xfrm>
        </p:grpSpPr>
        <p:sp useBgFill="1">
          <p:nvSpPr>
            <p:cNvPr id="18451" name="Rectangle 21"/>
            <p:cNvSpPr>
              <a:spLocks noChangeArrowheads="1"/>
            </p:cNvSpPr>
            <p:nvPr/>
          </p:nvSpPr>
          <p:spPr bwMode="auto">
            <a:xfrm>
              <a:off x="4377" y="2886"/>
              <a:ext cx="771" cy="953"/>
            </a:xfrm>
            <a:prstGeom prst="rect">
              <a:avLst/>
            </a:prstGeom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ja-JP" altLang="en-US" sz="2800"/>
            </a:p>
            <a:p>
              <a:pPr algn="ctr"/>
              <a:r>
                <a:rPr lang="ja-JP" altLang="en-US" sz="2800"/>
                <a:t>データ</a:t>
              </a:r>
              <a:br>
                <a:rPr lang="ja-JP" altLang="en-US" sz="2800"/>
              </a:br>
              <a:r>
                <a:rPr lang="en-US" altLang="ja-JP" sz="2800"/>
                <a:t>N-1</a:t>
              </a:r>
            </a:p>
          </p:txBody>
        </p:sp>
        <p:sp useBgFill="1">
          <p:nvSpPr>
            <p:cNvPr id="18452" name="Line 29"/>
            <p:cNvSpPr>
              <a:spLocks noChangeShapeType="1"/>
            </p:cNvSpPr>
            <p:nvPr/>
          </p:nvSpPr>
          <p:spPr bwMode="auto">
            <a:xfrm>
              <a:off x="4377" y="3113"/>
              <a:ext cx="771" cy="0"/>
            </a:xfrm>
            <a:prstGeom prst="line">
              <a:avLst/>
            </a:prstGeom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8449" name="AutoShape 32"/>
          <p:cNvSpPr>
            <a:spLocks noChangeArrowheads="1"/>
          </p:cNvSpPr>
          <p:nvPr/>
        </p:nvSpPr>
        <p:spPr bwMode="auto">
          <a:xfrm flipH="1">
            <a:off x="7524750" y="4652963"/>
            <a:ext cx="1081088" cy="215900"/>
          </a:xfrm>
          <a:prstGeom prst="leftArrow">
            <a:avLst>
              <a:gd name="adj1" fmla="val 50000"/>
              <a:gd name="adj2" fmla="val 12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50" name="AutoShape 20"/>
          <p:cNvSpPr>
            <a:spLocks noChangeArrowheads="1"/>
          </p:cNvSpPr>
          <p:nvPr/>
        </p:nvSpPr>
        <p:spPr bwMode="auto">
          <a:xfrm flipH="1">
            <a:off x="5867400" y="4652963"/>
            <a:ext cx="1081088" cy="215900"/>
          </a:xfrm>
          <a:prstGeom prst="leftArrow">
            <a:avLst>
              <a:gd name="adj1" fmla="val 50000"/>
              <a:gd name="adj2" fmla="val 12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２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２</a:t>
            </a:r>
            <a:r>
              <a:rPr lang="en-US" altLang="ja-JP" smtClean="0">
                <a:effectLst/>
              </a:rPr>
              <a:t> </a:t>
            </a:r>
            <a:r>
              <a:rPr lang="ja-JP" altLang="en-US" smtClean="0">
                <a:effectLst/>
              </a:rPr>
              <a:t>オブジェクト指向言語の本質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smtClean="0"/>
              <a:t>命令型言語からの、パラダイムシフト （考え方の転回）</a:t>
            </a:r>
          </a:p>
          <a:p>
            <a:pPr lvl="1"/>
            <a:r>
              <a:rPr lang="ja-JP" altLang="en-US" smtClean="0"/>
              <a:t>システムの大規模化</a:t>
            </a:r>
          </a:p>
          <a:p>
            <a:pPr lvl="1"/>
            <a:endParaRPr lang="ja-JP" altLang="en-US" smtClean="0"/>
          </a:p>
          <a:p>
            <a:pPr lvl="1"/>
            <a:r>
              <a:rPr lang="ja-JP" altLang="en-US" smtClean="0"/>
              <a:t>命令型言語での問題分割に限界</a:t>
            </a:r>
          </a:p>
        </p:txBody>
      </p:sp>
      <p:sp>
        <p:nvSpPr>
          <p:cNvPr id="21508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07A026E3-11E3-4D94-8044-79C22DC7D03F}" type="slidenum">
              <a:rPr lang="ja-JP" altLang="en-US">
                <a:latin typeface="ＭＳ Ｐゴシック" pitchFamily="50" charset="-128"/>
              </a:rPr>
              <a:pPr algn="r"/>
              <a:t>17</a:t>
            </a:fld>
            <a:endParaRPr lang="en-US" altLang="ja-JP">
              <a:latin typeface="ＭＳ Ｐゴシック" pitchFamily="50" charset="-128"/>
            </a:endParaRPr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2195513" y="3789363"/>
            <a:ext cx="1152525" cy="576262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２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２</a:t>
            </a:r>
            <a:r>
              <a:rPr lang="en-US" altLang="ja-JP" smtClean="0">
                <a:effectLst/>
              </a:rPr>
              <a:t> </a:t>
            </a:r>
            <a:r>
              <a:rPr lang="ja-JP" altLang="en-US" smtClean="0">
                <a:effectLst/>
              </a:rPr>
              <a:t>オブジェクト指向言語の本質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4" y="1981200"/>
            <a:ext cx="7849815" cy="4400550"/>
          </a:xfrm>
        </p:spPr>
        <p:txBody>
          <a:bodyPr/>
          <a:lstStyle/>
          <a:p>
            <a:pPr lvl="1"/>
            <a:r>
              <a:rPr lang="ja-JP" altLang="en-US" smtClean="0"/>
              <a:t>命令型言語では</a:t>
            </a:r>
          </a:p>
          <a:p>
            <a:pPr lvl="1">
              <a:buFont typeface="Wingdings" pitchFamily="2" charset="2"/>
              <a:buNone/>
            </a:pPr>
            <a:r>
              <a:rPr lang="ja-JP" altLang="en-US" smtClean="0"/>
              <a:t>	操作（機能・命令）を中心に問題を分割</a:t>
            </a:r>
          </a:p>
          <a:p>
            <a:pPr lvl="2"/>
            <a:r>
              <a:rPr lang="ja-JP" altLang="en-US" sz="3600" smtClean="0"/>
              <a:t>例：</a:t>
            </a:r>
          </a:p>
          <a:p>
            <a:pPr lvl="2">
              <a:buFont typeface="Wingdings" pitchFamily="2" charset="2"/>
              <a:buNone/>
            </a:pPr>
            <a:r>
              <a:rPr lang="ja-JP" altLang="en-US" sz="3600" smtClean="0"/>
              <a:t>	ユーザのログイン、データの新規作成、データベースへの登録、</a:t>
            </a:r>
            <a:r>
              <a:rPr lang="en-US" altLang="ja-JP" sz="3600" smtClean="0"/>
              <a:t/>
            </a:r>
            <a:br>
              <a:rPr lang="en-US" altLang="ja-JP" sz="3600" smtClean="0"/>
            </a:br>
            <a:r>
              <a:rPr lang="ja-JP" altLang="en-US" sz="3600" smtClean="0"/>
              <a:t>データベースの参照・変更 等</a:t>
            </a:r>
            <a:endParaRPr lang="ja-JP" altLang="en-US" smtClean="0"/>
          </a:p>
        </p:txBody>
      </p:sp>
      <p:sp>
        <p:nvSpPr>
          <p:cNvPr id="22532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EF9FFF9E-039F-40CB-91CA-F30255BE9DFB}" type="slidenum">
              <a:rPr lang="ja-JP" altLang="en-US">
                <a:latin typeface="ＭＳ Ｐゴシック" pitchFamily="50" charset="-128"/>
              </a:rPr>
              <a:pPr algn="r"/>
              <a:t>18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２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２</a:t>
            </a:r>
            <a:r>
              <a:rPr lang="en-US" altLang="ja-JP" smtClean="0">
                <a:effectLst/>
              </a:rPr>
              <a:t> </a:t>
            </a:r>
            <a:r>
              <a:rPr lang="ja-JP" altLang="en-US" smtClean="0">
                <a:effectLst/>
              </a:rPr>
              <a:t>オブジェクト指向言語の本質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916113"/>
            <a:ext cx="7772400" cy="4760912"/>
          </a:xfrm>
        </p:spPr>
        <p:txBody>
          <a:bodyPr/>
          <a:lstStyle/>
          <a:p>
            <a:pPr lvl="1"/>
            <a:r>
              <a:rPr lang="ja-JP" altLang="en-US" smtClean="0"/>
              <a:t>オブジェクト指向言語では</a:t>
            </a:r>
          </a:p>
          <a:p>
            <a:pPr lvl="1">
              <a:buFont typeface="Wingdings" pitchFamily="2" charset="2"/>
              <a:buNone/>
            </a:pPr>
            <a:r>
              <a:rPr lang="ja-JP" altLang="en-US" smtClean="0"/>
              <a:t>	オブジェクトを中心に、クラスにより問題を分割</a:t>
            </a:r>
          </a:p>
          <a:p>
            <a:pPr lvl="2">
              <a:lnSpc>
                <a:spcPct val="90000"/>
              </a:lnSpc>
            </a:pPr>
            <a:r>
              <a:rPr lang="ja-JP" altLang="en-US" sz="3600" smtClean="0"/>
              <a:t>例：</a:t>
            </a:r>
          </a:p>
          <a:p>
            <a:pPr lvl="2">
              <a:buFont typeface="Wingdings" pitchFamily="2" charset="2"/>
              <a:buNone/>
            </a:pPr>
            <a:r>
              <a:rPr lang="ja-JP" altLang="en-US" sz="3600" smtClean="0"/>
              <a:t>	ユーザクラス、データクラス、</a:t>
            </a:r>
            <a:r>
              <a:rPr lang="en-US" altLang="ja-JP" sz="3600" smtClean="0"/>
              <a:t/>
            </a:r>
            <a:br>
              <a:rPr lang="en-US" altLang="ja-JP" sz="3600" smtClean="0"/>
            </a:br>
            <a:r>
              <a:rPr lang="ja-JP" altLang="en-US" sz="3600" smtClean="0"/>
              <a:t>データベースクラスに分割し、</a:t>
            </a:r>
            <a:r>
              <a:rPr lang="en-US" altLang="ja-JP" sz="3600" smtClean="0"/>
              <a:t/>
            </a:r>
            <a:br>
              <a:rPr lang="en-US" altLang="ja-JP" sz="3600" smtClean="0"/>
            </a:br>
            <a:r>
              <a:rPr lang="ja-JP" altLang="en-US" sz="3600" smtClean="0"/>
              <a:t>各クラスの操作としてログイン、新規作成、登録などを用意</a:t>
            </a:r>
            <a:endParaRPr lang="ja-JP" altLang="en-US" smtClean="0"/>
          </a:p>
        </p:txBody>
      </p:sp>
      <p:sp>
        <p:nvSpPr>
          <p:cNvPr id="23556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68453360-40C9-4197-80A6-12648E41DEA6}" type="slidenum">
              <a:rPr lang="ja-JP" altLang="en-US">
                <a:latin typeface="ＭＳ Ｐゴシック" pitchFamily="50" charset="-128"/>
              </a:rPr>
              <a:pPr algn="r"/>
              <a:t>19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目次</a:t>
            </a:r>
            <a:endParaRPr lang="ja-JP" altLang="en-US"/>
          </a:p>
        </p:txBody>
      </p:sp>
      <p:sp>
        <p:nvSpPr>
          <p:cNvPr id="4099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buNone/>
            </a:pPr>
            <a:r>
              <a:rPr lang="ja-JP" altLang="en-US" smtClean="0">
                <a:solidFill>
                  <a:schemeClr val="tx2"/>
                </a:solidFill>
              </a:rPr>
              <a:t>１</a:t>
            </a:r>
            <a:r>
              <a:rPr lang="en-US" altLang="ja-JP" smtClean="0">
                <a:solidFill>
                  <a:schemeClr val="tx2"/>
                </a:solidFill>
              </a:rPr>
              <a:t>.</a:t>
            </a:r>
            <a:r>
              <a:rPr lang="en-US" altLang="ja-JP" smtClean="0"/>
              <a:t> </a:t>
            </a:r>
            <a:r>
              <a:rPr lang="ja-JP" altLang="en-US" smtClean="0"/>
              <a:t>オブジェクト</a:t>
            </a:r>
          </a:p>
          <a:p>
            <a:pPr eaLnBrk="1" hangingPunct="1">
              <a:lnSpc>
                <a:spcPct val="100000"/>
              </a:lnSpc>
              <a:buNone/>
            </a:pPr>
            <a:r>
              <a:rPr lang="ja-JP" altLang="en-US" smtClean="0">
                <a:solidFill>
                  <a:schemeClr val="tx2"/>
                </a:solidFill>
              </a:rPr>
              <a:t>２</a:t>
            </a:r>
            <a:r>
              <a:rPr lang="en-US" altLang="ja-JP" smtClean="0">
                <a:solidFill>
                  <a:schemeClr val="tx2"/>
                </a:solidFill>
              </a:rPr>
              <a:t>.</a:t>
            </a:r>
            <a:r>
              <a:rPr lang="en-US" altLang="ja-JP" smtClean="0"/>
              <a:t> </a:t>
            </a:r>
            <a:r>
              <a:rPr lang="ja-JP" altLang="en-US" smtClean="0"/>
              <a:t>オブジェクト指向とは</a:t>
            </a:r>
          </a:p>
          <a:p>
            <a:pPr eaLnBrk="1" hangingPunct="1">
              <a:lnSpc>
                <a:spcPct val="100000"/>
              </a:lnSpc>
              <a:buNone/>
            </a:pPr>
            <a:r>
              <a:rPr lang="ja-JP" altLang="en-US" smtClean="0">
                <a:solidFill>
                  <a:schemeClr val="tx2"/>
                </a:solidFill>
              </a:rPr>
              <a:t>３</a:t>
            </a:r>
            <a:r>
              <a:rPr lang="en-US" altLang="ja-JP" smtClean="0">
                <a:solidFill>
                  <a:schemeClr val="tx2"/>
                </a:solidFill>
              </a:rPr>
              <a:t>.</a:t>
            </a:r>
            <a:r>
              <a:rPr lang="en-US" altLang="ja-JP" smtClean="0"/>
              <a:t> </a:t>
            </a:r>
            <a:r>
              <a:rPr lang="ja-JP" altLang="en-US" smtClean="0"/>
              <a:t>オブジェクト指向言語の詳細</a:t>
            </a:r>
          </a:p>
          <a:p>
            <a:pPr eaLnBrk="1" hangingPunct="1">
              <a:lnSpc>
                <a:spcPct val="100000"/>
              </a:lnSpc>
              <a:buNone/>
            </a:pPr>
            <a:r>
              <a:rPr lang="en-US" altLang="ja-JP" smtClean="0">
                <a:solidFill>
                  <a:schemeClr val="tx2"/>
                </a:solidFill>
              </a:rPr>
              <a:t>【</a:t>
            </a:r>
            <a:r>
              <a:rPr lang="ja-JP" altLang="en-US" smtClean="0">
                <a:solidFill>
                  <a:schemeClr val="tx2"/>
                </a:solidFill>
              </a:rPr>
              <a:t>付録</a:t>
            </a:r>
            <a:r>
              <a:rPr lang="en-US" altLang="ja-JP" smtClean="0">
                <a:solidFill>
                  <a:schemeClr val="tx2"/>
                </a:solidFill>
              </a:rPr>
              <a:t>】 </a:t>
            </a:r>
            <a:r>
              <a:rPr lang="en-US" altLang="ja-JP" smtClean="0"/>
              <a:t>UML</a:t>
            </a:r>
          </a:p>
        </p:txBody>
      </p:sp>
      <p:sp>
        <p:nvSpPr>
          <p:cNvPr id="4100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8AE8EC5F-C0C1-4BE7-83CB-7DC8399A4B90}" type="slidenum">
              <a:rPr lang="ja-JP" altLang="en-US">
                <a:latin typeface="ＭＳ Ｐゴシック" pitchFamily="50" charset="-128"/>
              </a:rPr>
              <a:pPr algn="r"/>
              <a:t>2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２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２</a:t>
            </a:r>
            <a:r>
              <a:rPr lang="en-US" altLang="ja-JP" smtClean="0">
                <a:effectLst/>
              </a:rPr>
              <a:t> </a:t>
            </a:r>
            <a:r>
              <a:rPr lang="ja-JP" altLang="en-US" smtClean="0">
                <a:effectLst/>
              </a:rPr>
              <a:t>オブジェクト指向言語の本質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773238"/>
            <a:ext cx="7772400" cy="489585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ja-JP" altLang="en-US" smtClean="0"/>
              <a:t>オブジェクト指向の利点</a:t>
            </a:r>
          </a:p>
          <a:p>
            <a:pPr lvl="1"/>
            <a:r>
              <a:rPr lang="ja-JP" altLang="en-US" smtClean="0"/>
              <a:t>抽象データ型の考え方が、自然に導入できる</a:t>
            </a:r>
          </a:p>
          <a:p>
            <a:pPr lvl="2"/>
            <a:r>
              <a:rPr lang="ja-JP" altLang="en-US" sz="3600" smtClean="0"/>
              <a:t>命令型言語では、意識しなければできない</a:t>
            </a:r>
          </a:p>
          <a:p>
            <a:pPr lvl="1"/>
            <a:r>
              <a:rPr lang="ja-JP" altLang="en-US" smtClean="0"/>
              <a:t>名前解決が動的なため、弾力的で疎結合なプログラム構造となる</a:t>
            </a:r>
          </a:p>
        </p:txBody>
      </p:sp>
      <p:sp>
        <p:nvSpPr>
          <p:cNvPr id="24580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57BE01DB-F6ED-46B6-8E79-BDF172D8D9C7}" type="slidenum">
              <a:rPr lang="ja-JP" altLang="en-US">
                <a:latin typeface="ＭＳ Ｐゴシック" pitchFamily="50" charset="-128"/>
              </a:rPr>
              <a:pPr algn="r"/>
              <a:t>20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２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２</a:t>
            </a:r>
            <a:r>
              <a:rPr lang="en-US" altLang="ja-JP" smtClean="0">
                <a:effectLst/>
              </a:rPr>
              <a:t> </a:t>
            </a:r>
            <a:r>
              <a:rPr lang="ja-JP" altLang="en-US" smtClean="0">
                <a:effectLst/>
              </a:rPr>
              <a:t>オブジェクト指向言語の本質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981200"/>
            <a:ext cx="7849815" cy="3464024"/>
          </a:xfrm>
        </p:spPr>
        <p:txBody>
          <a:bodyPr/>
          <a:lstStyle/>
          <a:p>
            <a:pPr marL="358775" indent="-358775"/>
            <a:r>
              <a:rPr lang="ja-JP" altLang="en-US" smtClean="0"/>
              <a:t>オブジェクト指向言語の、本質的な機能</a:t>
            </a:r>
            <a:endParaRPr lang="en-US" altLang="ja-JP" smtClean="0"/>
          </a:p>
          <a:p>
            <a:pPr marL="1581150" lvl="1" indent="-1130300">
              <a:buFont typeface="Wingdings" pitchFamily="2" charset="2"/>
              <a:buNone/>
            </a:pPr>
            <a:r>
              <a:rPr lang="ja-JP" altLang="en-US" smtClean="0"/>
              <a:t>①</a:t>
            </a:r>
            <a:r>
              <a:rPr lang="en-US" altLang="ja-JP" smtClean="0"/>
              <a:t> </a:t>
            </a:r>
            <a:r>
              <a:rPr lang="ja-JP" altLang="en-US" smtClean="0"/>
              <a:t>オブジェクト定義（クラス定義）</a:t>
            </a:r>
            <a:endParaRPr lang="en-US" altLang="ja-JP" smtClean="0"/>
          </a:p>
          <a:p>
            <a:pPr marL="1581150" lvl="1" indent="-1130300">
              <a:buNone/>
            </a:pPr>
            <a:r>
              <a:rPr lang="ja-JP" altLang="en-US" smtClean="0"/>
              <a:t>② クラス間の関係記述</a:t>
            </a:r>
          </a:p>
          <a:p>
            <a:pPr marL="1581150" lvl="1" indent="-1130300">
              <a:buNone/>
            </a:pPr>
            <a:r>
              <a:rPr lang="ja-JP" altLang="en-US" smtClean="0"/>
              <a:t>③ 動的メソッド検索とメッセージ通信</a:t>
            </a:r>
          </a:p>
        </p:txBody>
      </p:sp>
      <p:sp>
        <p:nvSpPr>
          <p:cNvPr id="25604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BAA0BB6E-9878-478D-97A8-A8961E4A15B4}" type="slidenum">
              <a:rPr lang="ja-JP" altLang="en-US">
                <a:latin typeface="ＭＳ Ｐゴシック" pitchFamily="50" charset="-128"/>
              </a:rPr>
              <a:pPr algn="r"/>
              <a:t>21</a:t>
            </a:fld>
            <a:endParaRPr lang="en-US" altLang="ja-JP">
              <a:latin typeface="ＭＳ Ｐゴシック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483768" y="5301208"/>
            <a:ext cx="57606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smtClean="0"/>
              <a:t>（オブジェクト指向言語ならば、</a:t>
            </a:r>
            <a:r>
              <a:rPr lang="en-US" altLang="ja-JP" sz="3200" smtClean="0"/>
              <a:t/>
            </a:r>
            <a:br>
              <a:rPr lang="en-US" altLang="ja-JP" sz="3200" smtClean="0"/>
            </a:br>
            <a:r>
              <a:rPr lang="ja-JP" altLang="en-US" sz="3200" smtClean="0"/>
              <a:t>　必ず持っている機能）</a:t>
            </a:r>
            <a:endParaRPr kumimoji="1" lang="ja-JP" altLang="en-US" sz="3200"/>
          </a:p>
        </p:txBody>
      </p:sp>
      <p:sp>
        <p:nvSpPr>
          <p:cNvPr id="6" name="左カーブ矢印 5"/>
          <p:cNvSpPr/>
          <p:nvPr/>
        </p:nvSpPr>
        <p:spPr bwMode="auto">
          <a:xfrm>
            <a:off x="7812360" y="2636912"/>
            <a:ext cx="648072" cy="3096344"/>
          </a:xfrm>
          <a:prstGeom prst="curvedLeftArrow">
            <a:avLst>
              <a:gd name="adj1" fmla="val 12884"/>
              <a:gd name="adj2" fmla="val 50000"/>
              <a:gd name="adj3" fmla="val 25000"/>
            </a:avLst>
          </a:prstGeom>
          <a:solidFill>
            <a:schemeClr val="accent2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8" name="直線コネクタ 7"/>
          <p:cNvCxnSpPr/>
          <p:nvPr/>
        </p:nvCxnSpPr>
        <p:spPr bwMode="auto">
          <a:xfrm>
            <a:off x="6012160" y="2564904"/>
            <a:ext cx="1512168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２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２</a:t>
            </a:r>
            <a:r>
              <a:rPr lang="en-US" altLang="ja-JP" smtClean="0">
                <a:effectLst/>
              </a:rPr>
              <a:t> </a:t>
            </a:r>
            <a:r>
              <a:rPr lang="ja-JP" altLang="en-US" smtClean="0">
                <a:effectLst/>
              </a:rPr>
              <a:t>オブジェクト指向言語の本質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 typeface="Wingdings" pitchFamily="2" charset="2"/>
              <a:buNone/>
            </a:pPr>
            <a:r>
              <a:rPr lang="ja-JP" altLang="en-US" smtClean="0"/>
              <a:t>①</a:t>
            </a:r>
            <a:r>
              <a:rPr lang="en-US" altLang="ja-JP" smtClean="0"/>
              <a:t> </a:t>
            </a:r>
            <a:r>
              <a:rPr lang="ja-JP" altLang="en-US" smtClean="0"/>
              <a:t>オブジェクト定義 （クラス定義）</a:t>
            </a:r>
          </a:p>
          <a:p>
            <a:pPr lvl="2"/>
            <a:r>
              <a:rPr lang="ja-JP" altLang="en-US" sz="3600" smtClean="0"/>
              <a:t>言語仕様に、クラスを定義する機能がある</a:t>
            </a:r>
            <a:endParaRPr lang="en-US" altLang="ja-JP" sz="3600" smtClean="0"/>
          </a:p>
          <a:p>
            <a:pPr lvl="2"/>
            <a:r>
              <a:rPr lang="ja-JP" altLang="en-US" sz="3600" smtClean="0"/>
              <a:t>クラスには属性と操作がある</a:t>
            </a:r>
            <a:endParaRPr lang="en-US" altLang="ja-JP" sz="3600" smtClean="0"/>
          </a:p>
          <a:p>
            <a:pPr lvl="2"/>
            <a:r>
              <a:rPr lang="ja-JP" altLang="en-US" sz="3600" smtClean="0"/>
              <a:t>クラス定義に従って、オブジェクトを生成する</a:t>
            </a:r>
          </a:p>
        </p:txBody>
      </p:sp>
      <p:sp>
        <p:nvSpPr>
          <p:cNvPr id="26628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7EA56BAC-67B6-4D02-9745-8A8FF8D3A8B3}" type="slidenum">
              <a:rPr lang="ja-JP" altLang="en-US">
                <a:latin typeface="ＭＳ Ｐゴシック" pitchFamily="50" charset="-128"/>
              </a:rPr>
              <a:pPr algn="r"/>
              <a:t>22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２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２</a:t>
            </a:r>
            <a:r>
              <a:rPr lang="en-US" altLang="ja-JP" smtClean="0">
                <a:effectLst/>
              </a:rPr>
              <a:t> </a:t>
            </a:r>
            <a:r>
              <a:rPr lang="ja-JP" altLang="en-US" smtClean="0">
                <a:effectLst/>
              </a:rPr>
              <a:t>オブジェクト指向言語の本質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981200"/>
            <a:ext cx="7993063" cy="4327525"/>
          </a:xfrm>
        </p:spPr>
        <p:txBody>
          <a:bodyPr/>
          <a:lstStyle/>
          <a:p>
            <a:pPr lvl="1">
              <a:buFont typeface="Wingdings" pitchFamily="2" charset="2"/>
              <a:buNone/>
            </a:pPr>
            <a:r>
              <a:rPr lang="ja-JP" altLang="en-US" smtClean="0"/>
              <a:t>② クラス間の関係記述</a:t>
            </a:r>
          </a:p>
          <a:p>
            <a:pPr lvl="2"/>
            <a:r>
              <a:rPr lang="ja-JP" altLang="en-US" sz="3600" smtClean="0"/>
              <a:t>継承やインタフェースなどの関係を記述できる</a:t>
            </a:r>
          </a:p>
          <a:p>
            <a:pPr lvl="2"/>
            <a:r>
              <a:rPr lang="ja-JP" altLang="en-US" sz="3600" smtClean="0"/>
              <a:t>クラス間の関係記述は、差分プログラミング（後述）に必要な機能</a:t>
            </a:r>
          </a:p>
          <a:p>
            <a:pPr lvl="3">
              <a:buClr>
                <a:schemeClr val="tx2"/>
              </a:buClr>
              <a:buFont typeface="Wingdings" pitchFamily="2" charset="2"/>
              <a:buChar char="Ø"/>
            </a:pPr>
            <a:r>
              <a:rPr lang="ja-JP" altLang="en-US" sz="3600" smtClean="0"/>
              <a:t>大規模なプログラム開発に必要</a:t>
            </a:r>
          </a:p>
        </p:txBody>
      </p:sp>
      <p:sp>
        <p:nvSpPr>
          <p:cNvPr id="28676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B8322718-83B4-4677-8014-A1223B81EA20}" type="slidenum">
              <a:rPr lang="ja-JP" altLang="en-US">
                <a:latin typeface="ＭＳ Ｐゴシック" pitchFamily="50" charset="-128"/>
              </a:rPr>
              <a:pPr algn="r"/>
              <a:t>23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２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２</a:t>
            </a:r>
            <a:r>
              <a:rPr lang="en-US" altLang="ja-JP" smtClean="0">
                <a:effectLst/>
              </a:rPr>
              <a:t> </a:t>
            </a:r>
            <a:r>
              <a:rPr lang="ja-JP" altLang="en-US" smtClean="0">
                <a:effectLst/>
              </a:rPr>
              <a:t>オブジェクト指向言語の本質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981200"/>
            <a:ext cx="7772400" cy="4400550"/>
          </a:xfrm>
        </p:spPr>
        <p:txBody>
          <a:bodyPr/>
          <a:lstStyle/>
          <a:p>
            <a:pPr lvl="1">
              <a:buFont typeface="Wingdings" pitchFamily="2" charset="2"/>
              <a:buNone/>
            </a:pPr>
            <a:r>
              <a:rPr lang="ja-JP" altLang="en-US" smtClean="0"/>
              <a:t>③動的メソッド検索とメッセージ通信</a:t>
            </a:r>
          </a:p>
          <a:p>
            <a:pPr lvl="2"/>
            <a:r>
              <a:rPr lang="ja-JP" altLang="en-US" sz="3600" smtClean="0"/>
              <a:t>メッセージ通信はオブジェクトの基本操作</a:t>
            </a:r>
          </a:p>
          <a:p>
            <a:pPr lvl="2"/>
            <a:r>
              <a:rPr lang="ja-JP" altLang="en-US" sz="3600" smtClean="0"/>
              <a:t>メッセージを受け取ったオブジェクトは、</a:t>
            </a:r>
            <a:r>
              <a:rPr lang="ja-JP" altLang="en-US" sz="3600" i="1" u="sng" smtClean="0">
                <a:solidFill>
                  <a:schemeClr val="accent2"/>
                </a:solidFill>
              </a:rPr>
              <a:t>動的メソッド検索</a:t>
            </a:r>
            <a:r>
              <a:rPr lang="ja-JP" altLang="en-US" sz="3600" smtClean="0"/>
              <a:t> 機能で実行するメソッドを検索する</a:t>
            </a:r>
            <a:br>
              <a:rPr lang="ja-JP" altLang="en-US" sz="3600" smtClean="0"/>
            </a:br>
            <a:r>
              <a:rPr lang="ja-JP" altLang="en-US" sz="3600" smtClean="0"/>
              <a:t>（実行時にメソッドを検索する）</a:t>
            </a:r>
          </a:p>
        </p:txBody>
      </p:sp>
      <p:sp>
        <p:nvSpPr>
          <p:cNvPr id="27652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D1A66836-266F-419A-B2D8-041D7BE09C17}" type="slidenum">
              <a:rPr lang="ja-JP" altLang="en-US">
                <a:latin typeface="ＭＳ Ｐゴシック" pitchFamily="50" charset="-128"/>
              </a:rPr>
              <a:pPr algn="r"/>
              <a:t>24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1052513"/>
            <a:ext cx="8080375" cy="1143000"/>
          </a:xfrm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３</a:t>
            </a:r>
            <a:r>
              <a:rPr lang="en-US" altLang="ja-JP" smtClean="0">
                <a:effectLst/>
              </a:rPr>
              <a:t>. </a:t>
            </a:r>
            <a:r>
              <a:rPr lang="ja-JP" altLang="en-US" smtClean="0">
                <a:effectLst/>
              </a:rPr>
              <a:t>オブジェクト指向言語の詳細</a:t>
            </a:r>
          </a:p>
        </p:txBody>
      </p:sp>
      <p:sp>
        <p:nvSpPr>
          <p:cNvPr id="29699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EA95243D-52F8-4379-8510-F798336AD60B}" type="slidenum">
              <a:rPr lang="ja-JP" altLang="en-US">
                <a:latin typeface="ＭＳ Ｐゴシック" pitchFamily="50" charset="-128"/>
              </a:rPr>
              <a:pPr algn="r"/>
              <a:t>25</a:t>
            </a:fld>
            <a:endParaRPr lang="en-US" altLang="ja-JP">
              <a:latin typeface="ＭＳ Ｐゴシック" pitchFamily="50" charset="-128"/>
            </a:endParaRPr>
          </a:p>
        </p:txBody>
      </p:sp>
      <p:sp>
        <p:nvSpPr>
          <p:cNvPr id="2970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2625" y="2197100"/>
            <a:ext cx="7772400" cy="3968750"/>
          </a:xfrm>
          <a:noFill/>
        </p:spPr>
        <p:txBody>
          <a:bodyPr/>
          <a:lstStyle/>
          <a:p>
            <a:pPr marL="685800" indent="-685800">
              <a:lnSpc>
                <a:spcPct val="100000"/>
              </a:lnSpc>
              <a:buNone/>
            </a:pPr>
            <a:r>
              <a:rPr lang="ja-JP" altLang="en-US" smtClean="0">
                <a:solidFill>
                  <a:schemeClr val="tx2"/>
                </a:solidFill>
              </a:rPr>
              <a:t>  ３</a:t>
            </a:r>
            <a:r>
              <a:rPr lang="en-US" altLang="ja-JP" smtClean="0">
                <a:solidFill>
                  <a:schemeClr val="tx2"/>
                </a:solidFill>
              </a:rPr>
              <a:t>.</a:t>
            </a:r>
            <a:r>
              <a:rPr lang="ja-JP" altLang="en-US" smtClean="0">
                <a:solidFill>
                  <a:schemeClr val="tx2"/>
                </a:solidFill>
              </a:rPr>
              <a:t>１  </a:t>
            </a:r>
            <a:r>
              <a:rPr lang="ja-JP" altLang="en-US" smtClean="0"/>
              <a:t>カプセル化と情報隠蔽</a:t>
            </a:r>
          </a:p>
          <a:p>
            <a:pPr marL="685800" indent="-685800">
              <a:lnSpc>
                <a:spcPct val="100000"/>
              </a:lnSpc>
              <a:buNone/>
            </a:pPr>
            <a:r>
              <a:rPr lang="ja-JP" altLang="en-US" smtClean="0">
                <a:solidFill>
                  <a:schemeClr val="tx2"/>
                </a:solidFill>
              </a:rPr>
              <a:t>  ３</a:t>
            </a:r>
            <a:r>
              <a:rPr lang="en-US" altLang="ja-JP" smtClean="0">
                <a:solidFill>
                  <a:schemeClr val="tx2"/>
                </a:solidFill>
              </a:rPr>
              <a:t>.</a:t>
            </a:r>
            <a:r>
              <a:rPr lang="ja-JP" altLang="en-US" smtClean="0">
                <a:solidFill>
                  <a:schemeClr val="tx2"/>
                </a:solidFill>
              </a:rPr>
              <a:t>２  </a:t>
            </a:r>
            <a:r>
              <a:rPr lang="ja-JP" altLang="en-US" smtClean="0"/>
              <a:t>クラス</a:t>
            </a:r>
          </a:p>
          <a:p>
            <a:pPr marL="685800" indent="-685800">
              <a:lnSpc>
                <a:spcPct val="100000"/>
              </a:lnSpc>
              <a:buFont typeface="Wingdings" pitchFamily="2" charset="2"/>
              <a:buNone/>
            </a:pPr>
            <a:r>
              <a:rPr lang="ja-JP" altLang="en-US" smtClean="0">
                <a:solidFill>
                  <a:schemeClr val="tx2"/>
                </a:solidFill>
              </a:rPr>
              <a:t>  ３</a:t>
            </a:r>
            <a:r>
              <a:rPr lang="en-US" altLang="ja-JP" smtClean="0">
                <a:solidFill>
                  <a:schemeClr val="tx2"/>
                </a:solidFill>
              </a:rPr>
              <a:t>.</a:t>
            </a:r>
            <a:r>
              <a:rPr lang="ja-JP" altLang="en-US" smtClean="0">
                <a:solidFill>
                  <a:schemeClr val="tx2"/>
                </a:solidFill>
              </a:rPr>
              <a:t>３</a:t>
            </a:r>
            <a:r>
              <a:rPr lang="ja-JP" altLang="en-US" smtClean="0"/>
              <a:t>  差分プログラミング</a:t>
            </a:r>
          </a:p>
          <a:p>
            <a:pPr marL="685800" indent="-685800">
              <a:lnSpc>
                <a:spcPct val="100000"/>
              </a:lnSpc>
              <a:buFont typeface="Wingdings" pitchFamily="2" charset="2"/>
              <a:buNone/>
            </a:pPr>
            <a:r>
              <a:rPr lang="ja-JP" altLang="en-US" smtClean="0"/>
              <a:t>  </a:t>
            </a:r>
            <a:r>
              <a:rPr lang="ja-JP" altLang="en-US" smtClean="0">
                <a:solidFill>
                  <a:schemeClr val="tx2"/>
                </a:solidFill>
              </a:rPr>
              <a:t>３</a:t>
            </a:r>
            <a:r>
              <a:rPr lang="en-US" altLang="ja-JP" smtClean="0">
                <a:solidFill>
                  <a:schemeClr val="tx2"/>
                </a:solidFill>
              </a:rPr>
              <a:t>.</a:t>
            </a:r>
            <a:r>
              <a:rPr lang="ja-JP" altLang="en-US" smtClean="0">
                <a:solidFill>
                  <a:schemeClr val="tx2"/>
                </a:solidFill>
              </a:rPr>
              <a:t>４</a:t>
            </a:r>
            <a:r>
              <a:rPr lang="ja-JP" altLang="en-US" smtClean="0"/>
              <a:t>  継承</a:t>
            </a:r>
          </a:p>
          <a:p>
            <a:pPr marL="685800" indent="-685800">
              <a:lnSpc>
                <a:spcPct val="100000"/>
              </a:lnSpc>
              <a:buFont typeface="Wingdings" pitchFamily="2" charset="2"/>
              <a:buNone/>
            </a:pPr>
            <a:r>
              <a:rPr lang="ja-JP" altLang="en-US" smtClean="0"/>
              <a:t>  </a:t>
            </a:r>
            <a:r>
              <a:rPr lang="ja-JP" altLang="en-US" smtClean="0">
                <a:solidFill>
                  <a:schemeClr val="tx2"/>
                </a:solidFill>
              </a:rPr>
              <a:t>３</a:t>
            </a:r>
            <a:r>
              <a:rPr lang="en-US" altLang="ja-JP" smtClean="0">
                <a:solidFill>
                  <a:schemeClr val="tx2"/>
                </a:solidFill>
              </a:rPr>
              <a:t>.</a:t>
            </a:r>
            <a:r>
              <a:rPr lang="ja-JP" altLang="en-US" smtClean="0">
                <a:solidFill>
                  <a:schemeClr val="tx2"/>
                </a:solidFill>
              </a:rPr>
              <a:t>５</a:t>
            </a:r>
            <a:r>
              <a:rPr lang="ja-JP" altLang="en-US" smtClean="0"/>
              <a:t>  ポリモーフィズム</a:t>
            </a:r>
          </a:p>
          <a:p>
            <a:pPr marL="685800" indent="-685800">
              <a:lnSpc>
                <a:spcPct val="100000"/>
              </a:lnSpc>
              <a:buFont typeface="Wingdings" pitchFamily="2" charset="2"/>
              <a:buNone/>
            </a:pPr>
            <a:r>
              <a:rPr lang="ja-JP" altLang="en-US" smtClean="0"/>
              <a:t>  </a:t>
            </a:r>
            <a:r>
              <a:rPr lang="ja-JP" altLang="en-US" smtClean="0">
                <a:solidFill>
                  <a:schemeClr val="tx2"/>
                </a:solidFill>
              </a:rPr>
              <a:t>３</a:t>
            </a:r>
            <a:r>
              <a:rPr lang="en-US" altLang="ja-JP" smtClean="0">
                <a:solidFill>
                  <a:schemeClr val="tx2"/>
                </a:solidFill>
              </a:rPr>
              <a:t>.</a:t>
            </a:r>
            <a:r>
              <a:rPr lang="ja-JP" altLang="en-US" smtClean="0">
                <a:solidFill>
                  <a:schemeClr val="tx2"/>
                </a:solidFill>
              </a:rPr>
              <a:t>６</a:t>
            </a:r>
            <a:r>
              <a:rPr lang="ja-JP" altLang="en-US" smtClean="0"/>
              <a:t>  インタフェース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３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１ カプセル化と情報隠蔽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844675"/>
            <a:ext cx="7772400" cy="4687888"/>
          </a:xfrm>
        </p:spPr>
        <p:txBody>
          <a:bodyPr/>
          <a:lstStyle/>
          <a:p>
            <a:r>
              <a:rPr lang="ja-JP" altLang="en-US" i="1" u="sng" smtClean="0">
                <a:solidFill>
                  <a:schemeClr val="accent2"/>
                </a:solidFill>
              </a:rPr>
              <a:t>カプセル化</a:t>
            </a:r>
            <a:r>
              <a:rPr lang="ja-JP" altLang="en-US" smtClean="0"/>
              <a:t> </a:t>
            </a:r>
            <a:r>
              <a:rPr lang="en-US" altLang="ja-JP" smtClean="0"/>
              <a:t>(encapsulation)</a:t>
            </a:r>
          </a:p>
          <a:p>
            <a:pPr lvl="1">
              <a:lnSpc>
                <a:spcPct val="90000"/>
              </a:lnSpc>
            </a:pPr>
            <a:r>
              <a:rPr lang="ja-JP" altLang="en-US" smtClean="0"/>
              <a:t>データ構造と操作を一まとめにし、</a:t>
            </a:r>
          </a:p>
          <a:p>
            <a:pPr lvl="1">
              <a:lnSpc>
                <a:spcPct val="90000"/>
              </a:lnSpc>
            </a:pPr>
            <a:r>
              <a:rPr lang="ja-JP" altLang="en-US" smtClean="0"/>
              <a:t>特定のインタフェースを通してのみ外部と通信できる</a:t>
            </a:r>
          </a:p>
          <a:p>
            <a:pPr lvl="1">
              <a:lnSpc>
                <a:spcPct val="90000"/>
              </a:lnSpc>
            </a:pPr>
            <a:endParaRPr lang="ja-JP" altLang="en-US" smtClean="0"/>
          </a:p>
          <a:p>
            <a:pPr lvl="1">
              <a:lnSpc>
                <a:spcPct val="90000"/>
              </a:lnSpc>
              <a:buClr>
                <a:schemeClr val="hlink"/>
              </a:buClr>
              <a:buSzPct val="75000"/>
              <a:buFont typeface="Wingdings" pitchFamily="2" charset="2"/>
              <a:buChar char="u"/>
            </a:pPr>
            <a:r>
              <a:rPr lang="ja-JP" altLang="en-US" smtClean="0"/>
              <a:t>抽象データ型を実現</a:t>
            </a:r>
          </a:p>
          <a:p>
            <a:pPr lvl="1">
              <a:lnSpc>
                <a:spcPct val="90000"/>
              </a:lnSpc>
              <a:buClr>
                <a:schemeClr val="hlink"/>
              </a:buClr>
              <a:buSzPct val="75000"/>
              <a:buFont typeface="Wingdings" pitchFamily="2" charset="2"/>
              <a:buChar char="u"/>
            </a:pPr>
            <a:r>
              <a:rPr lang="ja-JP" altLang="en-US" smtClean="0"/>
              <a:t>モジュール間の独立性を保証</a:t>
            </a:r>
          </a:p>
          <a:p>
            <a:pPr lvl="2">
              <a:lnSpc>
                <a:spcPct val="90000"/>
              </a:lnSpc>
            </a:pPr>
            <a:r>
              <a:rPr lang="ja-JP" altLang="en-US" smtClean="0"/>
              <a:t>他のソースコードに依存しない</a:t>
            </a:r>
          </a:p>
        </p:txBody>
      </p:sp>
      <p:sp>
        <p:nvSpPr>
          <p:cNvPr id="40964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01F4F663-D9AA-4279-A969-22AB620A9B57}" type="slidenum">
              <a:rPr lang="ja-JP" altLang="en-US">
                <a:latin typeface="ＭＳ Ｐゴシック" pitchFamily="50" charset="-128"/>
              </a:rPr>
              <a:pPr algn="r"/>
              <a:t>26</a:t>
            </a:fld>
            <a:endParaRPr lang="en-US" altLang="ja-JP">
              <a:latin typeface="ＭＳ Ｐゴシック" pitchFamily="50" charset="-128"/>
            </a:endParaRPr>
          </a:p>
        </p:txBody>
      </p:sp>
      <p:sp>
        <p:nvSpPr>
          <p:cNvPr id="94213" name="AutoShape 5"/>
          <p:cNvSpPr>
            <a:spLocks noChangeArrowheads="1"/>
          </p:cNvSpPr>
          <p:nvPr/>
        </p:nvSpPr>
        <p:spPr bwMode="auto">
          <a:xfrm>
            <a:off x="2484438" y="4227513"/>
            <a:ext cx="1223962" cy="5048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4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３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１ カプセル化と情報隠蔽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981200"/>
            <a:ext cx="7772400" cy="3392488"/>
          </a:xfrm>
        </p:spPr>
        <p:txBody>
          <a:bodyPr/>
          <a:lstStyle/>
          <a:p>
            <a:r>
              <a:rPr lang="ja-JP" altLang="en-US" i="1" u="sng" smtClean="0">
                <a:solidFill>
                  <a:schemeClr val="accent2"/>
                </a:solidFill>
              </a:rPr>
              <a:t>情報隠蔽</a:t>
            </a:r>
            <a:r>
              <a:rPr lang="ja-JP" altLang="en-US" smtClean="0"/>
              <a:t> </a:t>
            </a:r>
            <a:r>
              <a:rPr lang="en-US" altLang="ja-JP" smtClean="0"/>
              <a:t>(information hiding)</a:t>
            </a:r>
          </a:p>
          <a:p>
            <a:pPr lvl="1">
              <a:lnSpc>
                <a:spcPct val="90000"/>
              </a:lnSpc>
            </a:pPr>
            <a:r>
              <a:rPr lang="ja-JP" altLang="en-US" smtClean="0"/>
              <a:t>データ構造を使用者から隠し、必要な情報のみを公開する</a:t>
            </a:r>
          </a:p>
          <a:p>
            <a:pPr lvl="1">
              <a:lnSpc>
                <a:spcPct val="90000"/>
              </a:lnSpc>
            </a:pPr>
            <a:endParaRPr lang="ja-JP" altLang="en-US" smtClean="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ja-JP" altLang="en-US" smtClean="0"/>
              <a:t>	使用者側のプログラムは、提供側の実装に依存しない</a:t>
            </a:r>
          </a:p>
        </p:txBody>
      </p:sp>
      <p:sp>
        <p:nvSpPr>
          <p:cNvPr id="41988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A56A6C15-F7BB-4A2A-B940-FDB640060232}" type="slidenum">
              <a:rPr lang="ja-JP" altLang="en-US">
                <a:latin typeface="ＭＳ Ｐゴシック" pitchFamily="50" charset="-128"/>
              </a:rPr>
              <a:pPr algn="r"/>
              <a:t>27</a:t>
            </a:fld>
            <a:endParaRPr lang="en-US" altLang="ja-JP">
              <a:latin typeface="ＭＳ Ｐゴシック" pitchFamily="50" charset="-128"/>
            </a:endParaRPr>
          </a:p>
        </p:txBody>
      </p:sp>
      <p:sp>
        <p:nvSpPr>
          <p:cNvPr id="95237" name="Text Box 5"/>
          <p:cNvSpPr txBox="1">
            <a:spLocks noChangeArrowheads="1"/>
          </p:cNvSpPr>
          <p:nvPr/>
        </p:nvSpPr>
        <p:spPr bwMode="auto">
          <a:xfrm>
            <a:off x="1116013" y="5440363"/>
            <a:ext cx="6985000" cy="1228725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3600"/>
              <a:t>情報隠蔽は、カプセル化が本質的に持つ性質である</a:t>
            </a:r>
          </a:p>
        </p:txBody>
      </p:sp>
      <p:sp>
        <p:nvSpPr>
          <p:cNvPr id="95238" name="AutoShape 6"/>
          <p:cNvSpPr>
            <a:spLocks noChangeArrowheads="1"/>
          </p:cNvSpPr>
          <p:nvPr/>
        </p:nvSpPr>
        <p:spPr bwMode="auto">
          <a:xfrm>
            <a:off x="2843213" y="3789363"/>
            <a:ext cx="1296987" cy="503237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5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7" grpId="0" animBg="1"/>
      <p:bldP spid="9523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３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１ カプセル化と情報隠蔽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smtClean="0"/>
              <a:t>情報隠蔽の利点</a:t>
            </a:r>
          </a:p>
          <a:p>
            <a:pPr lvl="1"/>
            <a:r>
              <a:rPr lang="ja-JP" altLang="en-US" smtClean="0"/>
              <a:t>利用者側プログラムは、提供者側プログラムの公開部分にだけ注目すればよい</a:t>
            </a:r>
          </a:p>
          <a:p>
            <a:pPr lvl="1"/>
            <a:r>
              <a:rPr lang="ja-JP" altLang="en-US" smtClean="0"/>
              <a:t>提供者は、非公開部分のプログラムは自由に変更できる</a:t>
            </a:r>
          </a:p>
        </p:txBody>
      </p:sp>
      <p:sp>
        <p:nvSpPr>
          <p:cNvPr id="43012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49F35990-BF40-4922-927D-7FD6DC79DFA2}" type="slidenum">
              <a:rPr lang="ja-JP" altLang="en-US">
                <a:latin typeface="ＭＳ Ｐゴシック" pitchFamily="50" charset="-128"/>
              </a:rPr>
              <a:pPr algn="r"/>
              <a:t>28</a:t>
            </a:fld>
            <a:endParaRPr lang="en-US" altLang="ja-JP">
              <a:latin typeface="ＭＳ Ｐゴシック" pitchFamily="50" charset="-128"/>
            </a:endParaRP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1331913" y="5773738"/>
            <a:ext cx="5903912" cy="67945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3600"/>
              <a:t>相互</a:t>
            </a:r>
            <a:r>
              <a:rPr lang="ja-JP" altLang="en-US" sz="3600" smtClean="0"/>
              <a:t>に、依存性</a:t>
            </a:r>
            <a:r>
              <a:rPr lang="ja-JP" altLang="en-US" sz="3600"/>
              <a:t>が</a:t>
            </a:r>
            <a:r>
              <a:rPr lang="ja-JP" altLang="en-US" sz="3600" smtClean="0"/>
              <a:t>減少</a:t>
            </a:r>
            <a:endParaRPr lang="en-US" altLang="ja-JP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３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１ カプセル化と情報隠蔽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smtClean="0"/>
              <a:t>データや操作の公開範囲</a:t>
            </a:r>
          </a:p>
          <a:p>
            <a:pPr lvl="1"/>
            <a:r>
              <a:rPr lang="ja-JP" altLang="en-US" smtClean="0"/>
              <a:t>公開インタフェースと、プライベートインタフェースに二分される</a:t>
            </a:r>
          </a:p>
          <a:p>
            <a:pPr lvl="1"/>
            <a:r>
              <a:rPr lang="ja-JP" altLang="en-US" smtClean="0"/>
              <a:t>公開範囲を多段階に制御することも多い</a:t>
            </a:r>
          </a:p>
          <a:p>
            <a:pPr lvl="2"/>
            <a:r>
              <a:rPr lang="ja-JP" altLang="en-US" smtClean="0"/>
              <a:t>例：</a:t>
            </a:r>
            <a:r>
              <a:rPr lang="en-US" altLang="ja-JP" smtClean="0"/>
              <a:t>Java</a:t>
            </a:r>
            <a:r>
              <a:rPr lang="ja-JP" altLang="en-US" smtClean="0"/>
              <a:t>は４種類のアクセス属性を</a:t>
            </a:r>
            <a:br>
              <a:rPr lang="ja-JP" altLang="en-US" smtClean="0"/>
            </a:br>
            <a:r>
              <a:rPr lang="ja-JP" altLang="en-US" smtClean="0"/>
              <a:t>     持つ </a:t>
            </a:r>
            <a:r>
              <a:rPr lang="en-US" altLang="ja-JP" smtClean="0"/>
              <a:t>(public, protected, private, </a:t>
            </a:r>
            <a:br>
              <a:rPr lang="en-US" altLang="ja-JP" smtClean="0"/>
            </a:br>
            <a:r>
              <a:rPr lang="en-US" altLang="ja-JP" smtClean="0"/>
              <a:t>     </a:t>
            </a:r>
            <a:r>
              <a:rPr lang="ja-JP" altLang="en-US" smtClean="0"/>
              <a:t>指定なし</a:t>
            </a:r>
            <a:r>
              <a:rPr lang="en-US" altLang="ja-JP" smtClean="0"/>
              <a:t>)</a:t>
            </a:r>
          </a:p>
        </p:txBody>
      </p:sp>
      <p:sp>
        <p:nvSpPr>
          <p:cNvPr id="44036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EECF8ABA-73AD-4C51-8300-F09D4398AB77}" type="slidenum">
              <a:rPr lang="ja-JP" altLang="en-US">
                <a:latin typeface="ＭＳ Ｐゴシック" pitchFamily="50" charset="-128"/>
              </a:rPr>
              <a:pPr algn="r"/>
              <a:t>29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1412875"/>
            <a:ext cx="8080375" cy="1143000"/>
          </a:xfrm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１</a:t>
            </a:r>
            <a:r>
              <a:rPr lang="en-US" altLang="ja-JP" smtClean="0">
                <a:effectLst/>
              </a:rPr>
              <a:t>. </a:t>
            </a:r>
            <a:r>
              <a:rPr lang="ja-JP" altLang="en-US" smtClean="0">
                <a:effectLst/>
              </a:rPr>
              <a:t>オブジェクト</a:t>
            </a:r>
          </a:p>
        </p:txBody>
      </p:sp>
      <p:sp>
        <p:nvSpPr>
          <p:cNvPr id="5123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FBBA5ED5-69AB-4D39-911B-85D6BF21527A}" type="slidenum">
              <a:rPr lang="ja-JP" altLang="en-US">
                <a:latin typeface="ＭＳ Ｐゴシック" pitchFamily="50" charset="-128"/>
              </a:rPr>
              <a:pPr algn="r"/>
              <a:t>3</a:t>
            </a:fld>
            <a:endParaRPr lang="en-US" altLang="ja-JP">
              <a:latin typeface="ＭＳ Ｐゴシック" pitchFamily="50" charset="-128"/>
            </a:endParaRPr>
          </a:p>
        </p:txBody>
      </p:sp>
      <p:sp>
        <p:nvSpPr>
          <p:cNvPr id="512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2625" y="2557463"/>
            <a:ext cx="7772400" cy="2600325"/>
          </a:xfrm>
          <a:noFill/>
        </p:spPr>
        <p:txBody>
          <a:bodyPr/>
          <a:lstStyle/>
          <a:p>
            <a:pPr marL="685800" indent="-685800">
              <a:buFont typeface="Wingdings" pitchFamily="2" charset="2"/>
              <a:buNone/>
            </a:pPr>
            <a:r>
              <a:rPr lang="ja-JP" altLang="en-US" smtClean="0">
                <a:solidFill>
                  <a:schemeClr val="tx2"/>
                </a:solidFill>
              </a:rPr>
              <a:t>  １</a:t>
            </a:r>
            <a:r>
              <a:rPr lang="en-US" altLang="ja-JP" smtClean="0">
                <a:solidFill>
                  <a:schemeClr val="tx2"/>
                </a:solidFill>
              </a:rPr>
              <a:t>.</a:t>
            </a:r>
            <a:r>
              <a:rPr lang="ja-JP" altLang="en-US" smtClean="0">
                <a:solidFill>
                  <a:schemeClr val="tx2"/>
                </a:solidFill>
              </a:rPr>
              <a:t>１</a:t>
            </a:r>
            <a:r>
              <a:rPr lang="ja-JP" altLang="en-US" smtClean="0"/>
              <a:t>  オブジェクトとは</a:t>
            </a:r>
          </a:p>
          <a:p>
            <a:pPr marL="685800" indent="-685800">
              <a:buFont typeface="Wingdings" pitchFamily="2" charset="2"/>
              <a:buNone/>
            </a:pPr>
            <a:r>
              <a:rPr lang="ja-JP" altLang="en-US" smtClean="0">
                <a:solidFill>
                  <a:schemeClr val="tx2"/>
                </a:solidFill>
              </a:rPr>
              <a:t>  １</a:t>
            </a:r>
            <a:r>
              <a:rPr lang="en-US" altLang="ja-JP" smtClean="0">
                <a:solidFill>
                  <a:schemeClr val="tx2"/>
                </a:solidFill>
              </a:rPr>
              <a:t>.</a:t>
            </a:r>
            <a:r>
              <a:rPr lang="ja-JP" altLang="en-US" smtClean="0">
                <a:solidFill>
                  <a:schemeClr val="tx2"/>
                </a:solidFill>
              </a:rPr>
              <a:t>２</a:t>
            </a:r>
            <a:r>
              <a:rPr lang="ja-JP" altLang="en-US" smtClean="0"/>
              <a:t>  値型と参照型</a:t>
            </a:r>
          </a:p>
          <a:p>
            <a:pPr marL="685800" indent="-685800">
              <a:buFont typeface="Wingdings" pitchFamily="2" charset="2"/>
              <a:buNone/>
            </a:pPr>
            <a:r>
              <a:rPr lang="ja-JP" altLang="en-US" smtClean="0">
                <a:solidFill>
                  <a:schemeClr val="tx2"/>
                </a:solidFill>
              </a:rPr>
              <a:t>  １</a:t>
            </a:r>
            <a:r>
              <a:rPr lang="en-US" altLang="ja-JP" smtClean="0">
                <a:solidFill>
                  <a:schemeClr val="tx2"/>
                </a:solidFill>
              </a:rPr>
              <a:t>.</a:t>
            </a:r>
            <a:r>
              <a:rPr lang="ja-JP" altLang="en-US" smtClean="0">
                <a:solidFill>
                  <a:schemeClr val="tx2"/>
                </a:solidFill>
              </a:rPr>
              <a:t>３</a:t>
            </a:r>
            <a:r>
              <a:rPr lang="ja-JP" altLang="en-US" smtClean="0"/>
              <a:t>  オブジェクトの動作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３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１ カプセル化と情報隠蔽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700213"/>
            <a:ext cx="7772400" cy="655637"/>
          </a:xfrm>
        </p:spPr>
        <p:txBody>
          <a:bodyPr/>
          <a:lstStyle/>
          <a:p>
            <a:r>
              <a:rPr lang="ja-JP" altLang="en-US" smtClean="0"/>
              <a:t>スタックの例 </a:t>
            </a:r>
            <a:r>
              <a:rPr lang="en-US" altLang="ja-JP" smtClean="0"/>
              <a:t>(Java)</a:t>
            </a:r>
          </a:p>
        </p:txBody>
      </p:sp>
      <p:sp>
        <p:nvSpPr>
          <p:cNvPr id="45060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3D11B63A-6571-43D2-A2AC-8CBB4CF3426C}" type="slidenum">
              <a:rPr lang="ja-JP" altLang="en-US">
                <a:latin typeface="ＭＳ Ｐゴシック" pitchFamily="50" charset="-128"/>
              </a:rPr>
              <a:pPr algn="r"/>
              <a:t>30</a:t>
            </a:fld>
            <a:endParaRPr lang="en-US" altLang="ja-JP">
              <a:latin typeface="ＭＳ Ｐゴシック" pitchFamily="50" charset="-128"/>
            </a:endParaRPr>
          </a:p>
        </p:txBody>
      </p:sp>
      <p:sp useBgFill="1"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611188" y="2336800"/>
            <a:ext cx="7993062" cy="4362450"/>
          </a:xfrm>
          <a:prstGeom prst="rect">
            <a:avLst/>
          </a:prstGeo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ja-JP" sz="2800">
                <a:latin typeface="ＭＳ ゴシック" pitchFamily="49" charset="-128"/>
                <a:ea typeface="ＭＳ ゴシック" pitchFamily="49" charset="-128"/>
              </a:rPr>
              <a:t>class ArrayStack {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ja-JP" sz="2800">
                <a:latin typeface="ＭＳ ゴシック" pitchFamily="49" charset="-128"/>
                <a:ea typeface="ＭＳ ゴシック" pitchFamily="49" charset="-128"/>
              </a:rPr>
              <a:t>  private Object[] stack = new Object[100];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ja-JP" sz="2800">
                <a:latin typeface="ＭＳ ゴシック" pitchFamily="49" charset="-128"/>
                <a:ea typeface="ＭＳ ゴシック" pitchFamily="49" charset="-128"/>
              </a:rPr>
              <a:t>  private int      stackPointer = 0;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ja-JP" sz="2800">
                <a:latin typeface="ＭＳ ゴシック" pitchFamily="49" charset="-128"/>
                <a:ea typeface="ＭＳ ゴシック" pitchFamily="49" charset="-128"/>
              </a:rPr>
              <a:t>  public void push(Object element) {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ja-JP" sz="2800">
                <a:latin typeface="ＭＳ ゴシック" pitchFamily="49" charset="-128"/>
                <a:ea typeface="ＭＳ ゴシック" pitchFamily="49" charset="-128"/>
              </a:rPr>
              <a:t>    stck[stackPointer++] = element;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ja-JP" sz="2800">
                <a:latin typeface="ＭＳ ゴシック" pitchFamily="49" charset="-128"/>
                <a:ea typeface="ＭＳ ゴシック" pitchFamily="49" charset="-128"/>
              </a:rPr>
              <a:t>  }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ja-JP" sz="2800">
                <a:latin typeface="ＭＳ ゴシック" pitchFamily="49" charset="-128"/>
                <a:ea typeface="ＭＳ ゴシック" pitchFamily="49" charset="-128"/>
              </a:rPr>
              <a:t>  public Object pop() {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ja-JP" sz="2800">
                <a:latin typeface="ＭＳ ゴシック" pitchFamily="49" charset="-128"/>
                <a:ea typeface="ＭＳ ゴシック" pitchFamily="49" charset="-128"/>
              </a:rPr>
              <a:t>    return stack[--stackPointer];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ja-JP" sz="2800">
                <a:latin typeface="ＭＳ ゴシック" pitchFamily="49" charset="-128"/>
                <a:ea typeface="ＭＳ ゴシック" pitchFamily="49" charset="-128"/>
              </a:rPr>
              <a:t>  }</a:t>
            </a:r>
          </a:p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altLang="ja-JP" sz="2800">
                <a:latin typeface="ＭＳ ゴシック" pitchFamily="49" charset="-128"/>
                <a:ea typeface="ＭＳ ゴシック" pitchFamily="49" charset="-128"/>
              </a:rPr>
              <a:t>}</a:t>
            </a:r>
          </a:p>
        </p:txBody>
      </p:sp>
      <p:sp useBgFill="1">
        <p:nvSpPr>
          <p:cNvPr id="97286" name="AutoShape 6"/>
          <p:cNvSpPr>
            <a:spLocks noChangeArrowheads="1"/>
          </p:cNvSpPr>
          <p:nvPr/>
        </p:nvSpPr>
        <p:spPr bwMode="auto">
          <a:xfrm>
            <a:off x="5580063" y="1538288"/>
            <a:ext cx="3095625" cy="647700"/>
          </a:xfrm>
          <a:prstGeom prst="wedgeRectCallout">
            <a:avLst>
              <a:gd name="adj1" fmla="val 2718"/>
              <a:gd name="adj2" fmla="val 150245"/>
            </a:avLst>
          </a:prstGeom>
          <a:ln w="57150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ja-JP" altLang="en-US" sz="3200"/>
              <a:t>ここは情報隠蔽</a:t>
            </a:r>
          </a:p>
        </p:txBody>
      </p:sp>
      <p:sp>
        <p:nvSpPr>
          <p:cNvPr id="97288" name="Rectangle 8"/>
          <p:cNvSpPr>
            <a:spLocks noChangeArrowheads="1"/>
          </p:cNvSpPr>
          <p:nvPr/>
        </p:nvSpPr>
        <p:spPr bwMode="auto">
          <a:xfrm>
            <a:off x="900113" y="2852738"/>
            <a:ext cx="7559675" cy="865187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7289" name="Rectangle 9"/>
          <p:cNvSpPr>
            <a:spLocks noChangeArrowheads="1"/>
          </p:cNvSpPr>
          <p:nvPr/>
        </p:nvSpPr>
        <p:spPr bwMode="auto">
          <a:xfrm>
            <a:off x="900113" y="3789363"/>
            <a:ext cx="6048375" cy="4318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 useBgFill="1">
        <p:nvSpPr>
          <p:cNvPr id="97291" name="AutoShape 11"/>
          <p:cNvSpPr>
            <a:spLocks noChangeArrowheads="1"/>
          </p:cNvSpPr>
          <p:nvPr/>
        </p:nvSpPr>
        <p:spPr bwMode="auto">
          <a:xfrm>
            <a:off x="5435600" y="4849813"/>
            <a:ext cx="3095625" cy="647700"/>
          </a:xfrm>
          <a:prstGeom prst="wedgeRectCallout">
            <a:avLst>
              <a:gd name="adj1" fmla="val -72463"/>
              <a:gd name="adj2" fmla="val 22551"/>
            </a:avLst>
          </a:prstGeom>
          <a:ln w="57150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ja-JP" altLang="en-US" sz="3200"/>
              <a:t>ここは情報公開</a:t>
            </a:r>
          </a:p>
        </p:txBody>
      </p:sp>
      <p:sp>
        <p:nvSpPr>
          <p:cNvPr id="97292" name="Rectangle 12"/>
          <p:cNvSpPr>
            <a:spLocks noChangeArrowheads="1"/>
          </p:cNvSpPr>
          <p:nvPr/>
        </p:nvSpPr>
        <p:spPr bwMode="auto">
          <a:xfrm>
            <a:off x="900113" y="5084763"/>
            <a:ext cx="3743325" cy="4318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 useBgFill="1">
        <p:nvSpPr>
          <p:cNvPr id="97293" name="AutoShape 13"/>
          <p:cNvSpPr>
            <a:spLocks noChangeArrowheads="1"/>
          </p:cNvSpPr>
          <p:nvPr/>
        </p:nvSpPr>
        <p:spPr bwMode="auto">
          <a:xfrm>
            <a:off x="5435600" y="4849813"/>
            <a:ext cx="3095625" cy="647700"/>
          </a:xfrm>
          <a:prstGeom prst="wedgeRectCallout">
            <a:avLst>
              <a:gd name="adj1" fmla="val -34972"/>
              <a:gd name="adj2" fmla="val -137745"/>
            </a:avLst>
          </a:prstGeom>
          <a:ln w="57150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ja-JP" altLang="en-US" sz="3200"/>
              <a:t>ここは情報公開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7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7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7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7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7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7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6" grpId="0" animBg="1"/>
      <p:bldP spid="97288" grpId="0" animBg="1"/>
      <p:bldP spid="97289" grpId="0" animBg="1"/>
      <p:bldP spid="97291" grpId="0" animBg="1"/>
      <p:bldP spid="97292" grpId="0" animBg="1"/>
      <p:bldP spid="9729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３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２ クラス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916113"/>
            <a:ext cx="7850188" cy="432117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ja-JP" altLang="en-US" i="1" u="sng" smtClean="0">
                <a:solidFill>
                  <a:schemeClr val="accent2"/>
                </a:solidFill>
              </a:rPr>
              <a:t>クラス</a:t>
            </a:r>
            <a:r>
              <a:rPr lang="ja-JP" altLang="en-US" smtClean="0"/>
              <a:t> </a:t>
            </a:r>
            <a:r>
              <a:rPr lang="en-US" altLang="ja-JP" smtClean="0"/>
              <a:t>(class)</a:t>
            </a:r>
            <a:r>
              <a:rPr lang="ja-JP" altLang="en-US" smtClean="0"/>
              <a:t>とは</a:t>
            </a:r>
          </a:p>
          <a:p>
            <a:pPr lvl="1"/>
            <a:r>
              <a:rPr lang="ja-JP" altLang="en-US" smtClean="0"/>
              <a:t>オブジェクトの 「型」に相当</a:t>
            </a:r>
            <a:br>
              <a:rPr lang="ja-JP" altLang="en-US" smtClean="0"/>
            </a:br>
            <a:r>
              <a:rPr lang="ja-JP" altLang="en-US" smtClean="0"/>
              <a:t>  ＝ ユーザ定義型</a:t>
            </a:r>
          </a:p>
          <a:p>
            <a:pPr lvl="1"/>
            <a:r>
              <a:rPr lang="ja-JP" altLang="en-US" smtClean="0"/>
              <a:t>オブジェクト（インスタンス）を作成するための設計図、あるいはテンプレート（雛形）</a:t>
            </a:r>
            <a:endParaRPr lang="ja-JP" altLang="en-US" sz="3400" smtClean="0"/>
          </a:p>
        </p:txBody>
      </p:sp>
      <p:sp>
        <p:nvSpPr>
          <p:cNvPr id="30724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F4428477-11E7-4DDF-AACF-E77F2AC60337}" type="slidenum">
              <a:rPr lang="ja-JP" altLang="en-US">
                <a:latin typeface="ＭＳ Ｐゴシック" pitchFamily="50" charset="-128"/>
              </a:rPr>
              <a:pPr algn="r"/>
              <a:t>31</a:t>
            </a:fld>
            <a:endParaRPr lang="en-US" altLang="ja-JP">
              <a:latin typeface="ＭＳ Ｐゴシック" pitchFamily="50" charset="-128"/>
            </a:endParaRPr>
          </a:p>
        </p:txBody>
      </p:sp>
      <p:pic>
        <p:nvPicPr>
          <p:cNvPr id="30725" name="Picture 6" descr="MCj0324808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97985" y="692697"/>
            <a:ext cx="2550479" cy="1470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３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２ クラス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981200"/>
            <a:ext cx="8210550" cy="4327525"/>
          </a:xfrm>
        </p:spPr>
        <p:txBody>
          <a:bodyPr/>
          <a:lstStyle/>
          <a:p>
            <a:r>
              <a:rPr lang="ja-JP" altLang="en-US" smtClean="0"/>
              <a:t>クラスは</a:t>
            </a:r>
          </a:p>
          <a:p>
            <a:pPr lvl="1">
              <a:lnSpc>
                <a:spcPct val="90000"/>
              </a:lnSpc>
            </a:pPr>
            <a:r>
              <a:rPr lang="ja-JP" altLang="en-US" smtClean="0"/>
              <a:t>オブジェクトの属性を抽象化した情報</a:t>
            </a:r>
          </a:p>
          <a:p>
            <a:pPr lvl="2">
              <a:lnSpc>
                <a:spcPct val="90000"/>
              </a:lnSpc>
            </a:pPr>
            <a:r>
              <a:rPr lang="ja-JP" altLang="en-US" sz="3600" smtClean="0"/>
              <a:t>属性のタイプと初期値</a:t>
            </a:r>
          </a:p>
          <a:p>
            <a:pPr lvl="2">
              <a:lnSpc>
                <a:spcPct val="90000"/>
              </a:lnSpc>
            </a:pPr>
            <a:r>
              <a:rPr lang="ja-JP" altLang="en-US" sz="3600" smtClean="0"/>
              <a:t>アクセス制御情報      など</a:t>
            </a:r>
          </a:p>
          <a:p>
            <a:pPr lvl="1">
              <a:lnSpc>
                <a:spcPct val="90000"/>
              </a:lnSpc>
            </a:pPr>
            <a:r>
              <a:rPr lang="ja-JP" altLang="en-US" smtClean="0"/>
              <a:t>インスタンス共通の属性</a:t>
            </a:r>
          </a:p>
          <a:p>
            <a:pPr lvl="1">
              <a:lnSpc>
                <a:spcPct val="90000"/>
              </a:lnSpc>
            </a:pPr>
            <a:r>
              <a:rPr lang="ja-JP" altLang="en-US" smtClean="0"/>
              <a:t>操作（メソッド）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ja-JP" altLang="en-US" smtClean="0"/>
              <a:t>などを持つ</a:t>
            </a:r>
          </a:p>
        </p:txBody>
      </p:sp>
      <p:sp>
        <p:nvSpPr>
          <p:cNvPr id="31748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8D48FA32-6A44-41D7-8372-51799A99A48E}" type="slidenum">
              <a:rPr lang="ja-JP" altLang="en-US">
                <a:latin typeface="ＭＳ Ｐゴシック" pitchFamily="50" charset="-128"/>
              </a:rPr>
              <a:pPr algn="r"/>
              <a:t>32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３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２ クラス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700213"/>
            <a:ext cx="7772400" cy="655637"/>
          </a:xfrm>
        </p:spPr>
        <p:txBody>
          <a:bodyPr/>
          <a:lstStyle/>
          <a:p>
            <a:r>
              <a:rPr lang="ja-JP" altLang="en-US" smtClean="0"/>
              <a:t>クラス定義の例（Ｊａｖａ）</a:t>
            </a:r>
          </a:p>
        </p:txBody>
      </p:sp>
      <p:sp>
        <p:nvSpPr>
          <p:cNvPr id="32772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9A184E6A-92B4-42A8-80E4-008C208F5204}" type="slidenum">
              <a:rPr lang="ja-JP" altLang="en-US">
                <a:latin typeface="ＭＳ Ｐゴシック" pitchFamily="50" charset="-128"/>
              </a:rPr>
              <a:pPr algn="r"/>
              <a:t>33</a:t>
            </a:fld>
            <a:endParaRPr lang="en-US" altLang="ja-JP">
              <a:latin typeface="ＭＳ Ｐゴシック" pitchFamily="50" charset="-128"/>
            </a:endParaRPr>
          </a:p>
        </p:txBody>
      </p:sp>
      <p:sp useBgFill="1"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973138" y="2335213"/>
            <a:ext cx="7559675" cy="4478337"/>
          </a:xfrm>
          <a:prstGeom prst="rect">
            <a:avLst/>
          </a:prstGeo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ja-JP" sz="3200">
                <a:latin typeface="ＭＳ Ｐゴシック" pitchFamily="50" charset="-128"/>
              </a:rPr>
              <a:t>class TV {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ja-JP" sz="3200">
                <a:latin typeface="ＭＳ Ｐゴシック" pitchFamily="50" charset="-128"/>
              </a:rPr>
              <a:t>  String power = "off";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ja-JP" sz="3200">
                <a:latin typeface="ＭＳ Ｐゴシック" pitchFamily="50" charset="-128"/>
              </a:rPr>
              <a:t>  int     channel = 1;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ja-JP" sz="3200">
                <a:latin typeface="ＭＳ Ｐゴシック" pitchFamily="50" charset="-128"/>
              </a:rPr>
              <a:t>  void  powerOn() {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ja-JP" sz="3200">
                <a:latin typeface="ＭＳ Ｐゴシック" pitchFamily="50" charset="-128"/>
              </a:rPr>
              <a:t>      power = "on";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ja-JP" sz="3200">
                <a:latin typeface="ＭＳ Ｐゴシック" pitchFamily="50" charset="-128"/>
              </a:rPr>
              <a:t>  }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ja-JP" sz="3200">
                <a:latin typeface="ＭＳ Ｐゴシック" pitchFamily="50" charset="-128"/>
              </a:rPr>
              <a:t>  void  selectChannel (int  ch) {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ja-JP" sz="3200">
                <a:latin typeface="ＭＳ Ｐゴシック" pitchFamily="50" charset="-128"/>
              </a:rPr>
              <a:t>      if (power.equals("on")) channel = ch;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ja-JP" sz="3200">
                <a:latin typeface="ＭＳ Ｐゴシック" pitchFamily="50" charset="-128"/>
              </a:rPr>
              <a:t>  }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ja-JP" sz="3200">
                <a:latin typeface="ＭＳ Ｐゴシック" pitchFamily="50" charset="-128"/>
              </a:rPr>
              <a:t>}</a:t>
            </a:r>
          </a:p>
        </p:txBody>
      </p:sp>
      <p:sp>
        <p:nvSpPr>
          <p:cNvPr id="80902" name="AutoShape 6"/>
          <p:cNvSpPr>
            <a:spLocks/>
          </p:cNvSpPr>
          <p:nvPr/>
        </p:nvSpPr>
        <p:spPr bwMode="auto">
          <a:xfrm>
            <a:off x="5148263" y="2781300"/>
            <a:ext cx="287337" cy="936625"/>
          </a:xfrm>
          <a:prstGeom prst="rightBrace">
            <a:avLst>
              <a:gd name="adj1" fmla="val 27164"/>
              <a:gd name="adj2" fmla="val 50000"/>
            </a:avLst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0903" name="Text Box 7"/>
          <p:cNvSpPr txBox="1">
            <a:spLocks noChangeArrowheads="1"/>
          </p:cNvSpPr>
          <p:nvPr/>
        </p:nvSpPr>
        <p:spPr bwMode="auto">
          <a:xfrm>
            <a:off x="5508625" y="2997200"/>
            <a:ext cx="12969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3200">
                <a:solidFill>
                  <a:schemeClr val="tx2"/>
                </a:solidFill>
              </a:rPr>
              <a:t>属性</a:t>
            </a:r>
          </a:p>
        </p:txBody>
      </p:sp>
      <p:sp>
        <p:nvSpPr>
          <p:cNvPr id="80904" name="AutoShape 8"/>
          <p:cNvSpPr>
            <a:spLocks/>
          </p:cNvSpPr>
          <p:nvPr/>
        </p:nvSpPr>
        <p:spPr bwMode="auto">
          <a:xfrm>
            <a:off x="8027988" y="3933825"/>
            <a:ext cx="287337" cy="2519363"/>
          </a:xfrm>
          <a:prstGeom prst="rightBrace">
            <a:avLst>
              <a:gd name="adj1" fmla="val 73066"/>
              <a:gd name="adj2" fmla="val 50000"/>
            </a:avLst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 useBgFill="1">
        <p:nvSpPr>
          <p:cNvPr id="80906" name="Text Box 10"/>
          <p:cNvSpPr txBox="1">
            <a:spLocks noChangeArrowheads="1"/>
          </p:cNvSpPr>
          <p:nvPr/>
        </p:nvSpPr>
        <p:spPr bwMode="auto">
          <a:xfrm>
            <a:off x="8316913" y="4724400"/>
            <a:ext cx="504825" cy="93503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vert="eaVert"/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ja-JP" altLang="en-US" sz="3200">
                <a:solidFill>
                  <a:schemeClr val="tx2"/>
                </a:solidFill>
              </a:rPr>
              <a:t>操作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0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0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0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0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2" grpId="0" animBg="1"/>
      <p:bldP spid="80903" grpId="0"/>
      <p:bldP spid="80904" grpId="0" animBg="1"/>
      <p:bldP spid="8090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>
                <a:effectLst/>
              </a:rPr>
              <a:t>３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２ クラス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ja-JP" altLang="en-US" smtClean="0"/>
              <a:t>オブジェクトは、動的な存在である</a:t>
            </a:r>
            <a:endParaRPr lang="en-US" altLang="ja-JP" smtClean="0"/>
          </a:p>
          <a:p>
            <a:pPr>
              <a:lnSpc>
                <a:spcPct val="100000"/>
              </a:lnSpc>
            </a:pPr>
            <a:endParaRPr lang="en-US" altLang="ja-JP" smtClean="0"/>
          </a:p>
          <a:p>
            <a:pPr>
              <a:lnSpc>
                <a:spcPct val="100000"/>
              </a:lnSpc>
            </a:pPr>
            <a:endParaRPr lang="en-US" altLang="ja-JP" smtClean="0"/>
          </a:p>
          <a:p>
            <a:pPr>
              <a:lnSpc>
                <a:spcPct val="100000"/>
              </a:lnSpc>
              <a:buNone/>
            </a:pPr>
            <a:r>
              <a:rPr lang="en-US" altLang="ja-JP" smtClean="0"/>
              <a:t>	</a:t>
            </a:r>
            <a:r>
              <a:rPr lang="ja-JP" altLang="en-US" smtClean="0"/>
              <a:t>プログラムの実行時に、オブジェクトを生成・消去する</a:t>
            </a:r>
            <a:endParaRPr kumimoji="1" lang="ja-JP" altLang="en-US"/>
          </a:p>
        </p:txBody>
      </p:sp>
      <p:sp>
        <p:nvSpPr>
          <p:cNvPr id="4" name="下矢印 3"/>
          <p:cNvSpPr/>
          <p:nvPr/>
        </p:nvSpPr>
        <p:spPr bwMode="auto">
          <a:xfrm>
            <a:off x="2843808" y="3068960"/>
            <a:ext cx="1656184" cy="648072"/>
          </a:xfrm>
          <a:prstGeom prst="downArrow">
            <a:avLst/>
          </a:prstGeom>
          <a:solidFill>
            <a:schemeClr val="accent2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9A184E6A-92B4-42A8-80E4-008C208F5204}" type="slidenum">
              <a:rPr lang="ja-JP" altLang="en-US">
                <a:latin typeface="ＭＳ Ｐゴシック" pitchFamily="50" charset="-128"/>
              </a:rPr>
              <a:pPr algn="r"/>
              <a:t>34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３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２ クラス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i="1" u="sng" smtClean="0">
                <a:solidFill>
                  <a:schemeClr val="accent2"/>
                </a:solidFill>
              </a:rPr>
              <a:t>インスタンス</a:t>
            </a:r>
            <a:r>
              <a:rPr lang="ja-JP" altLang="en-US" smtClean="0"/>
              <a:t> </a:t>
            </a:r>
            <a:r>
              <a:rPr lang="en-US" altLang="ja-JP" smtClean="0"/>
              <a:t>(instance) </a:t>
            </a:r>
            <a:r>
              <a:rPr lang="ja-JP" altLang="en-US" smtClean="0"/>
              <a:t>とは</a:t>
            </a:r>
          </a:p>
          <a:p>
            <a:pPr lvl="1">
              <a:lnSpc>
                <a:spcPct val="150000"/>
              </a:lnSpc>
            </a:pPr>
            <a:r>
              <a:rPr lang="ja-JP" altLang="en-US" smtClean="0"/>
              <a:t>クラスから生成されるオブジェクト</a:t>
            </a:r>
          </a:p>
          <a:p>
            <a:pPr lvl="1"/>
            <a:r>
              <a:rPr lang="ja-JP" altLang="en-US" smtClean="0"/>
              <a:t>クラスの抽象部分である属性を具象化したもの</a:t>
            </a:r>
          </a:p>
        </p:txBody>
      </p:sp>
      <p:sp>
        <p:nvSpPr>
          <p:cNvPr id="33796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F39B76F4-CAF2-41BE-8768-72C17676E974}" type="slidenum">
              <a:rPr lang="ja-JP" altLang="en-US">
                <a:latin typeface="ＭＳ Ｐゴシック" pitchFamily="50" charset="-128"/>
              </a:rPr>
              <a:pPr algn="r"/>
              <a:t>35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３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２ クラス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981200"/>
            <a:ext cx="7772400" cy="655638"/>
          </a:xfrm>
        </p:spPr>
        <p:txBody>
          <a:bodyPr/>
          <a:lstStyle/>
          <a:p>
            <a:pPr lvl="1"/>
            <a:r>
              <a:rPr lang="ja-JP" altLang="en-US" smtClean="0"/>
              <a:t>インスタンス生成の例 （Ｊａｖａ）</a:t>
            </a:r>
          </a:p>
        </p:txBody>
      </p:sp>
      <p:sp>
        <p:nvSpPr>
          <p:cNvPr id="34820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86EDB7A1-2952-45B6-BEC1-D6C095CB8A01}" type="slidenum">
              <a:rPr lang="ja-JP" altLang="en-US">
                <a:latin typeface="ＭＳ Ｐゴシック" pitchFamily="50" charset="-128"/>
              </a:rPr>
              <a:pPr algn="r"/>
              <a:t>36</a:t>
            </a:fld>
            <a:endParaRPr lang="en-US" altLang="ja-JP">
              <a:latin typeface="ＭＳ Ｐゴシック" pitchFamily="50" charset="-128"/>
            </a:endParaRPr>
          </a:p>
        </p:txBody>
      </p:sp>
      <p:sp useBgFill="1"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1333376" y="2710904"/>
            <a:ext cx="7559675" cy="3440942"/>
          </a:xfrm>
          <a:prstGeom prst="rect">
            <a:avLst/>
          </a:prstGeo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ja-JP" sz="3200">
                <a:latin typeface="ＭＳ Ｐゴシック" pitchFamily="50" charset="-128"/>
              </a:rPr>
              <a:t>class  Client  {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ja-JP" sz="3200">
                <a:latin typeface="ＭＳ Ｐゴシック" pitchFamily="50" charset="-128"/>
              </a:rPr>
              <a:t>  // </a:t>
            </a:r>
            <a:r>
              <a:rPr lang="ja-JP" altLang="en-US" sz="3200">
                <a:latin typeface="ＭＳ Ｐゴシック" pitchFamily="50" charset="-128"/>
              </a:rPr>
              <a:t>メインメソッドの定義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ja-JP" altLang="en-US" sz="3200">
                <a:latin typeface="ＭＳ Ｐゴシック" pitchFamily="50" charset="-128"/>
              </a:rPr>
              <a:t>  </a:t>
            </a:r>
            <a:r>
              <a:rPr lang="en-US" altLang="ja-JP" sz="3200">
                <a:latin typeface="ＭＳ Ｐゴシック" pitchFamily="50" charset="-128"/>
              </a:rPr>
              <a:t>public static void main(String[ ] args) {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ja-JP" sz="3200">
                <a:latin typeface="ＭＳ Ｐゴシック" pitchFamily="50" charset="-128"/>
              </a:rPr>
              <a:t>      TV  tv = new TV();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ja-JP" sz="3200">
                <a:latin typeface="ＭＳ Ｐゴシック" pitchFamily="50" charset="-128"/>
              </a:rPr>
              <a:t>      tv.powerOn();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ja-JP" sz="3200">
                <a:latin typeface="ＭＳ Ｐゴシック" pitchFamily="50" charset="-128"/>
              </a:rPr>
              <a:t>      tv.selectChannel(3);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ja-JP" sz="3200">
                <a:latin typeface="ＭＳ Ｐゴシック" pitchFamily="50" charset="-128"/>
              </a:rPr>
              <a:t>  </a:t>
            </a:r>
            <a:r>
              <a:rPr lang="en-US" altLang="ja-JP" sz="3200" smtClean="0">
                <a:latin typeface="ＭＳ Ｐゴシック" pitchFamily="50" charset="-128"/>
              </a:rPr>
              <a:t>           </a:t>
            </a:r>
            <a:r>
              <a:rPr lang="ja-JP" altLang="en-US" sz="3200" b="1" smtClean="0">
                <a:latin typeface="ＭＳ Ｐゴシック" pitchFamily="50" charset="-128"/>
              </a:rPr>
              <a:t>：</a:t>
            </a:r>
            <a:endParaRPr lang="en-US" altLang="ja-JP" sz="3200" b="1" smtClean="0">
              <a:latin typeface="ＭＳ Ｐゴシック" pitchFamily="50" charset="-128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5437063" y="4698454"/>
            <a:ext cx="3527425" cy="792162"/>
            <a:chOff x="3198" y="2931"/>
            <a:chExt cx="2222" cy="499"/>
          </a:xfrm>
        </p:grpSpPr>
        <p:sp>
          <p:nvSpPr>
            <p:cNvPr id="34823" name="AutoShape 6"/>
            <p:cNvSpPr>
              <a:spLocks noChangeArrowheads="1"/>
            </p:cNvSpPr>
            <p:nvPr/>
          </p:nvSpPr>
          <p:spPr bwMode="auto">
            <a:xfrm rot="1523392">
              <a:off x="3198" y="2931"/>
              <a:ext cx="590" cy="90"/>
            </a:xfrm>
            <a:prstGeom prst="leftArrow">
              <a:avLst>
                <a:gd name="adj1" fmla="val 50000"/>
                <a:gd name="adj2" fmla="val 163889"/>
              </a:avLst>
            </a:prstGeom>
            <a:solidFill>
              <a:schemeClr val="tx2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ja-JP" altLang="en-US">
                <a:solidFill>
                  <a:schemeClr val="tx2"/>
                </a:solidFill>
              </a:endParaRPr>
            </a:p>
          </p:txBody>
        </p:sp>
        <p:sp>
          <p:nvSpPr>
            <p:cNvPr id="34824" name="Text Box 7"/>
            <p:cNvSpPr txBox="1">
              <a:spLocks noChangeArrowheads="1"/>
            </p:cNvSpPr>
            <p:nvPr/>
          </p:nvSpPr>
          <p:spPr bwMode="auto">
            <a:xfrm>
              <a:off x="3424" y="3065"/>
              <a:ext cx="199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 sz="3200">
                  <a:solidFill>
                    <a:schemeClr val="tx2"/>
                  </a:solidFill>
                </a:rPr>
                <a:t>インスタンス生成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３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２ クラス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i="1" u="sng" smtClean="0">
                <a:solidFill>
                  <a:schemeClr val="accent2"/>
                </a:solidFill>
              </a:rPr>
              <a:t>メソッド</a:t>
            </a:r>
            <a:r>
              <a:rPr lang="ja-JP" altLang="en-US" smtClean="0"/>
              <a:t> </a:t>
            </a:r>
            <a:r>
              <a:rPr lang="en-US" altLang="ja-JP" smtClean="0"/>
              <a:t>(method) </a:t>
            </a:r>
            <a:r>
              <a:rPr lang="ja-JP" altLang="en-US" smtClean="0"/>
              <a:t>とは</a:t>
            </a:r>
          </a:p>
          <a:p>
            <a:pPr lvl="1"/>
            <a:r>
              <a:rPr lang="ja-JP" altLang="en-US" smtClean="0"/>
              <a:t>オブジェクトに対する操作</a:t>
            </a:r>
          </a:p>
          <a:p>
            <a:pPr lvl="1"/>
            <a:r>
              <a:rPr lang="ja-JP" altLang="en-US" smtClean="0"/>
              <a:t>メッセージをオブジェクトが受信すると、そのオブジェクトのクラスから動的メソッド検索を行って、実行するメソッドを見つける</a:t>
            </a:r>
          </a:p>
          <a:p>
            <a:pPr lvl="1">
              <a:buFont typeface="Wingdings" pitchFamily="2" charset="2"/>
              <a:buNone/>
            </a:pPr>
            <a:r>
              <a:rPr lang="ja-JP" altLang="en-US" smtClean="0"/>
              <a:t>（注：静的なメソッド呼び出しもある）</a:t>
            </a:r>
          </a:p>
        </p:txBody>
      </p:sp>
      <p:sp>
        <p:nvSpPr>
          <p:cNvPr id="35844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24DA813E-16C1-4D3A-BEA6-3BF6D93309F4}" type="slidenum">
              <a:rPr lang="ja-JP" altLang="en-US">
                <a:latin typeface="ＭＳ Ｐゴシック" pitchFamily="50" charset="-128"/>
              </a:rPr>
              <a:pPr algn="r"/>
              <a:t>37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３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２ クラス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981200"/>
            <a:ext cx="7772400" cy="4687888"/>
          </a:xfrm>
        </p:spPr>
        <p:txBody>
          <a:bodyPr/>
          <a:lstStyle/>
          <a:p>
            <a:r>
              <a:rPr lang="ja-JP" altLang="en-US" smtClean="0"/>
              <a:t>インスタンス生成・開放時のメソッド</a:t>
            </a:r>
          </a:p>
          <a:p>
            <a:pPr lvl="1"/>
            <a:r>
              <a:rPr lang="ja-JP" altLang="en-US" smtClean="0"/>
              <a:t>オブジェクトの宣言時に、初期値を設定するための初期化用関数</a:t>
            </a:r>
            <a:br>
              <a:rPr lang="ja-JP" altLang="en-US" smtClean="0"/>
            </a:br>
            <a:r>
              <a:rPr lang="ja-JP" altLang="en-US" smtClean="0"/>
              <a:t>  ＝ </a:t>
            </a:r>
            <a:r>
              <a:rPr lang="ja-JP" altLang="en-US" i="1" u="sng" smtClean="0">
                <a:solidFill>
                  <a:schemeClr val="accent2"/>
                </a:solidFill>
              </a:rPr>
              <a:t>コンストラクタ</a:t>
            </a:r>
            <a:r>
              <a:rPr lang="ja-JP" altLang="en-US" smtClean="0"/>
              <a:t> </a:t>
            </a:r>
            <a:r>
              <a:rPr lang="en-US" altLang="ja-JP" smtClean="0"/>
              <a:t>(constructor)</a:t>
            </a:r>
          </a:p>
          <a:p>
            <a:pPr lvl="1"/>
            <a:r>
              <a:rPr lang="ja-JP" altLang="en-US" smtClean="0"/>
              <a:t>生成したオブジェクトが不要になった時自動的に呼出されれ、後始末するための関数</a:t>
            </a:r>
            <a:br>
              <a:rPr lang="ja-JP" altLang="en-US" smtClean="0"/>
            </a:br>
            <a:r>
              <a:rPr lang="ja-JP" altLang="en-US" smtClean="0"/>
              <a:t>  ＝ </a:t>
            </a:r>
            <a:r>
              <a:rPr lang="ja-JP" altLang="en-US" i="1" u="sng" smtClean="0">
                <a:solidFill>
                  <a:schemeClr val="accent2"/>
                </a:solidFill>
              </a:rPr>
              <a:t>デストラクタ</a:t>
            </a:r>
            <a:r>
              <a:rPr lang="ja-JP" altLang="en-US" smtClean="0"/>
              <a:t> </a:t>
            </a:r>
            <a:r>
              <a:rPr lang="en-US" altLang="ja-JP" smtClean="0"/>
              <a:t>(destructor)</a:t>
            </a:r>
          </a:p>
        </p:txBody>
      </p:sp>
      <p:sp>
        <p:nvSpPr>
          <p:cNvPr id="36868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F8C9A4BC-763B-44FE-A0ED-5D8235C09D45}" type="slidenum">
              <a:rPr lang="ja-JP" altLang="en-US">
                <a:latin typeface="ＭＳ Ｐゴシック" pitchFamily="50" charset="-128"/>
              </a:rPr>
              <a:pPr algn="r"/>
              <a:t>38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３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２ クラス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773238"/>
            <a:ext cx="7772400" cy="4895850"/>
          </a:xfrm>
        </p:spPr>
        <p:txBody>
          <a:bodyPr/>
          <a:lstStyle/>
          <a:p>
            <a:r>
              <a:rPr lang="ja-JP" altLang="en-US" smtClean="0"/>
              <a:t>どのようにクラスを設計するか</a:t>
            </a:r>
          </a:p>
          <a:p>
            <a:pPr lvl="1"/>
            <a:r>
              <a:rPr lang="ja-JP" altLang="en-US" smtClean="0"/>
              <a:t>クラスとするか、値型や値型の配列のままで用いるか</a:t>
            </a:r>
          </a:p>
          <a:p>
            <a:pPr lvl="1"/>
            <a:r>
              <a:rPr lang="ja-JP" altLang="en-US" smtClean="0"/>
              <a:t>どのような属性やメソッドを持たせるか</a:t>
            </a:r>
          </a:p>
          <a:p>
            <a:pPr lvl="1"/>
            <a:endParaRPr lang="ja-JP" altLang="en-US" smtClean="0"/>
          </a:p>
          <a:p>
            <a:pPr lvl="1">
              <a:spcBef>
                <a:spcPts val="0"/>
              </a:spcBef>
            </a:pPr>
            <a:r>
              <a:rPr lang="ja-JP" altLang="en-US" smtClean="0"/>
              <a:t>プログラムの効率、読解性、開発やメンテナンスのコスト、 など</a:t>
            </a:r>
          </a:p>
        </p:txBody>
      </p:sp>
      <p:sp>
        <p:nvSpPr>
          <p:cNvPr id="37892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48EBAA6F-3719-4DCF-94C8-F5A3C80D8180}" type="slidenum">
              <a:rPr lang="ja-JP" altLang="en-US">
                <a:latin typeface="ＭＳ Ｐゴシック" pitchFamily="50" charset="-128"/>
              </a:rPr>
              <a:pPr algn="r"/>
              <a:t>39</a:t>
            </a:fld>
            <a:endParaRPr lang="en-US" altLang="ja-JP">
              <a:latin typeface="ＭＳ Ｐゴシック" pitchFamily="50" charset="-128"/>
            </a:endParaRPr>
          </a:p>
        </p:txBody>
      </p:sp>
      <p:sp>
        <p:nvSpPr>
          <p:cNvPr id="92165" name="AutoShape 5"/>
          <p:cNvSpPr>
            <a:spLocks noChangeArrowheads="1"/>
          </p:cNvSpPr>
          <p:nvPr/>
        </p:nvSpPr>
        <p:spPr bwMode="auto">
          <a:xfrm>
            <a:off x="2843808" y="4725144"/>
            <a:ext cx="2016125" cy="576262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１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１ オブジェクトとは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i="1" u="sng" smtClean="0">
                <a:solidFill>
                  <a:schemeClr val="accent2"/>
                </a:solidFill>
              </a:rPr>
              <a:t>オブジェクト</a:t>
            </a:r>
            <a:r>
              <a:rPr lang="ja-JP" altLang="en-US" smtClean="0"/>
              <a:t> </a:t>
            </a:r>
            <a:r>
              <a:rPr lang="en-US" altLang="ja-JP" smtClean="0"/>
              <a:t>(object)</a:t>
            </a:r>
            <a:r>
              <a:rPr lang="ja-JP" altLang="en-US" smtClean="0"/>
              <a:t>とは</a:t>
            </a:r>
          </a:p>
          <a:p>
            <a:pPr lvl="1"/>
            <a:r>
              <a:rPr lang="ja-JP" altLang="en-US" smtClean="0"/>
              <a:t>実際の「もの」を指す概念</a:t>
            </a:r>
          </a:p>
          <a:p>
            <a:pPr lvl="1"/>
            <a:r>
              <a:rPr lang="ja-JP" altLang="en-US" smtClean="0"/>
              <a:t>プログラム上の計算対象を、抽象化・モデル化したもの</a:t>
            </a:r>
          </a:p>
          <a:p>
            <a:pPr lvl="1"/>
            <a:r>
              <a:rPr lang="ja-JP" altLang="en-US" smtClean="0"/>
              <a:t>自分自身の名前、属性（データ）、操作（メソッド）を持つもの</a:t>
            </a:r>
          </a:p>
        </p:txBody>
      </p:sp>
      <p:sp>
        <p:nvSpPr>
          <p:cNvPr id="6148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E771F32D-ED75-4E59-98DE-4EDE930914D8}" type="slidenum">
              <a:rPr lang="ja-JP" altLang="en-US">
                <a:latin typeface="ＭＳ Ｐゴシック" pitchFamily="50" charset="-128"/>
              </a:rPr>
              <a:pPr algn="r"/>
              <a:t>4</a:t>
            </a:fld>
            <a:endParaRPr lang="en-US" altLang="ja-JP">
              <a:latin typeface="ＭＳ Ｐゴシック" pitchFamily="50" charset="-128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8027988" y="188913"/>
            <a:ext cx="936625" cy="557212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2800">
                <a:solidFill>
                  <a:schemeClr val="tx2"/>
                </a:solidFill>
              </a:rPr>
              <a:t>再掲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３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２ クラス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981200"/>
            <a:ext cx="7772400" cy="727075"/>
          </a:xfrm>
        </p:spPr>
        <p:txBody>
          <a:bodyPr/>
          <a:lstStyle/>
          <a:p>
            <a:pPr lvl="1"/>
            <a:r>
              <a:rPr lang="ja-JP" altLang="en-US" smtClean="0"/>
              <a:t>例： 円を表すクラス Ｃｉｒｃｌｅ</a:t>
            </a:r>
          </a:p>
        </p:txBody>
      </p:sp>
      <p:sp>
        <p:nvSpPr>
          <p:cNvPr id="38916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2065173F-A9D3-4B58-9D48-F749E85D0670}" type="slidenum">
              <a:rPr lang="ja-JP" altLang="en-US">
                <a:latin typeface="ＭＳ Ｐゴシック" pitchFamily="50" charset="-128"/>
              </a:rPr>
              <a:pPr algn="r"/>
              <a:t>40</a:t>
            </a:fld>
            <a:endParaRPr lang="en-US" altLang="ja-JP">
              <a:latin typeface="ＭＳ Ｐゴシック" pitchFamily="50" charset="-128"/>
            </a:endParaRPr>
          </a:p>
        </p:txBody>
      </p:sp>
      <p:grpSp>
        <p:nvGrpSpPr>
          <p:cNvPr id="11" name="グループ化 10"/>
          <p:cNvGrpSpPr/>
          <p:nvPr/>
        </p:nvGrpSpPr>
        <p:grpSpPr>
          <a:xfrm>
            <a:off x="2627784" y="3068960"/>
            <a:ext cx="3384376" cy="3384376"/>
            <a:chOff x="2627784" y="3068960"/>
            <a:chExt cx="3384376" cy="3384376"/>
          </a:xfrm>
        </p:grpSpPr>
        <p:sp>
          <p:nvSpPr>
            <p:cNvPr id="8" name="円/楕円 7"/>
            <p:cNvSpPr/>
            <p:nvPr/>
          </p:nvSpPr>
          <p:spPr bwMode="auto">
            <a:xfrm>
              <a:off x="2627784" y="3068960"/>
              <a:ext cx="3384376" cy="3384376"/>
            </a:xfrm>
            <a:prstGeom prst="ellipse">
              <a:avLst/>
            </a:prstGeom>
            <a:noFill/>
            <a:ln w="57150" cap="flat" cmpd="sng" algn="ctr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9" name="円/楕円 8"/>
            <p:cNvSpPr/>
            <p:nvPr/>
          </p:nvSpPr>
          <p:spPr bwMode="auto">
            <a:xfrm>
              <a:off x="4211960" y="4653136"/>
              <a:ext cx="189289" cy="189686"/>
            </a:xfrm>
            <a:prstGeom prst="ellipse">
              <a:avLst/>
            </a:prstGeom>
            <a:solidFill>
              <a:schemeClr val="accent2"/>
            </a:solidFill>
            <a:ln w="12700" cap="flat" cmpd="sng" algn="ctr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cxnSp>
          <p:nvCxnSpPr>
            <p:cNvPr id="15" name="直線コネクタ 14"/>
            <p:cNvCxnSpPr>
              <a:stCxn id="9" idx="2"/>
              <a:endCxn id="8" idx="2"/>
            </p:cNvCxnSpPr>
            <p:nvPr/>
          </p:nvCxnSpPr>
          <p:spPr bwMode="auto">
            <a:xfrm flipH="1">
              <a:off x="2627784" y="4747979"/>
              <a:ext cx="1584176" cy="13169"/>
            </a:xfrm>
            <a:prstGeom prst="line">
              <a:avLst/>
            </a:prstGeom>
            <a:noFill/>
            <a:ln w="38100" cap="flat" cmpd="sng" algn="ctr">
              <a:solidFill>
                <a:schemeClr val="tx2"/>
              </a:solidFill>
              <a:prstDash val="sysDash"/>
              <a:round/>
              <a:headEnd type="triangle" w="lg" len="lg"/>
              <a:tailEnd type="triangle" w="lg" len="lg"/>
            </a:ln>
            <a:effectLst/>
          </p:spPr>
        </p:cxnSp>
        <p:sp>
          <p:nvSpPr>
            <p:cNvPr id="16" name="テキスト ボックス 15"/>
            <p:cNvSpPr txBox="1"/>
            <p:nvPr/>
          </p:nvSpPr>
          <p:spPr>
            <a:xfrm>
              <a:off x="4067944" y="4869160"/>
              <a:ext cx="11521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600" smtClean="0"/>
                <a:t>(x,y)</a:t>
              </a:r>
              <a:endParaRPr kumimoji="1" lang="ja-JP" altLang="en-US" sz="3600"/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2771800" y="4151094"/>
              <a:ext cx="172819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600" smtClean="0"/>
                <a:t>radius</a:t>
              </a:r>
              <a:endParaRPr kumimoji="1" lang="ja-JP" altLang="en-US" sz="36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３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２ クラス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5805264"/>
            <a:ext cx="7772400" cy="727075"/>
          </a:xfrm>
        </p:spPr>
        <p:txBody>
          <a:bodyPr/>
          <a:lstStyle/>
          <a:p>
            <a:pPr lvl="1">
              <a:buNone/>
            </a:pPr>
            <a:r>
              <a:rPr lang="en-US" altLang="ja-JP" smtClean="0"/>
              <a:t>	</a:t>
            </a:r>
            <a:r>
              <a:rPr lang="ja-JP" altLang="en-US" smtClean="0"/>
              <a:t>どちらがよいかは、場合による</a:t>
            </a:r>
          </a:p>
        </p:txBody>
      </p:sp>
      <p:sp>
        <p:nvSpPr>
          <p:cNvPr id="38916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2065173F-A9D3-4B58-9D48-F749E85D0670}" type="slidenum">
              <a:rPr lang="ja-JP" altLang="en-US">
                <a:latin typeface="ＭＳ Ｐゴシック" pitchFamily="50" charset="-128"/>
              </a:rPr>
              <a:pPr algn="r"/>
              <a:t>41</a:t>
            </a:fld>
            <a:endParaRPr lang="en-US" altLang="ja-JP">
              <a:latin typeface="ＭＳ Ｐゴシック" pitchFamily="50" charset="-128"/>
            </a:endParaRPr>
          </a:p>
        </p:txBody>
      </p:sp>
      <p:sp useBgFill="1"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1835994" y="1844824"/>
            <a:ext cx="6696075" cy="1009650"/>
          </a:xfrm>
          <a:prstGeom prst="rect">
            <a:avLst/>
          </a:prstGeo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ja-JP" sz="3200"/>
              <a:t>class  Circle {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ja-JP" sz="3200"/>
              <a:t>    int  x;  int  y;   int  radius;  </a:t>
            </a:r>
            <a:r>
              <a:rPr lang="ja-JP" altLang="en-US" sz="3200"/>
              <a:t>・・・  </a:t>
            </a:r>
            <a:r>
              <a:rPr lang="en-US" altLang="ja-JP" sz="3200"/>
              <a:t>}</a:t>
            </a:r>
          </a:p>
        </p:txBody>
      </p:sp>
      <p:sp useBgFill="1"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1836738" y="3644404"/>
            <a:ext cx="6696075" cy="2084388"/>
          </a:xfrm>
          <a:prstGeom prst="rect">
            <a:avLst/>
          </a:prstGeo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ja-JP" sz="3200"/>
              <a:t>class  Position {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ja-JP" sz="3200"/>
              <a:t>    int  x;  int  y;   </a:t>
            </a:r>
            <a:r>
              <a:rPr lang="ja-JP" altLang="en-US" sz="3200"/>
              <a:t>・・・  </a:t>
            </a:r>
            <a:r>
              <a:rPr lang="en-US" altLang="ja-JP" sz="3200"/>
              <a:t>}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ja-JP" sz="3200"/>
              <a:t>class  Circle {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ja-JP" sz="3200"/>
              <a:t>    Position  pos;  int  radius;  </a:t>
            </a:r>
            <a:r>
              <a:rPr lang="ja-JP" altLang="en-US" sz="3200"/>
              <a:t>・・・  </a:t>
            </a:r>
            <a:r>
              <a:rPr lang="en-US" altLang="ja-JP" sz="3200"/>
              <a:t>}</a:t>
            </a:r>
          </a:p>
        </p:txBody>
      </p:sp>
      <p:sp>
        <p:nvSpPr>
          <p:cNvPr id="38919" name="AutoShape 7"/>
          <p:cNvSpPr>
            <a:spLocks noChangeArrowheads="1"/>
          </p:cNvSpPr>
          <p:nvPr/>
        </p:nvSpPr>
        <p:spPr bwMode="auto">
          <a:xfrm>
            <a:off x="3275856" y="2924944"/>
            <a:ext cx="1081088" cy="574998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 useBgFill="1">
        <p:nvSpPr>
          <p:cNvPr id="8" name="正方形/長方形 7"/>
          <p:cNvSpPr/>
          <p:nvPr/>
        </p:nvSpPr>
        <p:spPr bwMode="auto">
          <a:xfrm>
            <a:off x="1475656" y="5877272"/>
            <a:ext cx="6480720" cy="648072"/>
          </a:xfrm>
          <a:prstGeom prst="rect">
            <a:avLst/>
          </a:prstGeom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upLeft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演習 ６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１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981200"/>
            <a:ext cx="7772400" cy="3535363"/>
          </a:xfrm>
        </p:spPr>
        <p:txBody>
          <a:bodyPr/>
          <a:lstStyle/>
          <a:p>
            <a:r>
              <a:rPr lang="ja-JP" altLang="en-US" smtClean="0"/>
              <a:t>以下の動物を分類するためのクラスを作成せよ</a:t>
            </a:r>
          </a:p>
          <a:p>
            <a:pPr lvl="1"/>
            <a:r>
              <a:rPr lang="ja-JP" altLang="en-US" smtClean="0"/>
              <a:t>イルカ、</a:t>
            </a:r>
            <a:r>
              <a:rPr lang="en-US" altLang="ja-JP" smtClean="0"/>
              <a:t>	</a:t>
            </a:r>
            <a:r>
              <a:rPr lang="ja-JP" altLang="en-US" smtClean="0"/>
              <a:t> ウシ、</a:t>
            </a:r>
            <a:r>
              <a:rPr lang="en-US" altLang="ja-JP" smtClean="0"/>
              <a:t>	</a:t>
            </a:r>
            <a:r>
              <a:rPr lang="ja-JP" altLang="en-US" smtClean="0"/>
              <a:t>  コウモリ、       </a:t>
            </a:r>
            <a:br>
              <a:rPr lang="ja-JP" altLang="en-US" smtClean="0"/>
            </a:br>
            <a:r>
              <a:rPr lang="en-US" altLang="ja-JP" smtClean="0"/>
              <a:t>	</a:t>
            </a:r>
            <a:r>
              <a:rPr lang="ja-JP" altLang="en-US" smtClean="0"/>
              <a:t>コブラ、</a:t>
            </a:r>
            <a:r>
              <a:rPr lang="en-US" altLang="ja-JP" smtClean="0"/>
              <a:t>	</a:t>
            </a:r>
            <a:r>
              <a:rPr lang="ja-JP" altLang="en-US" smtClean="0"/>
              <a:t> ダチョウ、 ハト、</a:t>
            </a:r>
            <a:br>
              <a:rPr lang="ja-JP" altLang="en-US" smtClean="0"/>
            </a:br>
            <a:r>
              <a:rPr lang="en-US" altLang="ja-JP" smtClean="0"/>
              <a:t>	</a:t>
            </a:r>
            <a:r>
              <a:rPr lang="ja-JP" altLang="en-US" smtClean="0"/>
              <a:t>ペンギン、ミツバチ、 ライオン、</a:t>
            </a:r>
            <a:br>
              <a:rPr lang="ja-JP" altLang="en-US" smtClean="0"/>
            </a:br>
            <a:r>
              <a:rPr lang="en-US" altLang="ja-JP" smtClean="0"/>
              <a:t>	</a:t>
            </a:r>
            <a:r>
              <a:rPr lang="ja-JP" altLang="en-US" smtClean="0"/>
              <a:t>ワニ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1331640" y="5589240"/>
            <a:ext cx="72739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3200"/>
              <a:t>注： クラス分けの方法は、一通りではない。</a:t>
            </a:r>
            <a:br>
              <a:rPr lang="ja-JP" altLang="en-US" sz="3200"/>
            </a:br>
            <a:r>
              <a:rPr lang="ja-JP" altLang="en-US" sz="3200"/>
              <a:t>      色々なクラスを考えることができる。</a:t>
            </a:r>
          </a:p>
        </p:txBody>
      </p:sp>
      <p:sp>
        <p:nvSpPr>
          <p:cNvPr id="39941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40F57B07-772B-44C5-B9B3-F0C898060A22}" type="slidenum">
              <a:rPr lang="ja-JP" altLang="en-US">
                <a:latin typeface="ＭＳ Ｐゴシック" pitchFamily="50" charset="-128"/>
              </a:rPr>
              <a:pPr algn="r"/>
              <a:t>42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３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３ 差分プログラミング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981200"/>
            <a:ext cx="7772400" cy="432752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ja-JP" altLang="en-US" i="1" u="sng" smtClean="0">
                <a:solidFill>
                  <a:schemeClr val="accent2"/>
                </a:solidFill>
              </a:rPr>
              <a:t>差分プログラミング</a:t>
            </a:r>
            <a:r>
              <a:rPr lang="ja-JP" altLang="en-US" smtClean="0"/>
              <a:t> とは</a:t>
            </a:r>
          </a:p>
          <a:p>
            <a:pPr lvl="1"/>
            <a:r>
              <a:rPr lang="ja-JP" altLang="en-US" smtClean="0"/>
              <a:t>既存のプログラムに対する</a:t>
            </a:r>
            <a:r>
              <a:rPr lang="ja-JP" altLang="en-US" i="1" u="sng" smtClean="0">
                <a:solidFill>
                  <a:schemeClr val="accent2"/>
                </a:solidFill>
              </a:rPr>
              <a:t>差分のみを記述</a:t>
            </a:r>
            <a:r>
              <a:rPr lang="ja-JP" altLang="en-US" smtClean="0"/>
              <a:t> するプログラミング</a:t>
            </a:r>
          </a:p>
          <a:p>
            <a:pPr lvl="2"/>
            <a:r>
              <a:rPr lang="ja-JP" altLang="en-US" sz="3600" smtClean="0"/>
              <a:t>ベースとなる既存プログラムに対し、オブジェクトの属性や操作の 追加・削除・変更のみを記述することでプログラミングする</a:t>
            </a:r>
          </a:p>
        </p:txBody>
      </p:sp>
      <p:sp>
        <p:nvSpPr>
          <p:cNvPr id="46084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D263839B-03D3-4234-837F-BD519B4A97EA}" type="slidenum">
              <a:rPr lang="ja-JP" altLang="en-US">
                <a:latin typeface="ＭＳ Ｐゴシック" pitchFamily="50" charset="-128"/>
              </a:rPr>
              <a:pPr algn="r"/>
              <a:t>43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３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３ 差分プログラミング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smtClean="0"/>
              <a:t>差分プログラミングのメリット</a:t>
            </a:r>
          </a:p>
          <a:p>
            <a:pPr lvl="1"/>
            <a:r>
              <a:rPr lang="ja-JP" altLang="en-US" smtClean="0"/>
              <a:t>差分のみの記述なので、記述する量が減少</a:t>
            </a:r>
          </a:p>
          <a:p>
            <a:pPr lvl="1"/>
            <a:endParaRPr lang="ja-JP" altLang="en-US" smtClean="0"/>
          </a:p>
          <a:p>
            <a:pPr lvl="1">
              <a:buClr>
                <a:schemeClr val="hlink"/>
              </a:buClr>
              <a:buSzPct val="75000"/>
              <a:buFont typeface="Wingdings" pitchFamily="2" charset="2"/>
              <a:buChar char="u"/>
            </a:pPr>
            <a:r>
              <a:rPr lang="ja-JP" altLang="en-US" smtClean="0"/>
              <a:t>生産性の向上</a:t>
            </a:r>
          </a:p>
          <a:p>
            <a:pPr lvl="1">
              <a:buClr>
                <a:schemeClr val="hlink"/>
              </a:buClr>
              <a:buSzPct val="75000"/>
              <a:buFont typeface="Wingdings" pitchFamily="2" charset="2"/>
              <a:buChar char="u"/>
            </a:pPr>
            <a:r>
              <a:rPr lang="ja-JP" altLang="en-US" smtClean="0"/>
              <a:t>信頼性の向上</a:t>
            </a:r>
          </a:p>
        </p:txBody>
      </p:sp>
      <p:sp>
        <p:nvSpPr>
          <p:cNvPr id="47108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8FD0CE0B-4F83-448A-A436-0C912FEF8D45}" type="slidenum">
              <a:rPr lang="ja-JP" altLang="en-US">
                <a:latin typeface="ＭＳ Ｐゴシック" pitchFamily="50" charset="-128"/>
              </a:rPr>
              <a:pPr algn="r"/>
              <a:t>44</a:t>
            </a:fld>
            <a:endParaRPr lang="en-US" altLang="ja-JP">
              <a:latin typeface="ＭＳ Ｐゴシック" pitchFamily="50" charset="-128"/>
            </a:endParaRPr>
          </a:p>
        </p:txBody>
      </p:sp>
      <p:sp>
        <p:nvSpPr>
          <p:cNvPr id="47109" name="AutoShape 5"/>
          <p:cNvSpPr>
            <a:spLocks noChangeArrowheads="1"/>
          </p:cNvSpPr>
          <p:nvPr/>
        </p:nvSpPr>
        <p:spPr bwMode="auto">
          <a:xfrm>
            <a:off x="2268538" y="3933825"/>
            <a:ext cx="1223962" cy="503238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３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３ 差分プログラミング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981200"/>
            <a:ext cx="7772400" cy="3032125"/>
          </a:xfrm>
        </p:spPr>
        <p:txBody>
          <a:bodyPr/>
          <a:lstStyle/>
          <a:p>
            <a:pPr lvl="1">
              <a:buSzPct val="90000"/>
              <a:buFont typeface="ＭＳ Ｐゴシック" pitchFamily="50" charset="-128"/>
              <a:buChar char="※"/>
            </a:pPr>
            <a:r>
              <a:rPr lang="ja-JP" altLang="en-US" smtClean="0"/>
              <a:t>「コピー＆ペースト手法」 によるプログラミングは、差分プログラミングとは似て非なるもの</a:t>
            </a:r>
          </a:p>
          <a:p>
            <a:pPr lvl="2"/>
            <a:r>
              <a:rPr lang="ja-JP" altLang="en-US" sz="3600" smtClean="0"/>
              <a:t>バグの修正、機能の追加・変更に追従できない</a:t>
            </a:r>
          </a:p>
        </p:txBody>
      </p:sp>
      <p:sp>
        <p:nvSpPr>
          <p:cNvPr id="48132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C3B3EE5C-366F-4165-AD88-8A1054A7ABC0}" type="slidenum">
              <a:rPr lang="ja-JP" altLang="en-US">
                <a:latin typeface="ＭＳ Ｐゴシック" pitchFamily="50" charset="-128"/>
              </a:rPr>
              <a:pPr algn="r"/>
              <a:t>45</a:t>
            </a:fld>
            <a:endParaRPr lang="en-US" altLang="ja-JP">
              <a:latin typeface="ＭＳ Ｐゴシック" pitchFamily="50" charset="-128"/>
            </a:endParaRPr>
          </a:p>
        </p:txBody>
      </p:sp>
      <p:sp>
        <p:nvSpPr>
          <p:cNvPr id="100357" name="Text Box 5"/>
          <p:cNvSpPr txBox="1">
            <a:spLocks noChangeArrowheads="1"/>
          </p:cNvSpPr>
          <p:nvPr/>
        </p:nvSpPr>
        <p:spPr bwMode="auto">
          <a:xfrm>
            <a:off x="1403350" y="5084763"/>
            <a:ext cx="6624638" cy="1228725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3600"/>
              <a:t>「コピー＆ペースト手法」 は悪い手段であり、使用しないこと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003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0035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7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３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３ 差分プログラミング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865313"/>
            <a:ext cx="7772400" cy="4876800"/>
          </a:xfrm>
        </p:spPr>
        <p:txBody>
          <a:bodyPr/>
          <a:lstStyle/>
          <a:p>
            <a:r>
              <a:rPr lang="ja-JP" altLang="en-US" smtClean="0"/>
              <a:t>オブジェクト指向言語では</a:t>
            </a:r>
          </a:p>
          <a:p>
            <a:pPr lvl="1"/>
            <a:r>
              <a:rPr lang="ja-JP" altLang="en-US" smtClean="0"/>
              <a:t>差分化するための機能が明示的に用意されている</a:t>
            </a:r>
            <a:br>
              <a:rPr lang="ja-JP" altLang="en-US" smtClean="0"/>
            </a:br>
            <a:r>
              <a:rPr lang="ja-JP" altLang="en-US" smtClean="0"/>
              <a:t>⇒ 大規模システムを多人数で</a:t>
            </a:r>
            <a:br>
              <a:rPr lang="ja-JP" altLang="en-US" smtClean="0"/>
            </a:br>
            <a:r>
              <a:rPr lang="ja-JP" altLang="en-US" smtClean="0"/>
              <a:t>    開発するのに便利</a:t>
            </a:r>
          </a:p>
          <a:p>
            <a:r>
              <a:rPr lang="ja-JP" altLang="en-US" smtClean="0"/>
              <a:t>命令型言語では</a:t>
            </a:r>
          </a:p>
          <a:p>
            <a:pPr lvl="1"/>
            <a:r>
              <a:rPr lang="ja-JP" altLang="en-US" smtClean="0"/>
              <a:t>ほとんど 不可能</a:t>
            </a:r>
          </a:p>
        </p:txBody>
      </p:sp>
      <p:sp>
        <p:nvSpPr>
          <p:cNvPr id="49156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E4BC56E9-7F08-46B4-B53B-99E33CEBF0A5}" type="slidenum">
              <a:rPr lang="ja-JP" altLang="en-US">
                <a:latin typeface="ＭＳ Ｐゴシック" pitchFamily="50" charset="-128"/>
              </a:rPr>
              <a:pPr algn="r"/>
              <a:t>46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３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３ 差分プログラミング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smtClean="0"/>
              <a:t>以降は、差分プログラミングの具体的な手法をみていく</a:t>
            </a:r>
          </a:p>
        </p:txBody>
      </p:sp>
      <p:sp>
        <p:nvSpPr>
          <p:cNvPr id="50180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6FA9ED2E-FB8D-4278-B2BD-085C853595D8}" type="slidenum">
              <a:rPr lang="ja-JP" altLang="en-US">
                <a:latin typeface="ＭＳ Ｐゴシック" pitchFamily="50" charset="-128"/>
              </a:rPr>
              <a:pPr algn="r"/>
              <a:t>47</a:t>
            </a:fld>
            <a:endParaRPr lang="en-US" altLang="ja-JP">
              <a:latin typeface="ＭＳ Ｐゴシック" pitchFamily="50" charset="-128"/>
            </a:endParaRPr>
          </a:p>
        </p:txBody>
      </p:sp>
      <p:pic>
        <p:nvPicPr>
          <p:cNvPr id="50181" name="Picture 5" descr="MCj0355643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5400" y="4437063"/>
            <a:ext cx="1963738" cy="199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３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４ 継承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981200"/>
            <a:ext cx="7921625" cy="447198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ja-JP" altLang="en-US" i="1" u="sng" smtClean="0">
                <a:solidFill>
                  <a:schemeClr val="accent2"/>
                </a:solidFill>
              </a:rPr>
              <a:t>継承</a:t>
            </a:r>
            <a:r>
              <a:rPr lang="ja-JP" altLang="en-US" smtClean="0"/>
              <a:t> </a:t>
            </a:r>
            <a:r>
              <a:rPr lang="en-US" altLang="ja-JP" smtClean="0"/>
              <a:t>(inheritance) </a:t>
            </a:r>
            <a:r>
              <a:rPr lang="ja-JP" altLang="en-US" smtClean="0"/>
              <a:t>とは</a:t>
            </a:r>
          </a:p>
          <a:p>
            <a:pPr lvl="1"/>
            <a:r>
              <a:rPr lang="ja-JP" altLang="en-US" smtClean="0"/>
              <a:t>あるクラスが別のクラスをもとにして作られ、その特性を引継いでいる時、その関係を</a:t>
            </a:r>
            <a:r>
              <a:rPr lang="ja-JP" altLang="en-US" i="1" u="sng" smtClean="0">
                <a:solidFill>
                  <a:schemeClr val="accent2"/>
                </a:solidFill>
              </a:rPr>
              <a:t>継承関係</a:t>
            </a:r>
            <a:r>
              <a:rPr lang="ja-JP" altLang="en-US" smtClean="0"/>
              <a:t> と言う</a:t>
            </a:r>
          </a:p>
          <a:p>
            <a:pPr lvl="1">
              <a:lnSpc>
                <a:spcPct val="130000"/>
              </a:lnSpc>
            </a:pPr>
            <a:r>
              <a:rPr lang="ja-JP" altLang="en-US" smtClean="0"/>
              <a:t>親のクラスを</a:t>
            </a:r>
            <a:r>
              <a:rPr lang="ja-JP" altLang="en-US" i="1" u="sng" smtClean="0">
                <a:solidFill>
                  <a:schemeClr val="accent2"/>
                </a:solidFill>
              </a:rPr>
              <a:t>スーパークラス</a:t>
            </a:r>
            <a:r>
              <a:rPr lang="ja-JP" altLang="en-US" smtClean="0"/>
              <a:t> という</a:t>
            </a:r>
          </a:p>
          <a:p>
            <a:pPr lvl="1"/>
            <a:r>
              <a:rPr lang="ja-JP" altLang="en-US" smtClean="0"/>
              <a:t>子のクラスを</a:t>
            </a:r>
            <a:r>
              <a:rPr lang="ja-JP" altLang="en-US" i="1" u="sng" smtClean="0">
                <a:solidFill>
                  <a:schemeClr val="accent2"/>
                </a:solidFill>
              </a:rPr>
              <a:t>サブクラス</a:t>
            </a:r>
            <a:r>
              <a:rPr lang="ja-JP" altLang="en-US" smtClean="0"/>
              <a:t> という</a:t>
            </a:r>
          </a:p>
        </p:txBody>
      </p:sp>
      <p:sp>
        <p:nvSpPr>
          <p:cNvPr id="51204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164EE2E0-7C26-49BA-A0A8-E8270AD101DE}" type="slidenum">
              <a:rPr lang="ja-JP" altLang="en-US">
                <a:latin typeface="ＭＳ Ｐゴシック" pitchFamily="50" charset="-128"/>
              </a:rPr>
              <a:pPr algn="r"/>
              <a:t>48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３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４ 継承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ja-JP" altLang="en-US" smtClean="0"/>
              <a:t>抽象／具象、汎化／特化、一般／特殊 の関係である</a:t>
            </a:r>
          </a:p>
          <a:p>
            <a:pPr lvl="1">
              <a:lnSpc>
                <a:spcPct val="140000"/>
              </a:lnSpc>
            </a:pPr>
            <a:r>
              <a:rPr lang="ja-JP" altLang="en-US" smtClean="0"/>
              <a:t>「 </a:t>
            </a:r>
            <a:r>
              <a:rPr lang="en-US" altLang="ja-JP" smtClean="0"/>
              <a:t>A is a B</a:t>
            </a:r>
            <a:r>
              <a:rPr lang="ja-JP" altLang="en-US" smtClean="0"/>
              <a:t>」（</a:t>
            </a:r>
            <a:r>
              <a:rPr lang="en-US" altLang="ja-JP" smtClean="0"/>
              <a:t>A</a:t>
            </a:r>
            <a:r>
              <a:rPr lang="ja-JP" altLang="en-US" smtClean="0"/>
              <a:t>は</a:t>
            </a:r>
            <a:r>
              <a:rPr lang="en-US" altLang="ja-JP" smtClean="0"/>
              <a:t>B</a:t>
            </a:r>
            <a:r>
              <a:rPr lang="ja-JP" altLang="en-US" smtClean="0"/>
              <a:t>である）の関係である</a:t>
            </a:r>
          </a:p>
          <a:p>
            <a:pPr lvl="1">
              <a:buFont typeface="Wingdings" pitchFamily="2" charset="2"/>
              <a:buNone/>
            </a:pPr>
            <a:r>
              <a:rPr lang="ja-JP" altLang="en-US" smtClean="0"/>
              <a:t>	⇒ </a:t>
            </a:r>
            <a:r>
              <a:rPr lang="en-US" altLang="ja-JP" i="1" u="sng" smtClean="0">
                <a:solidFill>
                  <a:schemeClr val="accent2"/>
                </a:solidFill>
              </a:rPr>
              <a:t>"is_a"</a:t>
            </a:r>
            <a:r>
              <a:rPr lang="ja-JP" altLang="en-US" i="1" u="sng" smtClean="0">
                <a:solidFill>
                  <a:schemeClr val="accent2"/>
                </a:solidFill>
              </a:rPr>
              <a:t>関係</a:t>
            </a:r>
            <a:r>
              <a:rPr lang="ja-JP" altLang="en-US" smtClean="0"/>
              <a:t> （「である」関係）と</a:t>
            </a:r>
            <a:br>
              <a:rPr lang="ja-JP" altLang="en-US" smtClean="0"/>
            </a:br>
            <a:r>
              <a:rPr lang="ja-JP" altLang="en-US" smtClean="0"/>
              <a:t>    呼ばれる</a:t>
            </a:r>
          </a:p>
        </p:txBody>
      </p:sp>
      <p:sp>
        <p:nvSpPr>
          <p:cNvPr id="52228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17F26FE5-391D-45E5-9146-14FFCF93EE61}" type="slidenum">
              <a:rPr lang="ja-JP" altLang="en-US">
                <a:latin typeface="ＭＳ Ｐゴシック" pitchFamily="50" charset="-128"/>
              </a:rPr>
              <a:pPr algn="r"/>
              <a:t>49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70" name="Rectangle 32"/>
          <p:cNvSpPr>
            <a:spLocks noChangeArrowheads="1"/>
          </p:cNvSpPr>
          <p:nvPr/>
        </p:nvSpPr>
        <p:spPr bwMode="auto">
          <a:xfrm>
            <a:off x="6659563" y="3500438"/>
            <a:ext cx="2160587" cy="2089150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１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１ オブジェクトとは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981200"/>
            <a:ext cx="7772400" cy="871538"/>
          </a:xfrm>
        </p:spPr>
        <p:txBody>
          <a:bodyPr/>
          <a:lstStyle/>
          <a:p>
            <a:pPr lvl="1"/>
            <a:r>
              <a:rPr lang="ja-JP" altLang="en-US" smtClean="0"/>
              <a:t>オブジェクトの概念</a:t>
            </a:r>
          </a:p>
        </p:txBody>
      </p:sp>
      <p:sp>
        <p:nvSpPr>
          <p:cNvPr id="7173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921D3AD2-C79B-407A-91F9-C40288FA84C7}" type="slidenum">
              <a:rPr lang="ja-JP" altLang="en-US">
                <a:latin typeface="ＭＳ Ｐゴシック" pitchFamily="50" charset="-128"/>
              </a:rPr>
              <a:pPr algn="r"/>
              <a:t>5</a:t>
            </a:fld>
            <a:endParaRPr lang="en-US" altLang="ja-JP">
              <a:latin typeface="ＭＳ Ｐゴシック" pitchFamily="50" charset="-128"/>
            </a:endParaRPr>
          </a:p>
        </p:txBody>
      </p:sp>
      <p:sp>
        <p:nvSpPr>
          <p:cNvPr id="7174" name="Text Box 5"/>
          <p:cNvSpPr txBox="1">
            <a:spLocks noChangeArrowheads="1"/>
          </p:cNvSpPr>
          <p:nvPr/>
        </p:nvSpPr>
        <p:spPr bwMode="auto">
          <a:xfrm>
            <a:off x="1547614" y="2852738"/>
            <a:ext cx="20875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3200"/>
              <a:t>計算対象</a:t>
            </a:r>
          </a:p>
        </p:txBody>
      </p:sp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6588125" y="2852738"/>
            <a:ext cx="22320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3200"/>
              <a:t>オブジェクト</a:t>
            </a:r>
          </a:p>
        </p:txBody>
      </p:sp>
      <p:graphicFrame>
        <p:nvGraphicFramePr>
          <p:cNvPr id="53279" name="Group 31"/>
          <p:cNvGraphicFramePr>
            <a:graphicFrameLocks noGrp="1"/>
          </p:cNvGraphicFramePr>
          <p:nvPr/>
        </p:nvGraphicFramePr>
        <p:xfrm>
          <a:off x="6661150" y="3500438"/>
          <a:ext cx="2159000" cy="2089151"/>
        </p:xfrm>
        <a:graphic>
          <a:graphicData uri="http://schemas.openxmlformats.org/drawingml/2006/table">
            <a:tbl>
              <a:tblPr/>
              <a:tblGrid>
                <a:gridCol w="2159000"/>
              </a:tblGrid>
              <a:tr h="6969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名前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属性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69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操作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86" name="AutoShape 18"/>
          <p:cNvSpPr>
            <a:spLocks noChangeArrowheads="1"/>
          </p:cNvSpPr>
          <p:nvPr/>
        </p:nvSpPr>
        <p:spPr bwMode="auto">
          <a:xfrm>
            <a:off x="4788023" y="4294361"/>
            <a:ext cx="1727077" cy="358775"/>
          </a:xfrm>
          <a:prstGeom prst="rightArrow">
            <a:avLst>
              <a:gd name="adj1" fmla="val 50000"/>
              <a:gd name="adj2" fmla="val 8031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4788024" y="4797152"/>
            <a:ext cx="1943100" cy="1215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ja-JP" altLang="en-US" sz="3200" smtClean="0"/>
              <a:t>統一的に</a:t>
            </a:r>
            <a:endParaRPr lang="en-US" altLang="ja-JP" sz="3200" smtClean="0"/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ja-JP" altLang="en-US" sz="3200" smtClean="0"/>
              <a:t>抽象化・</a:t>
            </a:r>
            <a:endParaRPr lang="en-US" altLang="ja-JP" sz="3200" smtClean="0"/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ja-JP" altLang="en-US" sz="3200" smtClean="0"/>
              <a:t>モデル化</a:t>
            </a:r>
            <a:endParaRPr lang="ja-JP" altLang="en-US" sz="3200"/>
          </a:p>
        </p:txBody>
      </p:sp>
      <p:sp>
        <p:nvSpPr>
          <p:cNvPr id="7188" name="Text Box 22"/>
          <p:cNvSpPr txBox="1">
            <a:spLocks noChangeArrowheads="1"/>
          </p:cNvSpPr>
          <p:nvPr/>
        </p:nvSpPr>
        <p:spPr bwMode="auto">
          <a:xfrm>
            <a:off x="2771577" y="4437063"/>
            <a:ext cx="1079500" cy="617537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3200"/>
              <a:t>abc</a:t>
            </a:r>
          </a:p>
        </p:txBody>
      </p:sp>
      <p:sp>
        <p:nvSpPr>
          <p:cNvPr id="7189" name="Text Box 23"/>
          <p:cNvSpPr txBox="1">
            <a:spLocks noChangeArrowheads="1"/>
          </p:cNvSpPr>
          <p:nvPr/>
        </p:nvSpPr>
        <p:spPr bwMode="auto">
          <a:xfrm>
            <a:off x="1042789" y="3644900"/>
            <a:ext cx="576263" cy="617538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3200"/>
              <a:t>１</a:t>
            </a:r>
          </a:p>
        </p:txBody>
      </p:sp>
      <p:sp>
        <p:nvSpPr>
          <p:cNvPr id="7190" name="Text Box 24"/>
          <p:cNvSpPr txBox="1">
            <a:spLocks noChangeArrowheads="1"/>
          </p:cNvSpPr>
          <p:nvPr/>
        </p:nvSpPr>
        <p:spPr bwMode="auto">
          <a:xfrm>
            <a:off x="755452" y="5229225"/>
            <a:ext cx="3384550" cy="617538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3200"/>
              <a:t>倉庫管理システム</a:t>
            </a:r>
          </a:p>
        </p:txBody>
      </p:sp>
      <p:sp>
        <p:nvSpPr>
          <p:cNvPr id="7191" name="Text Box 25"/>
          <p:cNvSpPr txBox="1">
            <a:spLocks noChangeArrowheads="1"/>
          </p:cNvSpPr>
          <p:nvPr/>
        </p:nvSpPr>
        <p:spPr bwMode="auto">
          <a:xfrm>
            <a:off x="2050852" y="3644900"/>
            <a:ext cx="1944687" cy="617538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3200"/>
              <a:t>ウィンドウ</a:t>
            </a:r>
          </a:p>
        </p:txBody>
      </p:sp>
      <p:sp>
        <p:nvSpPr>
          <p:cNvPr id="7192" name="Text Box 26"/>
          <p:cNvSpPr txBox="1">
            <a:spLocks noChangeArrowheads="1"/>
          </p:cNvSpPr>
          <p:nvPr/>
        </p:nvSpPr>
        <p:spPr bwMode="auto">
          <a:xfrm>
            <a:off x="1115814" y="4437063"/>
            <a:ext cx="1079500" cy="617537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3200"/>
              <a:t>人間</a:t>
            </a:r>
          </a:p>
        </p:txBody>
      </p:sp>
      <p:sp>
        <p:nvSpPr>
          <p:cNvPr id="7193" name="AutoShape 28"/>
          <p:cNvSpPr>
            <a:spLocks/>
          </p:cNvSpPr>
          <p:nvPr/>
        </p:nvSpPr>
        <p:spPr bwMode="auto">
          <a:xfrm>
            <a:off x="4282877" y="3357563"/>
            <a:ext cx="431800" cy="2663825"/>
          </a:xfrm>
          <a:prstGeom prst="rightBrace">
            <a:avLst>
              <a:gd name="adj1" fmla="val 51409"/>
              <a:gd name="adj2" fmla="val 41185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94" name="Rectangle 29"/>
          <p:cNvSpPr>
            <a:spLocks noChangeArrowheads="1"/>
          </p:cNvSpPr>
          <p:nvPr/>
        </p:nvSpPr>
        <p:spPr bwMode="auto">
          <a:xfrm>
            <a:off x="610989" y="3429000"/>
            <a:ext cx="3671888" cy="2520950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95" name="Text Box 30"/>
          <p:cNvSpPr txBox="1">
            <a:spLocks noChangeArrowheads="1"/>
          </p:cNvSpPr>
          <p:nvPr/>
        </p:nvSpPr>
        <p:spPr bwMode="auto">
          <a:xfrm>
            <a:off x="8027988" y="188913"/>
            <a:ext cx="936625" cy="557212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2800">
                <a:solidFill>
                  <a:schemeClr val="tx2"/>
                </a:solidFill>
              </a:rPr>
              <a:t>再掲</a:t>
            </a:r>
          </a:p>
        </p:txBody>
      </p:sp>
      <p:sp>
        <p:nvSpPr>
          <p:cNvPr id="7196" name="テキスト ボックス 27"/>
          <p:cNvSpPr txBox="1">
            <a:spLocks noChangeArrowheads="1"/>
          </p:cNvSpPr>
          <p:nvPr/>
        </p:nvSpPr>
        <p:spPr bwMode="auto">
          <a:xfrm>
            <a:off x="538981" y="6084888"/>
            <a:ext cx="45370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3200"/>
              <a:t>いろいろな「もの」がある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5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53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  <p:bldP spid="7175" grpId="0"/>
      <p:bldP spid="7186" grpId="0" animBg="1"/>
      <p:bldP spid="7187" grpId="0"/>
      <p:bldP spid="7193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３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４ 継承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981200"/>
            <a:ext cx="7772400" cy="4327525"/>
          </a:xfrm>
        </p:spPr>
        <p:txBody>
          <a:bodyPr/>
          <a:lstStyle/>
          <a:p>
            <a:pPr lvl="1"/>
            <a:r>
              <a:rPr lang="en-US" altLang="ja-JP" smtClean="0"/>
              <a:t> </a:t>
            </a:r>
            <a:r>
              <a:rPr lang="ja-JP" altLang="en-US" smtClean="0"/>
              <a:t>継承関係の例</a:t>
            </a:r>
          </a:p>
          <a:p>
            <a:endParaRPr lang="ja-JP" altLang="en-US" smtClean="0"/>
          </a:p>
          <a:p>
            <a:endParaRPr lang="ja-JP" altLang="en-US" smtClean="0"/>
          </a:p>
          <a:p>
            <a:endParaRPr lang="ja-JP" altLang="en-US" smtClean="0"/>
          </a:p>
          <a:p>
            <a:endParaRPr lang="ja-JP" altLang="en-US" smtClean="0"/>
          </a:p>
          <a:p>
            <a:pPr lvl="1"/>
            <a:endParaRPr lang="en-US" altLang="ja-JP" smtClean="0"/>
          </a:p>
          <a:p>
            <a:pPr lvl="1">
              <a:buFont typeface="Wingdings" pitchFamily="2" charset="2"/>
              <a:buNone/>
            </a:pPr>
            <a:r>
              <a:rPr lang="en-US" altLang="ja-JP" smtClean="0"/>
              <a:t>	Car is a MovingObject</a:t>
            </a:r>
          </a:p>
        </p:txBody>
      </p:sp>
      <p:sp>
        <p:nvSpPr>
          <p:cNvPr id="53252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6ECEE344-02FD-42A5-8609-2E038A77926A}" type="slidenum">
              <a:rPr lang="ja-JP" altLang="en-US">
                <a:latin typeface="ＭＳ Ｐゴシック" pitchFamily="50" charset="-128"/>
              </a:rPr>
              <a:pPr algn="r"/>
              <a:t>50</a:t>
            </a:fld>
            <a:endParaRPr lang="en-US" altLang="ja-JP">
              <a:latin typeface="ＭＳ Ｐゴシック" pitchFamily="50" charset="-128"/>
            </a:endParaRP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1619250" y="2965450"/>
            <a:ext cx="3024188" cy="67945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3600"/>
              <a:t>MovingObject</a:t>
            </a: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2266950" y="4621213"/>
            <a:ext cx="1728788" cy="67945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3600"/>
              <a:t>Car</a:t>
            </a:r>
          </a:p>
        </p:txBody>
      </p:sp>
      <p:grpSp>
        <p:nvGrpSpPr>
          <p:cNvPr id="53255" name="Group 9"/>
          <p:cNvGrpSpPr>
            <a:grpSpLocks/>
          </p:cNvGrpSpPr>
          <p:nvPr/>
        </p:nvGrpSpPr>
        <p:grpSpPr bwMode="auto">
          <a:xfrm>
            <a:off x="3059113" y="3686175"/>
            <a:ext cx="142875" cy="935038"/>
            <a:chOff x="2472" y="2115"/>
            <a:chExt cx="90" cy="589"/>
          </a:xfrm>
        </p:grpSpPr>
        <p:sp>
          <p:nvSpPr>
            <p:cNvPr id="53260" name="Line 7"/>
            <p:cNvSpPr>
              <a:spLocks noChangeShapeType="1"/>
            </p:cNvSpPr>
            <p:nvPr/>
          </p:nvSpPr>
          <p:spPr bwMode="auto">
            <a:xfrm flipV="1">
              <a:off x="2517" y="2250"/>
              <a:ext cx="0" cy="45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3261" name="AutoShape 8"/>
            <p:cNvSpPr>
              <a:spLocks noChangeArrowheads="1"/>
            </p:cNvSpPr>
            <p:nvPr/>
          </p:nvSpPr>
          <p:spPr bwMode="auto">
            <a:xfrm>
              <a:off x="2472" y="2115"/>
              <a:ext cx="90" cy="136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53256" name="Text Box 10"/>
          <p:cNvSpPr txBox="1">
            <a:spLocks noChangeArrowheads="1"/>
          </p:cNvSpPr>
          <p:nvPr/>
        </p:nvSpPr>
        <p:spPr bwMode="auto">
          <a:xfrm>
            <a:off x="4859338" y="3033713"/>
            <a:ext cx="28082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3200"/>
              <a:t>スーパークラス</a:t>
            </a:r>
          </a:p>
        </p:txBody>
      </p:sp>
      <p:sp>
        <p:nvSpPr>
          <p:cNvPr id="53257" name="Text Box 11"/>
          <p:cNvSpPr txBox="1">
            <a:spLocks noChangeArrowheads="1"/>
          </p:cNvSpPr>
          <p:nvPr/>
        </p:nvSpPr>
        <p:spPr bwMode="auto">
          <a:xfrm>
            <a:off x="4859338" y="4621213"/>
            <a:ext cx="28082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3200"/>
              <a:t>サブクラス</a:t>
            </a:r>
          </a:p>
        </p:txBody>
      </p:sp>
      <p:sp>
        <p:nvSpPr>
          <p:cNvPr id="109581" name="Line 13"/>
          <p:cNvSpPr>
            <a:spLocks noChangeShapeType="1"/>
          </p:cNvSpPr>
          <p:nvPr/>
        </p:nvSpPr>
        <p:spPr bwMode="auto">
          <a:xfrm>
            <a:off x="1547813" y="6308725"/>
            <a:ext cx="4392612" cy="0"/>
          </a:xfrm>
          <a:prstGeom prst="line">
            <a:avLst/>
          </a:prstGeom>
          <a:noFill/>
          <a:ln w="38100" cmpd="dbl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pic>
        <p:nvPicPr>
          <p:cNvPr id="109580" name="Picture 12" descr="j021295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5300" y="5375275"/>
            <a:ext cx="1830388" cy="114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109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109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9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2" presetClass="entr" presetSubtype="2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109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1000"/>
                                        <p:tgtEl>
                                          <p:spTgt spid="10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9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9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81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３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４ 継承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981200"/>
            <a:ext cx="7705799" cy="4114800"/>
          </a:xfrm>
        </p:spPr>
        <p:txBody>
          <a:bodyPr/>
          <a:lstStyle/>
          <a:p>
            <a:r>
              <a:rPr lang="ja-JP" altLang="en-US" smtClean="0"/>
              <a:t>継承による差分プログラミング</a:t>
            </a:r>
          </a:p>
          <a:p>
            <a:pPr lvl="1"/>
            <a:r>
              <a:rPr lang="ja-JP" altLang="en-US" smtClean="0"/>
              <a:t>スーパークラスの属性やメソッドはサブクラスに引き継がれる</a:t>
            </a:r>
            <a:br>
              <a:rPr lang="ja-JP" altLang="en-US" smtClean="0"/>
            </a:br>
            <a:r>
              <a:rPr lang="ja-JP" altLang="en-US" smtClean="0"/>
              <a:t>（「親の物は子の物」）</a:t>
            </a:r>
          </a:p>
          <a:p>
            <a:pPr lvl="1"/>
            <a:r>
              <a:rPr lang="ja-JP" altLang="en-US" smtClean="0"/>
              <a:t>サブクラスでは、 スーパークラスに対する差分、属性やメソッドの 追加・変更などを記述</a:t>
            </a:r>
          </a:p>
        </p:txBody>
      </p:sp>
      <p:sp>
        <p:nvSpPr>
          <p:cNvPr id="54276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BC99668C-D97C-4790-9F8B-7EEC45C2CF18}" type="slidenum">
              <a:rPr lang="ja-JP" altLang="en-US">
                <a:latin typeface="ＭＳ Ｐゴシック" pitchFamily="50" charset="-128"/>
              </a:rPr>
              <a:pPr algn="r"/>
              <a:t>51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３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４ 継承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620838"/>
            <a:ext cx="7772400" cy="655637"/>
          </a:xfrm>
        </p:spPr>
        <p:txBody>
          <a:bodyPr/>
          <a:lstStyle/>
          <a:p>
            <a:pPr lvl="1"/>
            <a:r>
              <a:rPr lang="ja-JP" altLang="en-US" smtClean="0"/>
              <a:t>例      （スーパークラス）</a:t>
            </a:r>
          </a:p>
        </p:txBody>
      </p:sp>
      <p:sp>
        <p:nvSpPr>
          <p:cNvPr id="55300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9A8F6FE2-17AE-44E4-9923-C9883C9C24DC}" type="slidenum">
              <a:rPr lang="ja-JP" altLang="en-US">
                <a:latin typeface="ＭＳ Ｐゴシック" pitchFamily="50" charset="-128"/>
              </a:rPr>
              <a:pPr algn="r"/>
              <a:t>52</a:t>
            </a:fld>
            <a:endParaRPr lang="en-US" altLang="ja-JP">
              <a:latin typeface="ＭＳ Ｐゴシック" pitchFamily="50" charset="-128"/>
            </a:endParaRPr>
          </a:p>
        </p:txBody>
      </p:sp>
      <p:sp useBgFill="1"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1619250" y="2316163"/>
            <a:ext cx="6985000" cy="4425950"/>
          </a:xfrm>
          <a:prstGeom prst="rect">
            <a:avLst/>
          </a:prstGeo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class  MovingObject {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  int       velocity;    //</a:t>
            </a:r>
            <a:r>
              <a:rPr lang="ja-JP" altLang="en-US" sz="3200">
                <a:latin typeface="ＭＳ ゴシック" pitchFamily="49" charset="-128"/>
                <a:ea typeface="ＭＳ ゴシック" pitchFamily="49" charset="-128"/>
              </a:rPr>
              <a:t>速度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  Position  position;    //</a:t>
            </a:r>
            <a:r>
              <a:rPr lang="ja-JP" altLang="en-US" sz="3200">
                <a:latin typeface="ＭＳ ゴシック" pitchFamily="49" charset="-128"/>
                <a:ea typeface="ＭＳ ゴシック" pitchFamily="49" charset="-128"/>
              </a:rPr>
              <a:t>位置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endParaRPr lang="en-US" altLang="ja-JP" sz="3200">
              <a:latin typeface="ＭＳ ゴシック" pitchFamily="49" charset="-128"/>
              <a:ea typeface="ＭＳ ゴシック" pitchFamily="49" charset="-128"/>
            </a:endParaRP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  void  move(Position position) {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    this.position = position;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  }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  void  speedUp(int speed) {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    velocity = velocity + speed;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  }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ja-JP" altLang="en-US" sz="3200">
                <a:latin typeface="ＭＳ ゴシック" pitchFamily="49" charset="-128"/>
                <a:ea typeface="ＭＳ ゴシック" pitchFamily="49" charset="-128"/>
              </a:rPr>
              <a:t>・・・</a:t>
            </a:r>
          </a:p>
        </p:txBody>
      </p:sp>
      <p:pic>
        <p:nvPicPr>
          <p:cNvPr id="55302" name="Picture 6" descr="j021295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4075" y="1700213"/>
            <a:ext cx="719138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３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４ 継承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620838"/>
            <a:ext cx="7772400" cy="655637"/>
          </a:xfrm>
        </p:spPr>
        <p:txBody>
          <a:bodyPr/>
          <a:lstStyle/>
          <a:p>
            <a:pPr lvl="1"/>
            <a:r>
              <a:rPr lang="ja-JP" altLang="en-US" smtClean="0"/>
              <a:t>例      （サブクラス）</a:t>
            </a:r>
          </a:p>
        </p:txBody>
      </p:sp>
      <p:sp>
        <p:nvSpPr>
          <p:cNvPr id="56324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DAB55989-BE2D-4386-8F9B-6F3B068A983B}" type="slidenum">
              <a:rPr lang="ja-JP" altLang="en-US">
                <a:latin typeface="ＭＳ Ｐゴシック" pitchFamily="50" charset="-128"/>
              </a:rPr>
              <a:pPr algn="r"/>
              <a:t>53</a:t>
            </a:fld>
            <a:endParaRPr lang="en-US" altLang="ja-JP">
              <a:latin typeface="ＭＳ Ｐゴシック" pitchFamily="50" charset="-128"/>
            </a:endParaRPr>
          </a:p>
        </p:txBody>
      </p:sp>
      <p:sp useBgFill="1"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1619250" y="2284413"/>
            <a:ext cx="6985000" cy="4425950"/>
          </a:xfrm>
          <a:prstGeom prst="rect">
            <a:avLst/>
          </a:prstGeo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class Car extends MovingObject {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  String  name;    //</a:t>
            </a:r>
            <a:r>
              <a:rPr lang="ja-JP" altLang="en-US" sz="3200">
                <a:latin typeface="ＭＳ ゴシック" pitchFamily="49" charset="-128"/>
                <a:ea typeface="ＭＳ ゴシック" pitchFamily="49" charset="-128"/>
              </a:rPr>
              <a:t>名前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  Engine  engine;  //</a:t>
            </a:r>
            <a:r>
              <a:rPr lang="ja-JP" altLang="en-US" sz="3200">
                <a:latin typeface="ＭＳ ゴシック" pitchFamily="49" charset="-128"/>
                <a:ea typeface="ＭＳ ゴシック" pitchFamily="49" charset="-128"/>
              </a:rPr>
              <a:t>エンジン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endParaRPr lang="en-US" altLang="ja-JP" sz="3200">
              <a:latin typeface="ＭＳ ゴシック" pitchFamily="49" charset="-128"/>
              <a:ea typeface="ＭＳ ゴシック" pitchFamily="49" charset="-128"/>
            </a:endParaRP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  void  startEngine() {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    engine.start();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  }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  void  accell() {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    this.speedUp(10);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  }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ja-JP" altLang="en-US" sz="3200">
                <a:latin typeface="ＭＳ ゴシック" pitchFamily="49" charset="-128"/>
                <a:ea typeface="ＭＳ ゴシック" pitchFamily="49" charset="-128"/>
              </a:rPr>
              <a:t>・・・</a:t>
            </a:r>
          </a:p>
        </p:txBody>
      </p:sp>
      <p:sp useBgFill="1">
        <p:nvSpPr>
          <p:cNvPr id="115719" name="AutoShape 7"/>
          <p:cNvSpPr>
            <a:spLocks noChangeArrowheads="1"/>
          </p:cNvSpPr>
          <p:nvPr/>
        </p:nvSpPr>
        <p:spPr bwMode="auto">
          <a:xfrm>
            <a:off x="5437188" y="692150"/>
            <a:ext cx="2951162" cy="935038"/>
          </a:xfrm>
          <a:prstGeom prst="wedgeRectCallout">
            <a:avLst>
              <a:gd name="adj1" fmla="val -42093"/>
              <a:gd name="adj2" fmla="val 124194"/>
            </a:avLst>
          </a:prstGeom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ja-JP" altLang="en-US" sz="3200"/>
              <a:t>スーパークラスを指定</a:t>
            </a:r>
          </a:p>
        </p:txBody>
      </p:sp>
      <p:sp>
        <p:nvSpPr>
          <p:cNvPr id="115720" name="AutoShape 8"/>
          <p:cNvSpPr>
            <a:spLocks noChangeArrowheads="1"/>
          </p:cNvSpPr>
          <p:nvPr/>
        </p:nvSpPr>
        <p:spPr bwMode="auto">
          <a:xfrm>
            <a:off x="5292725" y="6092825"/>
            <a:ext cx="2951163" cy="576263"/>
          </a:xfrm>
          <a:prstGeom prst="wedgeRectCallout">
            <a:avLst>
              <a:gd name="adj1" fmla="val -56509"/>
              <a:gd name="adj2" fmla="val -86366"/>
            </a:avLst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ja-JP" altLang="en-US" sz="3200"/>
              <a:t>継承したメソッド</a:t>
            </a:r>
          </a:p>
        </p:txBody>
      </p:sp>
      <p:sp useBgFill="1">
        <p:nvSpPr>
          <p:cNvPr id="115721" name="AutoShape 9"/>
          <p:cNvSpPr>
            <a:spLocks noChangeArrowheads="1"/>
          </p:cNvSpPr>
          <p:nvPr/>
        </p:nvSpPr>
        <p:spPr bwMode="auto">
          <a:xfrm>
            <a:off x="6659563" y="3211513"/>
            <a:ext cx="2376487" cy="1081087"/>
          </a:xfrm>
          <a:prstGeom prst="wedgeRectCallout">
            <a:avLst>
              <a:gd name="adj1" fmla="val -78324"/>
              <a:gd name="adj2" fmla="val -28269"/>
            </a:avLst>
          </a:prstGeom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ja-JP" altLang="en-US" sz="3200"/>
              <a:t>属性やメソッドを追加</a:t>
            </a:r>
          </a:p>
        </p:txBody>
      </p:sp>
      <p:pic>
        <p:nvPicPr>
          <p:cNvPr id="56329" name="Picture 10" descr="j021295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4075" y="1700213"/>
            <a:ext cx="719138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5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5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5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9" grpId="0" animBg="1"/>
      <p:bldP spid="115720" grpId="0" animBg="1"/>
      <p:bldP spid="115721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３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４ 継承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981200"/>
            <a:ext cx="7772400" cy="440055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ja-JP" altLang="en-US" smtClean="0"/>
              <a:t>継承の利点</a:t>
            </a:r>
          </a:p>
          <a:p>
            <a:pPr lvl="1"/>
            <a:r>
              <a:rPr lang="ja-JP" altLang="en-US" smtClean="0"/>
              <a:t>自然に差分プログラミングが可能</a:t>
            </a:r>
            <a:br>
              <a:rPr lang="ja-JP" altLang="en-US" smtClean="0"/>
            </a:br>
            <a:r>
              <a:rPr lang="ja-JP" altLang="en-US" smtClean="0"/>
              <a:t> ⇒ 生産性・信頼性が向上</a:t>
            </a:r>
          </a:p>
          <a:p>
            <a:pPr>
              <a:lnSpc>
                <a:spcPct val="100000"/>
              </a:lnSpc>
            </a:pPr>
            <a:r>
              <a:rPr lang="ja-JP" altLang="en-US" smtClean="0"/>
              <a:t>継承の欠点</a:t>
            </a:r>
          </a:p>
          <a:p>
            <a:pPr lvl="1"/>
            <a:r>
              <a:rPr lang="ja-JP" altLang="en-US" smtClean="0"/>
              <a:t>カプセル化を弱める</a:t>
            </a:r>
          </a:p>
          <a:p>
            <a:pPr lvl="2"/>
            <a:r>
              <a:rPr lang="ja-JP" altLang="en-US" sz="3600" smtClean="0"/>
              <a:t>スーパークラスの変更が、サブクラスに影響を与える</a:t>
            </a:r>
          </a:p>
        </p:txBody>
      </p:sp>
      <p:sp>
        <p:nvSpPr>
          <p:cNvPr id="61444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73FB63E6-C65F-4BF1-A175-E3F18DA5574F}" type="slidenum">
              <a:rPr lang="ja-JP" altLang="en-US">
                <a:latin typeface="ＭＳ Ｐゴシック" pitchFamily="50" charset="-128"/>
              </a:rPr>
              <a:pPr algn="r"/>
              <a:t>54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３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４ 継承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981200"/>
            <a:ext cx="7850188" cy="41148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ja-JP" altLang="en-US" smtClean="0"/>
              <a:t>アクセス制御</a:t>
            </a:r>
          </a:p>
          <a:p>
            <a:pPr lvl="1">
              <a:lnSpc>
                <a:spcPct val="110000"/>
              </a:lnSpc>
            </a:pPr>
            <a:r>
              <a:rPr lang="ja-JP" altLang="en-US" smtClean="0"/>
              <a:t>どの属性やメソッドを、サブクラスや他のクラスからアクセス可能とし、どれをアクセス不可とするか</a:t>
            </a:r>
          </a:p>
          <a:p>
            <a:pPr lvl="1">
              <a:lnSpc>
                <a:spcPct val="110000"/>
              </a:lnSpc>
            </a:pPr>
            <a:r>
              <a:rPr lang="ja-JP" altLang="en-US" smtClean="0"/>
              <a:t>言語により、アクセス制御は異なる</a:t>
            </a:r>
          </a:p>
        </p:txBody>
      </p:sp>
      <p:sp>
        <p:nvSpPr>
          <p:cNvPr id="57348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D2839721-6EA3-4EB8-8CA8-85740CC25DF3}" type="slidenum">
              <a:rPr lang="ja-JP" altLang="en-US">
                <a:latin typeface="ＭＳ Ｐゴシック" pitchFamily="50" charset="-128"/>
              </a:rPr>
              <a:pPr algn="r"/>
              <a:t>55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ln/>
        </p:spPr>
        <p:txBody>
          <a:bodyPr/>
          <a:lstStyle/>
          <a:p>
            <a:r>
              <a:rPr lang="ja-JP" altLang="en-US" smtClean="0">
                <a:effectLst/>
              </a:rPr>
              <a:t>３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４ 継承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2625" y="1916113"/>
            <a:ext cx="7772400" cy="655637"/>
          </a:xfrm>
        </p:spPr>
        <p:txBody>
          <a:bodyPr/>
          <a:lstStyle/>
          <a:p>
            <a:pPr lvl="1"/>
            <a:r>
              <a:rPr lang="ja-JP" altLang="en-US" smtClean="0"/>
              <a:t>アクセス制御 概念図</a:t>
            </a:r>
          </a:p>
        </p:txBody>
      </p:sp>
      <p:sp>
        <p:nvSpPr>
          <p:cNvPr id="113668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C3197473-DBAB-45BF-B069-5F6191F56A5B}" type="slidenum">
              <a:rPr lang="ja-JP" altLang="en-US">
                <a:latin typeface="ＭＳ Ｐゴシック" pitchFamily="50" charset="-128"/>
              </a:rPr>
              <a:pPr algn="r"/>
              <a:t>56</a:t>
            </a:fld>
            <a:endParaRPr lang="en-US" altLang="ja-JP">
              <a:latin typeface="ＭＳ Ｐゴシック" pitchFamily="50" charset="-128"/>
            </a:endParaRPr>
          </a:p>
        </p:txBody>
      </p:sp>
      <p:sp useBgFill="1">
        <p:nvSpPr>
          <p:cNvPr id="113669" name="Rectangle 5"/>
          <p:cNvSpPr>
            <a:spLocks noChangeArrowheads="1"/>
          </p:cNvSpPr>
          <p:nvPr/>
        </p:nvSpPr>
        <p:spPr bwMode="auto">
          <a:xfrm>
            <a:off x="2195513" y="2636838"/>
            <a:ext cx="5472112" cy="2376487"/>
          </a:xfrm>
          <a:prstGeom prst="rect">
            <a:avLst/>
          </a:prstGeo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ja-JP" altLang="en-US" sz="3600"/>
              <a:t>あるクラス</a:t>
            </a:r>
          </a:p>
        </p:txBody>
      </p:sp>
      <p:sp>
        <p:nvSpPr>
          <p:cNvPr id="113670" name="Text Box 6"/>
          <p:cNvSpPr txBox="1">
            <a:spLocks noChangeArrowheads="1"/>
          </p:cNvSpPr>
          <p:nvPr/>
        </p:nvSpPr>
        <p:spPr bwMode="auto">
          <a:xfrm>
            <a:off x="2555875" y="5876925"/>
            <a:ext cx="4824413" cy="67945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3600"/>
              <a:t>サブクラス／他のクラス</a:t>
            </a:r>
          </a:p>
        </p:txBody>
      </p:sp>
      <p:sp>
        <p:nvSpPr>
          <p:cNvPr id="113673" name="AutoShape 9"/>
          <p:cNvSpPr>
            <a:spLocks noChangeArrowheads="1"/>
          </p:cNvSpPr>
          <p:nvPr/>
        </p:nvSpPr>
        <p:spPr bwMode="auto">
          <a:xfrm>
            <a:off x="4067175" y="4797425"/>
            <a:ext cx="217488" cy="1079500"/>
          </a:xfrm>
          <a:prstGeom prst="upArrow">
            <a:avLst>
              <a:gd name="adj1" fmla="val 50000"/>
              <a:gd name="adj2" fmla="val 1240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113674" name="AutoShape 10"/>
          <p:cNvSpPr>
            <a:spLocks noChangeArrowheads="1"/>
          </p:cNvSpPr>
          <p:nvPr/>
        </p:nvSpPr>
        <p:spPr bwMode="auto">
          <a:xfrm>
            <a:off x="5578475" y="4797425"/>
            <a:ext cx="217488" cy="1079500"/>
          </a:xfrm>
          <a:prstGeom prst="upArrow">
            <a:avLst>
              <a:gd name="adj1" fmla="val 50000"/>
              <a:gd name="adj2" fmla="val 1240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grpSp>
        <p:nvGrpSpPr>
          <p:cNvPr id="113675" name="Group 13"/>
          <p:cNvGrpSpPr>
            <a:grpSpLocks/>
          </p:cNvGrpSpPr>
          <p:nvPr/>
        </p:nvGrpSpPr>
        <p:grpSpPr bwMode="auto">
          <a:xfrm>
            <a:off x="5291138" y="5157788"/>
            <a:ext cx="720725" cy="503237"/>
            <a:chOff x="3333" y="3249"/>
            <a:chExt cx="454" cy="317"/>
          </a:xfrm>
        </p:grpSpPr>
        <p:sp>
          <p:nvSpPr>
            <p:cNvPr id="113676" name="Line 11"/>
            <p:cNvSpPr>
              <a:spLocks noChangeShapeType="1"/>
            </p:cNvSpPr>
            <p:nvPr/>
          </p:nvSpPr>
          <p:spPr bwMode="auto">
            <a:xfrm>
              <a:off x="3333" y="3249"/>
              <a:ext cx="454" cy="317"/>
            </a:xfrm>
            <a:prstGeom prst="line">
              <a:avLst/>
            </a:prstGeom>
            <a:noFill/>
            <a:ln w="57150">
              <a:solidFill>
                <a:srgbClr val="FF899F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3677" name="Line 12"/>
            <p:cNvSpPr>
              <a:spLocks noChangeShapeType="1"/>
            </p:cNvSpPr>
            <p:nvPr/>
          </p:nvSpPr>
          <p:spPr bwMode="auto">
            <a:xfrm flipH="1">
              <a:off x="3333" y="3249"/>
              <a:ext cx="454" cy="317"/>
            </a:xfrm>
            <a:prstGeom prst="line">
              <a:avLst/>
            </a:prstGeom>
            <a:noFill/>
            <a:ln w="57150">
              <a:solidFill>
                <a:srgbClr val="FF899F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13678" name="Text Box 14"/>
          <p:cNvSpPr txBox="1">
            <a:spLocks noChangeArrowheads="1"/>
          </p:cNvSpPr>
          <p:nvPr/>
        </p:nvSpPr>
        <p:spPr bwMode="auto">
          <a:xfrm>
            <a:off x="2052638" y="5157788"/>
            <a:ext cx="22320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3200"/>
              <a:t>アクセス可</a:t>
            </a:r>
          </a:p>
        </p:txBody>
      </p:sp>
      <p:sp>
        <p:nvSpPr>
          <p:cNvPr id="113679" name="Text Box 15"/>
          <p:cNvSpPr txBox="1">
            <a:spLocks noChangeArrowheads="1"/>
          </p:cNvSpPr>
          <p:nvPr/>
        </p:nvSpPr>
        <p:spPr bwMode="auto">
          <a:xfrm>
            <a:off x="6011863" y="5157788"/>
            <a:ext cx="25923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3200"/>
              <a:t>アクセス不可</a:t>
            </a:r>
          </a:p>
        </p:txBody>
      </p:sp>
      <p:sp>
        <p:nvSpPr>
          <p:cNvPr id="113680" name="Text Box 16"/>
          <p:cNvSpPr txBox="1">
            <a:spLocks noChangeArrowheads="1"/>
          </p:cNvSpPr>
          <p:nvPr/>
        </p:nvSpPr>
        <p:spPr bwMode="auto">
          <a:xfrm>
            <a:off x="2771775" y="3500438"/>
            <a:ext cx="1873250" cy="557212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ja-JP" altLang="en-US" sz="3600">
                <a:latin typeface="ＭＳ Ｐゴシック" pitchFamily="50" charset="-128"/>
              </a:rPr>
              <a:t>属性</a:t>
            </a:r>
            <a:r>
              <a:rPr lang="en-US" altLang="ja-JP" sz="3600">
                <a:latin typeface="ＭＳ Ｐゴシック" pitchFamily="50" charset="-128"/>
              </a:rPr>
              <a:t>1</a:t>
            </a:r>
          </a:p>
        </p:txBody>
      </p:sp>
      <p:sp>
        <p:nvSpPr>
          <p:cNvPr id="113681" name="Text Box 17"/>
          <p:cNvSpPr txBox="1">
            <a:spLocks noChangeArrowheads="1"/>
          </p:cNvSpPr>
          <p:nvPr/>
        </p:nvSpPr>
        <p:spPr bwMode="auto">
          <a:xfrm>
            <a:off x="2771775" y="4149725"/>
            <a:ext cx="1873250" cy="557213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ja-JP" altLang="en-US" sz="3600">
                <a:latin typeface="ＭＳ Ｐゴシック" pitchFamily="50" charset="-128"/>
              </a:rPr>
              <a:t>メソッド</a:t>
            </a:r>
            <a:r>
              <a:rPr lang="en-US" altLang="ja-JP" sz="3600">
                <a:latin typeface="ＭＳ Ｐゴシック" pitchFamily="50" charset="-128"/>
              </a:rPr>
              <a:t>A</a:t>
            </a:r>
          </a:p>
        </p:txBody>
      </p:sp>
      <p:sp>
        <p:nvSpPr>
          <p:cNvPr id="113682" name="Rectangle 18"/>
          <p:cNvSpPr>
            <a:spLocks noChangeArrowheads="1"/>
          </p:cNvSpPr>
          <p:nvPr/>
        </p:nvSpPr>
        <p:spPr bwMode="auto">
          <a:xfrm>
            <a:off x="2628900" y="3357563"/>
            <a:ext cx="2159000" cy="1439862"/>
          </a:xfrm>
          <a:prstGeom prst="rect">
            <a:avLst/>
          </a:prstGeom>
          <a:noFill/>
          <a:ln w="28575">
            <a:solidFill>
              <a:schemeClr val="tx2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3685" name="Text Box 21"/>
          <p:cNvSpPr txBox="1">
            <a:spLocks noChangeArrowheads="1"/>
          </p:cNvSpPr>
          <p:nvPr/>
        </p:nvSpPr>
        <p:spPr bwMode="auto">
          <a:xfrm>
            <a:off x="5146675" y="3500438"/>
            <a:ext cx="1873250" cy="557212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ja-JP" altLang="en-US" sz="3600">
                <a:latin typeface="ＭＳ Ｐゴシック" pitchFamily="50" charset="-128"/>
              </a:rPr>
              <a:t>属性</a:t>
            </a:r>
            <a:r>
              <a:rPr lang="en-US" altLang="ja-JP" sz="3600">
                <a:latin typeface="ＭＳ Ｐゴシック" pitchFamily="50" charset="-128"/>
              </a:rPr>
              <a:t>2</a:t>
            </a:r>
          </a:p>
        </p:txBody>
      </p:sp>
      <p:sp>
        <p:nvSpPr>
          <p:cNvPr id="113686" name="Text Box 22"/>
          <p:cNvSpPr txBox="1">
            <a:spLocks noChangeArrowheads="1"/>
          </p:cNvSpPr>
          <p:nvPr/>
        </p:nvSpPr>
        <p:spPr bwMode="auto">
          <a:xfrm>
            <a:off x="5146675" y="4149725"/>
            <a:ext cx="1873250" cy="557213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ja-JP" altLang="en-US" sz="3600">
                <a:latin typeface="ＭＳ Ｐゴシック" pitchFamily="50" charset="-128"/>
              </a:rPr>
              <a:t>メソッド</a:t>
            </a:r>
            <a:r>
              <a:rPr lang="en-US" altLang="ja-JP" sz="3600">
                <a:latin typeface="ＭＳ Ｐゴシック" pitchFamily="50" charset="-128"/>
              </a:rPr>
              <a:t>B</a:t>
            </a:r>
          </a:p>
        </p:txBody>
      </p:sp>
      <p:sp>
        <p:nvSpPr>
          <p:cNvPr id="113687" name="Rectangle 23"/>
          <p:cNvSpPr>
            <a:spLocks noChangeArrowheads="1"/>
          </p:cNvSpPr>
          <p:nvPr/>
        </p:nvSpPr>
        <p:spPr bwMode="auto">
          <a:xfrm>
            <a:off x="5003800" y="3357563"/>
            <a:ext cx="2159000" cy="1439862"/>
          </a:xfrm>
          <a:prstGeom prst="rect">
            <a:avLst/>
          </a:prstGeom>
          <a:noFill/>
          <a:ln w="28575">
            <a:solidFill>
              <a:schemeClr val="tx2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13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113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113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13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13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13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13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73" grpId="0" animBg="1"/>
      <p:bldP spid="113674" grpId="0" animBg="1"/>
      <p:bldP spid="113678" grpId="0"/>
      <p:bldP spid="113679" grpId="0"/>
      <p:bldP spid="113682" grpId="0" animBg="1"/>
      <p:bldP spid="113687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9394" name="Rectangle 280"/>
          <p:cNvSpPr>
            <a:spLocks noChangeArrowheads="1"/>
          </p:cNvSpPr>
          <p:nvPr/>
        </p:nvSpPr>
        <p:spPr bwMode="auto">
          <a:xfrm>
            <a:off x="684213" y="2852738"/>
            <a:ext cx="8208962" cy="3097212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３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４ 継承</a:t>
            </a:r>
          </a:p>
        </p:txBody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981200"/>
            <a:ext cx="7772400" cy="655638"/>
          </a:xfrm>
        </p:spPr>
        <p:txBody>
          <a:bodyPr/>
          <a:lstStyle/>
          <a:p>
            <a:pPr lvl="1"/>
            <a:r>
              <a:rPr lang="en-US" altLang="ja-JP" smtClean="0"/>
              <a:t>Java</a:t>
            </a:r>
            <a:r>
              <a:rPr lang="ja-JP" altLang="en-US" smtClean="0"/>
              <a:t>におけるアクセス制御の例</a:t>
            </a:r>
          </a:p>
        </p:txBody>
      </p:sp>
      <p:sp>
        <p:nvSpPr>
          <p:cNvPr id="59397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07FFF788-A89F-43B1-8468-53F7B5D9C6F9}" type="slidenum">
              <a:rPr lang="ja-JP" altLang="en-US">
                <a:latin typeface="ＭＳ Ｐゴシック" pitchFamily="50" charset="-128"/>
              </a:rPr>
              <a:pPr algn="r"/>
              <a:t>57</a:t>
            </a:fld>
            <a:endParaRPr lang="en-US" altLang="ja-JP">
              <a:latin typeface="ＭＳ Ｐゴシック" pitchFamily="50" charset="-128"/>
            </a:endParaRPr>
          </a:p>
        </p:txBody>
      </p:sp>
      <p:graphicFrame>
        <p:nvGraphicFramePr>
          <p:cNvPr id="114967" name="Group 279"/>
          <p:cNvGraphicFramePr>
            <a:graphicFrameLocks noGrp="1"/>
          </p:cNvGraphicFramePr>
          <p:nvPr/>
        </p:nvGraphicFramePr>
        <p:xfrm>
          <a:off x="687388" y="2830513"/>
          <a:ext cx="8205787" cy="3127375"/>
        </p:xfrm>
        <a:graphic>
          <a:graphicData uri="http://schemas.openxmlformats.org/drawingml/2006/table">
            <a:tbl>
              <a:tblPr/>
              <a:tblGrid>
                <a:gridCol w="1768475"/>
                <a:gridCol w="1287462"/>
                <a:gridCol w="1287463"/>
                <a:gridCol w="1287462"/>
                <a:gridCol w="1287463"/>
                <a:gridCol w="1287462"/>
              </a:tblGrid>
              <a:tr h="44450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アクセス</a:t>
                      </a:r>
                      <a:br>
                        <a:rPr kumimoji="1" lang="ja-JP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</a:br>
                      <a:r>
                        <a:rPr kumimoji="1" lang="ja-JP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修飾子</a:t>
                      </a:r>
                      <a:endParaRPr kumimoji="1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自ファイル</a:t>
                      </a:r>
                      <a:endParaRPr kumimoji="1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他ファイル</a:t>
                      </a:r>
                      <a:endParaRPr kumimoji="1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84137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自クラス</a:t>
                      </a:r>
                      <a:endParaRPr kumimoji="1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サブ</a:t>
                      </a:r>
                      <a:br>
                        <a:rPr kumimoji="1" lang="ja-JP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</a:br>
                      <a:r>
                        <a:rPr kumimoji="1" lang="ja-JP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クラス</a:t>
                      </a:r>
                      <a:endParaRPr kumimoji="1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他クラス</a:t>
                      </a:r>
                      <a:endParaRPr kumimoji="1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サブ</a:t>
                      </a:r>
                      <a:br>
                        <a:rPr kumimoji="1" lang="ja-JP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</a:br>
                      <a:r>
                        <a:rPr kumimoji="1" lang="ja-JP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クラス</a:t>
                      </a:r>
                      <a:endParaRPr kumimoji="1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他クラス</a:t>
                      </a:r>
                      <a:endParaRPr kumimoji="1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public</a:t>
                      </a:r>
                      <a:endParaRPr kumimoji="1" lang="en-US" altLang="ja-JP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○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○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○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○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○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protected</a:t>
                      </a:r>
                      <a:endParaRPr kumimoji="1" lang="en-US" altLang="ja-JP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○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○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○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○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×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なし</a:t>
                      </a:r>
                      <a:endParaRPr kumimoji="1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○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○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○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×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×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private</a:t>
                      </a:r>
                      <a:endParaRPr kumimoji="1" lang="en-US" altLang="ja-JP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○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×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×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×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×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３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４ 継承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628775"/>
            <a:ext cx="7772400" cy="727075"/>
          </a:xfrm>
        </p:spPr>
        <p:txBody>
          <a:bodyPr/>
          <a:lstStyle/>
          <a:p>
            <a:pPr lvl="1"/>
            <a:r>
              <a:rPr lang="ja-JP" altLang="en-US" smtClean="0"/>
              <a:t>アクセス修飾子の使い方 </a:t>
            </a:r>
            <a:r>
              <a:rPr lang="en-US" altLang="ja-JP" smtClean="0"/>
              <a:t>(</a:t>
            </a:r>
            <a:r>
              <a:rPr lang="ja-JP" altLang="en-US" smtClean="0"/>
              <a:t>再掲）</a:t>
            </a:r>
          </a:p>
        </p:txBody>
      </p:sp>
      <p:sp>
        <p:nvSpPr>
          <p:cNvPr id="60420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9CA6AE7E-353D-47C0-B2DE-05B9027ABB22}" type="slidenum">
              <a:rPr lang="ja-JP" altLang="en-US">
                <a:latin typeface="ＭＳ Ｐゴシック" pitchFamily="50" charset="-128"/>
              </a:rPr>
              <a:pPr algn="r"/>
              <a:t>58</a:t>
            </a:fld>
            <a:endParaRPr lang="en-US" altLang="ja-JP">
              <a:latin typeface="ＭＳ Ｐゴシック" pitchFamily="50" charset="-128"/>
            </a:endParaRPr>
          </a:p>
        </p:txBody>
      </p:sp>
      <p:sp useBgFill="1"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682625" y="2336800"/>
            <a:ext cx="7921625" cy="4362450"/>
          </a:xfrm>
          <a:prstGeom prst="rect">
            <a:avLst/>
          </a:prstGeo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ja-JP" sz="2800">
                <a:latin typeface="ＭＳ ゴシック" pitchFamily="49" charset="-128"/>
                <a:ea typeface="ＭＳ ゴシック" pitchFamily="49" charset="-128"/>
              </a:rPr>
              <a:t>class ArrayStack {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ja-JP" sz="2800">
                <a:latin typeface="ＭＳ ゴシック" pitchFamily="49" charset="-128"/>
                <a:ea typeface="ＭＳ ゴシック" pitchFamily="49" charset="-128"/>
              </a:rPr>
              <a:t>  private Object[] stack = new Object[100];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ja-JP" sz="2800">
                <a:latin typeface="ＭＳ ゴシック" pitchFamily="49" charset="-128"/>
                <a:ea typeface="ＭＳ ゴシック" pitchFamily="49" charset="-128"/>
              </a:rPr>
              <a:t>  private int      stackPointer = 0;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ja-JP" sz="2800">
                <a:latin typeface="ＭＳ ゴシック" pitchFamily="49" charset="-128"/>
                <a:ea typeface="ＭＳ ゴシック" pitchFamily="49" charset="-128"/>
              </a:rPr>
              <a:t>  public void push(Object element) {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ja-JP" sz="2800">
                <a:latin typeface="ＭＳ ゴシック" pitchFamily="49" charset="-128"/>
                <a:ea typeface="ＭＳ ゴシック" pitchFamily="49" charset="-128"/>
              </a:rPr>
              <a:t>    stck[stackPointer++] = element;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ja-JP" sz="2800">
                <a:latin typeface="ＭＳ ゴシック" pitchFamily="49" charset="-128"/>
                <a:ea typeface="ＭＳ ゴシック" pitchFamily="49" charset="-128"/>
              </a:rPr>
              <a:t>  }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ja-JP" sz="2800">
                <a:latin typeface="ＭＳ ゴシック" pitchFamily="49" charset="-128"/>
                <a:ea typeface="ＭＳ ゴシック" pitchFamily="49" charset="-128"/>
              </a:rPr>
              <a:t>  public Object pop() {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ja-JP" sz="2800">
                <a:latin typeface="ＭＳ ゴシック" pitchFamily="49" charset="-128"/>
                <a:ea typeface="ＭＳ ゴシック" pitchFamily="49" charset="-128"/>
              </a:rPr>
              <a:t>    return stack[--stackPointer];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ja-JP" sz="2800">
                <a:latin typeface="ＭＳ ゴシック" pitchFamily="49" charset="-128"/>
                <a:ea typeface="ＭＳ ゴシック" pitchFamily="49" charset="-128"/>
              </a:rPr>
              <a:t>  }</a:t>
            </a:r>
          </a:p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altLang="ja-JP" sz="2800">
                <a:latin typeface="ＭＳ ゴシック" pitchFamily="49" charset="-128"/>
                <a:ea typeface="ＭＳ ゴシック" pitchFamily="49" charset="-128"/>
              </a:rPr>
              <a:t>}</a:t>
            </a:r>
          </a:p>
        </p:txBody>
      </p:sp>
      <p:sp>
        <p:nvSpPr>
          <p:cNvPr id="123911" name="Line 7"/>
          <p:cNvSpPr>
            <a:spLocks noChangeShapeType="1"/>
          </p:cNvSpPr>
          <p:nvPr/>
        </p:nvSpPr>
        <p:spPr bwMode="auto">
          <a:xfrm>
            <a:off x="1042988" y="3213100"/>
            <a:ext cx="1368425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3912" name="Line 8"/>
          <p:cNvSpPr>
            <a:spLocks noChangeShapeType="1"/>
          </p:cNvSpPr>
          <p:nvPr/>
        </p:nvSpPr>
        <p:spPr bwMode="auto">
          <a:xfrm>
            <a:off x="1042988" y="3716338"/>
            <a:ext cx="1368425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3913" name="Line 9"/>
          <p:cNvSpPr>
            <a:spLocks noChangeShapeType="1"/>
          </p:cNvSpPr>
          <p:nvPr/>
        </p:nvSpPr>
        <p:spPr bwMode="auto">
          <a:xfrm>
            <a:off x="1042988" y="4149725"/>
            <a:ext cx="1223962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3914" name="Line 10"/>
          <p:cNvSpPr>
            <a:spLocks noChangeShapeType="1"/>
          </p:cNvSpPr>
          <p:nvPr/>
        </p:nvSpPr>
        <p:spPr bwMode="auto">
          <a:xfrm>
            <a:off x="1042988" y="5516563"/>
            <a:ext cx="1223962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11" grpId="0" animBg="1"/>
      <p:bldP spid="123912" grpId="0" animBg="1"/>
      <p:bldP spid="123913" grpId="0" animBg="1"/>
      <p:bldP spid="123914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３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４ 継承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844675"/>
            <a:ext cx="7772400" cy="4687888"/>
          </a:xfrm>
        </p:spPr>
        <p:txBody>
          <a:bodyPr/>
          <a:lstStyle/>
          <a:p>
            <a:pPr>
              <a:lnSpc>
                <a:spcPct val="105000"/>
              </a:lnSpc>
            </a:pPr>
            <a:r>
              <a:rPr lang="ja-JP" altLang="en-US" i="1" u="sng" smtClean="0">
                <a:solidFill>
                  <a:schemeClr val="accent2"/>
                </a:solidFill>
              </a:rPr>
              <a:t>抽象クラス</a:t>
            </a:r>
            <a:r>
              <a:rPr lang="ja-JP" altLang="en-US" sz="4000" smtClean="0"/>
              <a:t> </a:t>
            </a:r>
            <a:r>
              <a:rPr lang="en-US" altLang="ja-JP" sz="4000" smtClean="0"/>
              <a:t>(abstract class)</a:t>
            </a:r>
          </a:p>
          <a:p>
            <a:pPr lvl="1">
              <a:lnSpc>
                <a:spcPct val="105000"/>
              </a:lnSpc>
            </a:pPr>
            <a:r>
              <a:rPr lang="ja-JP" altLang="en-US" smtClean="0"/>
              <a:t>それ自身がインスタンスを作ることはなく、他のクラスに継承されるためだけに存在するクラス </a:t>
            </a:r>
          </a:p>
          <a:p>
            <a:pPr lvl="1">
              <a:lnSpc>
                <a:spcPct val="105000"/>
              </a:lnSpc>
            </a:pPr>
            <a:r>
              <a:rPr lang="ja-JP" altLang="en-US" smtClean="0"/>
              <a:t>抽象クラスは、必ず継承してサブクラス化してやらなければならない</a:t>
            </a:r>
          </a:p>
          <a:p>
            <a:pPr lvl="1">
              <a:lnSpc>
                <a:spcPct val="105000"/>
              </a:lnSpc>
            </a:pPr>
            <a:r>
              <a:rPr lang="ja-JP" altLang="en-US" smtClean="0"/>
              <a:t>インスタンスは生成できない</a:t>
            </a:r>
          </a:p>
        </p:txBody>
      </p:sp>
      <p:sp>
        <p:nvSpPr>
          <p:cNvPr id="62468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0F84C3B9-2D9F-462C-BDE6-8341968A3679}" type="slidenum">
              <a:rPr lang="ja-JP" altLang="en-US">
                <a:latin typeface="ＭＳ Ｐゴシック" pitchFamily="50" charset="-128"/>
              </a:rPr>
              <a:pPr algn="r"/>
              <a:t>59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１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２ 値型と参照型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844675"/>
            <a:ext cx="7772400" cy="4824413"/>
          </a:xfrm>
        </p:spPr>
        <p:txBody>
          <a:bodyPr/>
          <a:lstStyle/>
          <a:p>
            <a:r>
              <a:rPr lang="ja-JP" altLang="en-US" smtClean="0"/>
              <a:t>原始的なデータ（例えば整数型</a:t>
            </a:r>
            <a:r>
              <a:rPr lang="en-US" altLang="ja-JP" smtClean="0"/>
              <a:t>int</a:t>
            </a:r>
            <a:r>
              <a:rPr lang="ja-JP" altLang="en-US" smtClean="0"/>
              <a:t>）をオブジェクトとすると、コストがかかる</a:t>
            </a:r>
          </a:p>
          <a:p>
            <a:pPr>
              <a:lnSpc>
                <a:spcPct val="100000"/>
              </a:lnSpc>
            </a:pPr>
            <a:endParaRPr lang="ja-JP" altLang="en-US" smtClean="0"/>
          </a:p>
          <a:p>
            <a:r>
              <a:rPr lang="ja-JP" altLang="en-US" i="1" u="sng" smtClean="0">
                <a:solidFill>
                  <a:schemeClr val="accent2"/>
                </a:solidFill>
              </a:rPr>
              <a:t>値型</a:t>
            </a:r>
            <a:r>
              <a:rPr lang="ja-JP" altLang="en-US" smtClean="0"/>
              <a:t> </a:t>
            </a:r>
            <a:r>
              <a:rPr lang="en-US" altLang="ja-JP" smtClean="0"/>
              <a:t>(value type)</a:t>
            </a:r>
            <a:r>
              <a:rPr lang="ja-JP" altLang="en-US" smtClean="0"/>
              <a:t> </a:t>
            </a:r>
            <a:r>
              <a:rPr lang="en-US" altLang="ja-JP" smtClean="0"/>
              <a:t>(</a:t>
            </a:r>
            <a:r>
              <a:rPr lang="ja-JP" altLang="en-US" sz="3200" smtClean="0"/>
              <a:t>プリミティブ型とも</a:t>
            </a:r>
            <a:r>
              <a:rPr lang="en-US" altLang="ja-JP" smtClean="0"/>
              <a:t>)</a:t>
            </a:r>
          </a:p>
          <a:p>
            <a:pPr lvl="1">
              <a:lnSpc>
                <a:spcPct val="90000"/>
              </a:lnSpc>
            </a:pPr>
            <a:r>
              <a:rPr lang="ja-JP" altLang="en-US" smtClean="0"/>
              <a:t>非オブジェクト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ja-JP" altLang="en-US" smtClean="0"/>
              <a:t>	</a:t>
            </a:r>
            <a:r>
              <a:rPr lang="en-US" altLang="ja-JP" smtClean="0"/>
              <a:t>	</a:t>
            </a:r>
            <a:r>
              <a:rPr lang="ja-JP" altLang="en-US" smtClean="0"/>
              <a:t>（整数、実数、文字、論理型等</a:t>
            </a:r>
            <a:r>
              <a:rPr lang="en-US" altLang="ja-JP" smtClean="0"/>
              <a:t>)</a:t>
            </a:r>
          </a:p>
          <a:p>
            <a:r>
              <a:rPr lang="ja-JP" altLang="en-US" i="1" u="sng" smtClean="0">
                <a:solidFill>
                  <a:schemeClr val="accent2"/>
                </a:solidFill>
              </a:rPr>
              <a:t>参照型</a:t>
            </a:r>
            <a:r>
              <a:rPr lang="ja-JP" altLang="en-US" smtClean="0"/>
              <a:t> </a:t>
            </a:r>
            <a:r>
              <a:rPr lang="en-US" altLang="ja-JP" smtClean="0"/>
              <a:t>(reference type)</a:t>
            </a:r>
          </a:p>
          <a:p>
            <a:pPr lvl="1">
              <a:lnSpc>
                <a:spcPct val="90000"/>
              </a:lnSpc>
            </a:pPr>
            <a:r>
              <a:rPr lang="ja-JP" altLang="en-US" smtClean="0"/>
              <a:t>オブジェクト、 参照により実装</a:t>
            </a:r>
          </a:p>
        </p:txBody>
      </p:sp>
      <p:sp>
        <p:nvSpPr>
          <p:cNvPr id="8196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B245CE63-CCA7-407E-8C7A-09ADF57FE237}" type="slidenum">
              <a:rPr lang="ja-JP" altLang="en-US">
                <a:latin typeface="ＭＳ Ｐゴシック" pitchFamily="50" charset="-128"/>
              </a:rPr>
              <a:pPr algn="r"/>
              <a:t>6</a:t>
            </a:fld>
            <a:endParaRPr lang="en-US" altLang="ja-JP">
              <a:latin typeface="ＭＳ Ｐゴシック" pitchFamily="50" charset="-128"/>
            </a:endParaRPr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2700338" y="3068638"/>
            <a:ext cx="1439862" cy="576262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３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４ 継承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844675"/>
            <a:ext cx="7772400" cy="792163"/>
          </a:xfrm>
        </p:spPr>
        <p:txBody>
          <a:bodyPr/>
          <a:lstStyle/>
          <a:p>
            <a:pPr lvl="1">
              <a:lnSpc>
                <a:spcPct val="105000"/>
              </a:lnSpc>
            </a:pPr>
            <a:r>
              <a:rPr lang="ja-JP" altLang="en-US" sz="4000" smtClean="0"/>
              <a:t>抽象クラスの例</a:t>
            </a:r>
          </a:p>
        </p:txBody>
      </p:sp>
      <p:sp>
        <p:nvSpPr>
          <p:cNvPr id="63492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71FC28FC-E107-474F-A9A6-5D8CE153C3E5}" type="slidenum">
              <a:rPr lang="ja-JP" altLang="en-US">
                <a:latin typeface="ＭＳ Ｐゴシック" pitchFamily="50" charset="-128"/>
              </a:rPr>
              <a:pPr algn="r"/>
              <a:t>60</a:t>
            </a:fld>
            <a:endParaRPr lang="en-US" altLang="ja-JP">
              <a:latin typeface="ＭＳ Ｐゴシック" pitchFamily="50" charset="-128"/>
            </a:endParaRPr>
          </a:p>
        </p:txBody>
      </p:sp>
      <p:sp>
        <p:nvSpPr>
          <p:cNvPr id="63493" name="AutoShape 5"/>
          <p:cNvSpPr>
            <a:spLocks noChangeArrowheads="1"/>
          </p:cNvSpPr>
          <p:nvPr/>
        </p:nvSpPr>
        <p:spPr bwMode="auto">
          <a:xfrm>
            <a:off x="3671888" y="2781300"/>
            <a:ext cx="1871662" cy="647700"/>
          </a:xfrm>
          <a:prstGeom prst="cube">
            <a:avLst>
              <a:gd name="adj" fmla="val 17648"/>
            </a:avLst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3200"/>
              <a:t>動物</a:t>
            </a:r>
            <a:endParaRPr lang="en-US" altLang="ja-JP" sz="3200"/>
          </a:p>
        </p:txBody>
      </p:sp>
      <p:sp>
        <p:nvSpPr>
          <p:cNvPr id="63494" name="AutoShape 6"/>
          <p:cNvSpPr>
            <a:spLocks noChangeArrowheads="1"/>
          </p:cNvSpPr>
          <p:nvPr/>
        </p:nvSpPr>
        <p:spPr bwMode="auto">
          <a:xfrm>
            <a:off x="3671888" y="4365625"/>
            <a:ext cx="1871662" cy="647700"/>
          </a:xfrm>
          <a:prstGeom prst="cube">
            <a:avLst>
              <a:gd name="adj" fmla="val 17648"/>
            </a:avLst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3200"/>
              <a:t>猫</a:t>
            </a:r>
          </a:p>
        </p:txBody>
      </p:sp>
      <p:sp>
        <p:nvSpPr>
          <p:cNvPr id="63495" name="AutoShape 7"/>
          <p:cNvSpPr>
            <a:spLocks noChangeArrowheads="1"/>
          </p:cNvSpPr>
          <p:nvPr/>
        </p:nvSpPr>
        <p:spPr bwMode="auto">
          <a:xfrm>
            <a:off x="1331913" y="4365625"/>
            <a:ext cx="1871662" cy="647700"/>
          </a:xfrm>
          <a:prstGeom prst="cube">
            <a:avLst>
              <a:gd name="adj" fmla="val 17648"/>
            </a:avLst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3200"/>
              <a:t>犬</a:t>
            </a:r>
          </a:p>
        </p:txBody>
      </p:sp>
      <p:sp>
        <p:nvSpPr>
          <p:cNvPr id="63496" name="AutoShape 8"/>
          <p:cNvSpPr>
            <a:spLocks noChangeArrowheads="1"/>
          </p:cNvSpPr>
          <p:nvPr/>
        </p:nvSpPr>
        <p:spPr bwMode="auto">
          <a:xfrm>
            <a:off x="6011863" y="4365625"/>
            <a:ext cx="1871662" cy="647700"/>
          </a:xfrm>
          <a:prstGeom prst="cube">
            <a:avLst>
              <a:gd name="adj" fmla="val 17648"/>
            </a:avLst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3200"/>
              <a:t>カエル</a:t>
            </a:r>
          </a:p>
        </p:txBody>
      </p:sp>
      <p:sp>
        <p:nvSpPr>
          <p:cNvPr id="63497" name="Text Box 10"/>
          <p:cNvSpPr txBox="1">
            <a:spLocks noChangeArrowheads="1"/>
          </p:cNvSpPr>
          <p:nvPr/>
        </p:nvSpPr>
        <p:spPr bwMode="auto">
          <a:xfrm>
            <a:off x="8027988" y="4365625"/>
            <a:ext cx="9366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3200"/>
              <a:t>・・・</a:t>
            </a:r>
          </a:p>
        </p:txBody>
      </p:sp>
      <p:grpSp>
        <p:nvGrpSpPr>
          <p:cNvPr id="63498" name="Group 14"/>
          <p:cNvGrpSpPr>
            <a:grpSpLocks/>
          </p:cNvGrpSpPr>
          <p:nvPr/>
        </p:nvGrpSpPr>
        <p:grpSpPr bwMode="auto">
          <a:xfrm>
            <a:off x="4500563" y="3470275"/>
            <a:ext cx="142875" cy="606425"/>
            <a:chOff x="1927" y="2322"/>
            <a:chExt cx="90" cy="382"/>
          </a:xfrm>
        </p:grpSpPr>
        <p:sp>
          <p:nvSpPr>
            <p:cNvPr id="63506" name="Line 12"/>
            <p:cNvSpPr>
              <a:spLocks noChangeShapeType="1"/>
            </p:cNvSpPr>
            <p:nvPr/>
          </p:nvSpPr>
          <p:spPr bwMode="auto">
            <a:xfrm flipV="1">
              <a:off x="1972" y="2457"/>
              <a:ext cx="0" cy="2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507" name="AutoShape 13"/>
            <p:cNvSpPr>
              <a:spLocks noChangeArrowheads="1"/>
            </p:cNvSpPr>
            <p:nvPr/>
          </p:nvSpPr>
          <p:spPr bwMode="auto">
            <a:xfrm>
              <a:off x="1927" y="2322"/>
              <a:ext cx="90" cy="136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63499" name="Line 16"/>
          <p:cNvSpPr>
            <a:spLocks noChangeShapeType="1"/>
          </p:cNvSpPr>
          <p:nvPr/>
        </p:nvSpPr>
        <p:spPr bwMode="auto">
          <a:xfrm flipV="1">
            <a:off x="4572000" y="4076700"/>
            <a:ext cx="0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3500" name="Line 17"/>
          <p:cNvSpPr>
            <a:spLocks noChangeShapeType="1"/>
          </p:cNvSpPr>
          <p:nvPr/>
        </p:nvSpPr>
        <p:spPr bwMode="auto">
          <a:xfrm flipV="1">
            <a:off x="2266950" y="4076700"/>
            <a:ext cx="0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3501" name="Line 18"/>
          <p:cNvSpPr>
            <a:spLocks noChangeShapeType="1"/>
          </p:cNvSpPr>
          <p:nvPr/>
        </p:nvSpPr>
        <p:spPr bwMode="auto">
          <a:xfrm flipV="1">
            <a:off x="6948488" y="4076700"/>
            <a:ext cx="0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3502" name="Line 19"/>
          <p:cNvSpPr>
            <a:spLocks noChangeShapeType="1"/>
          </p:cNvSpPr>
          <p:nvPr/>
        </p:nvSpPr>
        <p:spPr bwMode="auto">
          <a:xfrm>
            <a:off x="2266950" y="4076700"/>
            <a:ext cx="54006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 useBgFill="1">
        <p:nvSpPr>
          <p:cNvPr id="63503" name="AutoShape 20"/>
          <p:cNvSpPr>
            <a:spLocks noChangeArrowheads="1"/>
          </p:cNvSpPr>
          <p:nvPr/>
        </p:nvSpPr>
        <p:spPr bwMode="auto">
          <a:xfrm>
            <a:off x="6011863" y="2133600"/>
            <a:ext cx="2592387" cy="647700"/>
          </a:xfrm>
          <a:prstGeom prst="wedgeRoundRectCallout">
            <a:avLst>
              <a:gd name="adj1" fmla="val -76884"/>
              <a:gd name="adj2" fmla="val 93384"/>
              <a:gd name="adj3" fmla="val 16667"/>
            </a:avLst>
          </a:prstGeom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ja-JP" altLang="en-US" sz="3600"/>
              <a:t>抽象クラス</a:t>
            </a:r>
          </a:p>
        </p:txBody>
      </p:sp>
      <p:sp>
        <p:nvSpPr>
          <p:cNvPr id="63504" name="Text Box 21"/>
          <p:cNvSpPr txBox="1">
            <a:spLocks noChangeArrowheads="1"/>
          </p:cNvSpPr>
          <p:nvPr/>
        </p:nvSpPr>
        <p:spPr bwMode="auto">
          <a:xfrm>
            <a:off x="1187450" y="5268913"/>
            <a:ext cx="7632700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ja-JP" altLang="en-US" sz="3200"/>
              <a:t>犬でも、猫でも、カエルでも・・・でもない抽象的な「動物」というインスタンスはありえない</a:t>
            </a:r>
          </a:p>
        </p:txBody>
      </p:sp>
      <p:sp>
        <p:nvSpPr>
          <p:cNvPr id="63505" name="Text Box 22"/>
          <p:cNvSpPr txBox="1">
            <a:spLocks noChangeArrowheads="1"/>
          </p:cNvSpPr>
          <p:nvPr/>
        </p:nvSpPr>
        <p:spPr bwMode="auto">
          <a:xfrm>
            <a:off x="7667625" y="3789363"/>
            <a:ext cx="9366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3200"/>
              <a:t>・・・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３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４ 継承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981200"/>
            <a:ext cx="7772400" cy="4471988"/>
          </a:xfrm>
        </p:spPr>
        <p:txBody>
          <a:bodyPr/>
          <a:lstStyle/>
          <a:p>
            <a:r>
              <a:rPr lang="ja-JP" altLang="en-US" smtClean="0"/>
              <a:t>単一継承と多重継承</a:t>
            </a:r>
          </a:p>
          <a:p>
            <a:pPr lvl="1"/>
            <a:r>
              <a:rPr lang="ja-JP" altLang="en-US" i="1" u="sng" smtClean="0">
                <a:solidFill>
                  <a:schemeClr val="accent2"/>
                </a:solidFill>
              </a:rPr>
              <a:t>単一継承</a:t>
            </a:r>
            <a:r>
              <a:rPr lang="ja-JP" altLang="en-US" smtClean="0"/>
              <a:t> </a:t>
            </a:r>
            <a:r>
              <a:rPr lang="en-US" altLang="ja-JP" smtClean="0"/>
              <a:t>(single inheritance)</a:t>
            </a:r>
          </a:p>
          <a:p>
            <a:pPr lvl="2"/>
            <a:r>
              <a:rPr lang="ja-JP" altLang="en-US" sz="3600" smtClean="0"/>
              <a:t>一つのスーパークラスだけを</a:t>
            </a:r>
            <a:br>
              <a:rPr lang="ja-JP" altLang="en-US" sz="3600" smtClean="0"/>
            </a:br>
            <a:r>
              <a:rPr lang="ja-JP" altLang="en-US" sz="3600" smtClean="0"/>
              <a:t>継承する</a:t>
            </a:r>
          </a:p>
          <a:p>
            <a:pPr lvl="1"/>
            <a:r>
              <a:rPr lang="ja-JP" altLang="en-US" i="1" u="sng" smtClean="0">
                <a:solidFill>
                  <a:schemeClr val="accent2"/>
                </a:solidFill>
              </a:rPr>
              <a:t>多重継承</a:t>
            </a:r>
            <a:r>
              <a:rPr lang="ja-JP" altLang="en-US" smtClean="0"/>
              <a:t> </a:t>
            </a:r>
            <a:r>
              <a:rPr lang="en-US" altLang="ja-JP" smtClean="0"/>
              <a:t>(multiple inheritance)</a:t>
            </a:r>
          </a:p>
          <a:p>
            <a:pPr lvl="2"/>
            <a:r>
              <a:rPr lang="ja-JP" altLang="en-US" sz="3600" smtClean="0"/>
              <a:t>二つ以上のスーパークラスを</a:t>
            </a:r>
            <a:br>
              <a:rPr lang="ja-JP" altLang="en-US" sz="3600" smtClean="0"/>
            </a:br>
            <a:r>
              <a:rPr lang="ja-JP" altLang="en-US" sz="3600" smtClean="0"/>
              <a:t>継承する</a:t>
            </a:r>
          </a:p>
        </p:txBody>
      </p:sp>
      <p:sp>
        <p:nvSpPr>
          <p:cNvPr id="64516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BBB5D4FA-0D86-44D8-9124-C05A5FBFA6A9}" type="slidenum">
              <a:rPr lang="ja-JP" altLang="en-US">
                <a:latin typeface="ＭＳ Ｐゴシック" pitchFamily="50" charset="-128"/>
              </a:rPr>
              <a:pPr algn="r"/>
              <a:t>61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３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４ 継承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773238"/>
            <a:ext cx="7772400" cy="655637"/>
          </a:xfrm>
        </p:spPr>
        <p:txBody>
          <a:bodyPr/>
          <a:lstStyle/>
          <a:p>
            <a:pPr lvl="1"/>
            <a:r>
              <a:rPr lang="ja-JP" altLang="en-US" smtClean="0"/>
              <a:t>多重継承の例</a:t>
            </a:r>
          </a:p>
        </p:txBody>
      </p:sp>
      <p:sp>
        <p:nvSpPr>
          <p:cNvPr id="65540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5767DED3-B62D-4173-820B-8825493BF716}" type="slidenum">
              <a:rPr lang="ja-JP" altLang="en-US">
                <a:latin typeface="ＭＳ Ｐゴシック" pitchFamily="50" charset="-128"/>
              </a:rPr>
              <a:pPr algn="r"/>
              <a:t>62</a:t>
            </a:fld>
            <a:endParaRPr lang="en-US" altLang="ja-JP">
              <a:latin typeface="ＭＳ Ｐゴシック" pitchFamily="50" charset="-128"/>
            </a:endParaRPr>
          </a:p>
        </p:txBody>
      </p:sp>
      <p:sp useBgFill="1"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3563938" y="2565400"/>
            <a:ext cx="2232025" cy="568325"/>
          </a:xfrm>
          <a:prstGeom prst="rect">
            <a:avLst/>
          </a:prstGeo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ja-JP" altLang="en-US" sz="3200"/>
              <a:t>ウィンドウ</a:t>
            </a:r>
          </a:p>
        </p:txBody>
      </p:sp>
      <p:sp useBgFill="1">
        <p:nvSpPr>
          <p:cNvPr id="65542" name="Text Box 6"/>
          <p:cNvSpPr txBox="1">
            <a:spLocks noChangeArrowheads="1"/>
          </p:cNvSpPr>
          <p:nvPr/>
        </p:nvSpPr>
        <p:spPr bwMode="auto">
          <a:xfrm>
            <a:off x="1258888" y="3894138"/>
            <a:ext cx="3097212" cy="1006475"/>
          </a:xfrm>
          <a:prstGeom prst="rect">
            <a:avLst/>
          </a:prstGeo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ja-JP" altLang="en-US" sz="3200"/>
              <a:t>ｘ軸にリサイズ</a:t>
            </a:r>
            <a:br>
              <a:rPr lang="ja-JP" altLang="en-US" sz="3200"/>
            </a:br>
            <a:r>
              <a:rPr lang="ja-JP" altLang="en-US" sz="3200"/>
              <a:t>可能なウィンドウ</a:t>
            </a:r>
          </a:p>
        </p:txBody>
      </p:sp>
      <p:sp useBgFill="1">
        <p:nvSpPr>
          <p:cNvPr id="65543" name="Text Box 7"/>
          <p:cNvSpPr txBox="1">
            <a:spLocks noChangeArrowheads="1"/>
          </p:cNvSpPr>
          <p:nvPr/>
        </p:nvSpPr>
        <p:spPr bwMode="auto">
          <a:xfrm>
            <a:off x="5075238" y="3894138"/>
            <a:ext cx="3097212" cy="1006475"/>
          </a:xfrm>
          <a:prstGeom prst="rect">
            <a:avLst/>
          </a:prstGeo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ja-JP" altLang="en-US" sz="3200"/>
              <a:t>ｙ軸にリサイズ</a:t>
            </a:r>
            <a:br>
              <a:rPr lang="ja-JP" altLang="en-US" sz="3200"/>
            </a:br>
            <a:r>
              <a:rPr lang="ja-JP" altLang="en-US" sz="3200"/>
              <a:t>可能なウィンドウ</a:t>
            </a:r>
          </a:p>
        </p:txBody>
      </p:sp>
      <p:sp useBgFill="1">
        <p:nvSpPr>
          <p:cNvPr id="65544" name="Text Box 8"/>
          <p:cNvSpPr txBox="1">
            <a:spLocks noChangeArrowheads="1"/>
          </p:cNvSpPr>
          <p:nvPr/>
        </p:nvSpPr>
        <p:spPr bwMode="auto">
          <a:xfrm>
            <a:off x="2843213" y="5662613"/>
            <a:ext cx="3657600" cy="1006475"/>
          </a:xfrm>
          <a:prstGeom prst="rect">
            <a:avLst/>
          </a:prstGeo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ja-JP" altLang="en-US" sz="3200"/>
              <a:t>ｘ軸、ｙ軸にリサイズ可能なウィンドウ</a:t>
            </a:r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 flipV="1">
            <a:off x="2771775" y="3573463"/>
            <a:ext cx="0" cy="2873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 flipV="1">
            <a:off x="6588125" y="3573463"/>
            <a:ext cx="0" cy="2873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5547" name="Line 11"/>
          <p:cNvSpPr>
            <a:spLocks noChangeShapeType="1"/>
          </p:cNvSpPr>
          <p:nvPr/>
        </p:nvSpPr>
        <p:spPr bwMode="auto">
          <a:xfrm>
            <a:off x="2771775" y="3573463"/>
            <a:ext cx="38163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pSp>
        <p:nvGrpSpPr>
          <p:cNvPr id="65548" name="Group 12"/>
          <p:cNvGrpSpPr>
            <a:grpSpLocks/>
          </p:cNvGrpSpPr>
          <p:nvPr/>
        </p:nvGrpSpPr>
        <p:grpSpPr bwMode="auto">
          <a:xfrm>
            <a:off x="4572000" y="3141663"/>
            <a:ext cx="144463" cy="431800"/>
            <a:chOff x="2472" y="2115"/>
            <a:chExt cx="90" cy="589"/>
          </a:xfrm>
        </p:grpSpPr>
        <p:sp>
          <p:nvSpPr>
            <p:cNvPr id="65561" name="Line 13"/>
            <p:cNvSpPr>
              <a:spLocks noChangeShapeType="1"/>
            </p:cNvSpPr>
            <p:nvPr/>
          </p:nvSpPr>
          <p:spPr bwMode="auto">
            <a:xfrm flipV="1">
              <a:off x="2517" y="2250"/>
              <a:ext cx="0" cy="45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562" name="AutoShape 14"/>
            <p:cNvSpPr>
              <a:spLocks noChangeArrowheads="1"/>
            </p:cNvSpPr>
            <p:nvPr/>
          </p:nvSpPr>
          <p:spPr bwMode="auto">
            <a:xfrm>
              <a:off x="2472" y="2115"/>
              <a:ext cx="90" cy="136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65549" name="Group 15"/>
          <p:cNvGrpSpPr>
            <a:grpSpLocks/>
          </p:cNvGrpSpPr>
          <p:nvPr/>
        </p:nvGrpSpPr>
        <p:grpSpPr bwMode="auto">
          <a:xfrm>
            <a:off x="2698750" y="4941888"/>
            <a:ext cx="144463" cy="431800"/>
            <a:chOff x="2472" y="2115"/>
            <a:chExt cx="90" cy="589"/>
          </a:xfrm>
        </p:grpSpPr>
        <p:sp>
          <p:nvSpPr>
            <p:cNvPr id="65559" name="Line 16"/>
            <p:cNvSpPr>
              <a:spLocks noChangeShapeType="1"/>
            </p:cNvSpPr>
            <p:nvPr/>
          </p:nvSpPr>
          <p:spPr bwMode="auto">
            <a:xfrm flipV="1">
              <a:off x="2517" y="2250"/>
              <a:ext cx="0" cy="45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560" name="AutoShape 17"/>
            <p:cNvSpPr>
              <a:spLocks noChangeArrowheads="1"/>
            </p:cNvSpPr>
            <p:nvPr/>
          </p:nvSpPr>
          <p:spPr bwMode="auto">
            <a:xfrm>
              <a:off x="2472" y="2115"/>
              <a:ext cx="90" cy="136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65550" name="Group 18"/>
          <p:cNvGrpSpPr>
            <a:grpSpLocks/>
          </p:cNvGrpSpPr>
          <p:nvPr/>
        </p:nvGrpSpPr>
        <p:grpSpPr bwMode="auto">
          <a:xfrm>
            <a:off x="6516688" y="4941888"/>
            <a:ext cx="144462" cy="431800"/>
            <a:chOff x="2472" y="2115"/>
            <a:chExt cx="90" cy="589"/>
          </a:xfrm>
        </p:grpSpPr>
        <p:sp>
          <p:nvSpPr>
            <p:cNvPr id="65557" name="Line 19"/>
            <p:cNvSpPr>
              <a:spLocks noChangeShapeType="1"/>
            </p:cNvSpPr>
            <p:nvPr/>
          </p:nvSpPr>
          <p:spPr bwMode="auto">
            <a:xfrm flipV="1">
              <a:off x="2517" y="2250"/>
              <a:ext cx="0" cy="45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558" name="AutoShape 20"/>
            <p:cNvSpPr>
              <a:spLocks noChangeArrowheads="1"/>
            </p:cNvSpPr>
            <p:nvPr/>
          </p:nvSpPr>
          <p:spPr bwMode="auto">
            <a:xfrm>
              <a:off x="2472" y="2115"/>
              <a:ext cx="90" cy="136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65551" name="Line 21"/>
          <p:cNvSpPr>
            <a:spLocks noChangeShapeType="1"/>
          </p:cNvSpPr>
          <p:nvPr/>
        </p:nvSpPr>
        <p:spPr bwMode="auto">
          <a:xfrm>
            <a:off x="2771775" y="5373688"/>
            <a:ext cx="38163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5552" name="Line 22"/>
          <p:cNvSpPr>
            <a:spLocks noChangeShapeType="1"/>
          </p:cNvSpPr>
          <p:nvPr/>
        </p:nvSpPr>
        <p:spPr bwMode="auto">
          <a:xfrm flipV="1">
            <a:off x="4643438" y="5373688"/>
            <a:ext cx="0" cy="2873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16759" name="AutoShape 23"/>
          <p:cNvSpPr>
            <a:spLocks noChangeArrowheads="1"/>
          </p:cNvSpPr>
          <p:nvPr/>
        </p:nvSpPr>
        <p:spPr bwMode="auto">
          <a:xfrm rot="1782858">
            <a:off x="6713538" y="5334000"/>
            <a:ext cx="1368425" cy="288925"/>
          </a:xfrm>
          <a:prstGeom prst="leftArrow">
            <a:avLst>
              <a:gd name="adj1" fmla="val 50000"/>
              <a:gd name="adj2" fmla="val 118407"/>
            </a:avLst>
          </a:prstGeom>
          <a:solidFill>
            <a:schemeClr val="tx2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en-US"/>
          </a:p>
        </p:txBody>
      </p:sp>
      <p:sp>
        <p:nvSpPr>
          <p:cNvPr id="65554" name="テキスト ボックス 23"/>
          <p:cNvSpPr txBox="1">
            <a:spLocks noChangeArrowheads="1"/>
          </p:cNvSpPr>
          <p:nvPr/>
        </p:nvSpPr>
        <p:spPr bwMode="auto">
          <a:xfrm>
            <a:off x="7019925" y="5805488"/>
            <a:ext cx="19446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ja-JP" altLang="en-US" sz="3200">
                <a:solidFill>
                  <a:schemeClr val="accent2"/>
                </a:solidFill>
              </a:rPr>
              <a:t>多重継承</a:t>
            </a:r>
          </a:p>
        </p:txBody>
      </p:sp>
      <p:sp useBgFill="1">
        <p:nvSpPr>
          <p:cNvPr id="25" name="AutoShape 23"/>
          <p:cNvSpPr>
            <a:spLocks noChangeArrowheads="1"/>
          </p:cNvSpPr>
          <p:nvPr/>
        </p:nvSpPr>
        <p:spPr bwMode="auto">
          <a:xfrm rot="-1989934">
            <a:off x="6515100" y="2916238"/>
            <a:ext cx="1368425" cy="288925"/>
          </a:xfrm>
          <a:prstGeom prst="leftArrow">
            <a:avLst>
              <a:gd name="adj1" fmla="val 50000"/>
              <a:gd name="adj2" fmla="val 118407"/>
            </a:avLst>
          </a:prstGeom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en-US"/>
          </a:p>
        </p:txBody>
      </p:sp>
      <p:sp>
        <p:nvSpPr>
          <p:cNvPr id="65556" name="テキスト ボックス 25"/>
          <p:cNvSpPr txBox="1">
            <a:spLocks noChangeArrowheads="1"/>
          </p:cNvSpPr>
          <p:nvPr/>
        </p:nvSpPr>
        <p:spPr bwMode="auto">
          <a:xfrm>
            <a:off x="6732588" y="1682750"/>
            <a:ext cx="223202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2800">
                <a:solidFill>
                  <a:schemeClr val="accent2"/>
                </a:solidFill>
              </a:rPr>
              <a:t>（これは</a:t>
            </a:r>
            <a:r>
              <a:rPr lang="en-US" altLang="ja-JP" sz="2800">
                <a:solidFill>
                  <a:schemeClr val="accent2"/>
                </a:solidFill>
              </a:rPr>
              <a:t/>
            </a:r>
            <a:br>
              <a:rPr lang="en-US" altLang="ja-JP" sz="2800">
                <a:solidFill>
                  <a:schemeClr val="accent2"/>
                </a:solidFill>
              </a:rPr>
            </a:br>
            <a:r>
              <a:rPr lang="ja-JP" altLang="en-US" sz="2800">
                <a:solidFill>
                  <a:schemeClr val="accent2"/>
                </a:solidFill>
              </a:rPr>
              <a:t>単一継承）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6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5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5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59" grpId="0" animBg="1"/>
      <p:bldP spid="65554" grpId="0"/>
      <p:bldP spid="25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３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４ 継承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844675"/>
            <a:ext cx="7772400" cy="4824413"/>
          </a:xfrm>
        </p:spPr>
        <p:txBody>
          <a:bodyPr/>
          <a:lstStyle/>
          <a:p>
            <a:pPr lvl="1"/>
            <a:r>
              <a:rPr lang="ja-JP" altLang="en-US" smtClean="0"/>
              <a:t>単一継承では、</a:t>
            </a:r>
          </a:p>
          <a:p>
            <a:pPr lvl="2"/>
            <a:r>
              <a:rPr lang="ja-JP" altLang="en-US" sz="3600" smtClean="0"/>
              <a:t>クラス設計がしにくい場合がある</a:t>
            </a:r>
            <a:br>
              <a:rPr lang="ja-JP" altLang="en-US" sz="3600" smtClean="0"/>
            </a:br>
            <a:r>
              <a:rPr lang="ja-JP" altLang="en-US" sz="3600" smtClean="0"/>
              <a:t>  </a:t>
            </a:r>
            <a:r>
              <a:rPr lang="ja-JP" altLang="en-US" smtClean="0"/>
              <a:t>例：前記のウィンドウを、どのように</a:t>
            </a:r>
            <a:br>
              <a:rPr lang="ja-JP" altLang="en-US" smtClean="0"/>
            </a:br>
            <a:r>
              <a:rPr lang="ja-JP" altLang="en-US" smtClean="0"/>
              <a:t>       設計するか？</a:t>
            </a:r>
          </a:p>
          <a:p>
            <a:pPr lvl="1"/>
            <a:r>
              <a:rPr lang="ja-JP" altLang="en-US" smtClean="0"/>
              <a:t>多重継承では、</a:t>
            </a:r>
          </a:p>
          <a:p>
            <a:pPr lvl="2"/>
            <a:r>
              <a:rPr lang="ja-JP" altLang="en-US" sz="3600" smtClean="0"/>
              <a:t>メソッド検索が複雑になる</a:t>
            </a:r>
            <a:br>
              <a:rPr lang="ja-JP" altLang="en-US" sz="3600" smtClean="0"/>
            </a:br>
            <a:r>
              <a:rPr lang="ja-JP" altLang="en-US" sz="3600" smtClean="0"/>
              <a:t>  </a:t>
            </a:r>
            <a:r>
              <a:rPr lang="ja-JP" altLang="en-US" smtClean="0"/>
              <a:t>複数の親クラスに同一名のメソッド</a:t>
            </a:r>
            <a:br>
              <a:rPr lang="ja-JP" altLang="en-US" smtClean="0"/>
            </a:br>
            <a:r>
              <a:rPr lang="ja-JP" altLang="en-US" smtClean="0"/>
              <a:t>  や属性があったらどうするか？</a:t>
            </a:r>
          </a:p>
        </p:txBody>
      </p:sp>
      <p:sp>
        <p:nvSpPr>
          <p:cNvPr id="66564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056FE41F-82FD-4EFD-BC95-C100436A96E2}" type="slidenum">
              <a:rPr lang="ja-JP" altLang="en-US">
                <a:latin typeface="ＭＳ Ｐゴシック" pitchFamily="50" charset="-128"/>
              </a:rPr>
              <a:pPr algn="r"/>
              <a:t>63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３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４ 継承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981200"/>
            <a:ext cx="7772400" cy="2527300"/>
          </a:xfrm>
        </p:spPr>
        <p:txBody>
          <a:bodyPr/>
          <a:lstStyle/>
          <a:p>
            <a:pPr lvl="1"/>
            <a:r>
              <a:rPr lang="en-US" altLang="ja-JP" smtClean="0"/>
              <a:t>Java</a:t>
            </a:r>
            <a:r>
              <a:rPr lang="ja-JP" altLang="en-US" smtClean="0"/>
              <a:t>、</a:t>
            </a:r>
            <a:r>
              <a:rPr lang="en-US" altLang="ja-JP" smtClean="0"/>
              <a:t>C# </a:t>
            </a:r>
            <a:r>
              <a:rPr lang="ja-JP" altLang="en-US" smtClean="0"/>
              <a:t>は、単一継承のみ</a:t>
            </a:r>
          </a:p>
          <a:p>
            <a:pPr lvl="2"/>
            <a:r>
              <a:rPr lang="ja-JP" altLang="en-US" smtClean="0"/>
              <a:t>多重継承に代わる機能（インタフェースなど）がある</a:t>
            </a:r>
          </a:p>
          <a:p>
            <a:pPr lvl="1">
              <a:lnSpc>
                <a:spcPct val="120000"/>
              </a:lnSpc>
            </a:pPr>
            <a:r>
              <a:rPr lang="en-US" altLang="ja-JP" smtClean="0"/>
              <a:t>C++ </a:t>
            </a:r>
            <a:r>
              <a:rPr lang="ja-JP" altLang="en-US" smtClean="0"/>
              <a:t>は、多重継承が可能</a:t>
            </a:r>
          </a:p>
        </p:txBody>
      </p:sp>
      <p:sp>
        <p:nvSpPr>
          <p:cNvPr id="67588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8C55E19E-6080-4E6C-9BDB-02518FACEC6E}" type="slidenum">
              <a:rPr lang="ja-JP" altLang="en-US">
                <a:latin typeface="ＭＳ Ｐゴシック" pitchFamily="50" charset="-128"/>
              </a:rPr>
              <a:pPr algn="r"/>
              <a:t>64</a:t>
            </a:fld>
            <a:endParaRPr lang="en-US" altLang="ja-JP">
              <a:latin typeface="ＭＳ Ｐゴシック" pitchFamily="50" charset="-128"/>
            </a:endParaRPr>
          </a:p>
        </p:txBody>
      </p:sp>
      <p:pic>
        <p:nvPicPr>
          <p:cNvPr id="67589" name="Picture 5" descr="MCj0297141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325" y="4884738"/>
            <a:ext cx="2447925" cy="163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演習 </a:t>
            </a:r>
            <a:r>
              <a:rPr kumimoji="1" lang="en-US" altLang="ja-JP" smtClean="0"/>
              <a:t>6.</a:t>
            </a:r>
            <a:r>
              <a:rPr kumimoji="1" lang="ja-JP" altLang="en-US" smtClean="0"/>
              <a:t>２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2625" y="1772816"/>
            <a:ext cx="7772400" cy="943744"/>
          </a:xfrm>
        </p:spPr>
        <p:txBody>
          <a:bodyPr/>
          <a:lstStyle/>
          <a:p>
            <a:r>
              <a:rPr kumimoji="1" lang="ja-JP" altLang="en-US" smtClean="0"/>
              <a:t>次のプログラムの実行結果を答えよ</a:t>
            </a:r>
            <a:endParaRPr kumimoji="1" lang="ja-JP" altLang="en-US"/>
          </a:p>
        </p:txBody>
      </p:sp>
      <p:sp useBgFill="1">
        <p:nvSpPr>
          <p:cNvPr id="4" name="テキスト ボックス 3"/>
          <p:cNvSpPr txBox="1"/>
          <p:nvPr/>
        </p:nvSpPr>
        <p:spPr>
          <a:xfrm>
            <a:off x="1043608" y="2492896"/>
            <a:ext cx="7416824" cy="3970318"/>
          </a:xfrm>
          <a:prstGeom prst="rect">
            <a:avLst/>
          </a:prstGeom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800" smtClean="0"/>
              <a:t>//</a:t>
            </a:r>
            <a:r>
              <a:rPr lang="ja-JP" altLang="en-US" sz="2800" smtClean="0"/>
              <a:t> </a:t>
            </a:r>
            <a:r>
              <a:rPr lang="en-US" altLang="ja-JP" sz="2800" smtClean="0"/>
              <a:t>Exercise 6.2</a:t>
            </a:r>
          </a:p>
          <a:p>
            <a:r>
              <a:rPr lang="en-US" altLang="ja-JP" sz="2800" smtClean="0"/>
              <a:t>abstract class</a:t>
            </a:r>
            <a:r>
              <a:rPr lang="ja-JP" altLang="en-US" sz="2800" smtClean="0"/>
              <a:t> </a:t>
            </a:r>
            <a:r>
              <a:rPr lang="en-US" altLang="ja-JP" sz="2800" smtClean="0"/>
              <a:t> A {</a:t>
            </a:r>
          </a:p>
          <a:p>
            <a:r>
              <a:rPr lang="en-US" altLang="ja-JP" sz="2800" smtClean="0"/>
              <a:t>    public abstract void print();</a:t>
            </a:r>
          </a:p>
          <a:p>
            <a:r>
              <a:rPr lang="en-US" altLang="ja-JP" sz="2800" smtClean="0"/>
              <a:t>}</a:t>
            </a:r>
          </a:p>
          <a:p>
            <a:r>
              <a:rPr lang="en-US" altLang="ja-JP" sz="2800" smtClean="0"/>
              <a:t>class B extends</a:t>
            </a:r>
            <a:r>
              <a:rPr lang="ja-JP" altLang="en-US" sz="2800" smtClean="0"/>
              <a:t> </a:t>
            </a:r>
            <a:r>
              <a:rPr lang="en-US" altLang="ja-JP" sz="2800" smtClean="0"/>
              <a:t> A {</a:t>
            </a:r>
          </a:p>
          <a:p>
            <a:r>
              <a:rPr lang="en-US" altLang="ja-JP" sz="2800" smtClean="0"/>
              <a:t>    public void print() {</a:t>
            </a:r>
          </a:p>
          <a:p>
            <a:r>
              <a:rPr lang="en-US" altLang="ja-JP" sz="2800" smtClean="0"/>
              <a:t>        System.out.println("B</a:t>
            </a:r>
            <a:r>
              <a:rPr lang="ja-JP" altLang="en-US" sz="2800" smtClean="0"/>
              <a:t>メソッドの呼出し</a:t>
            </a:r>
            <a:r>
              <a:rPr lang="en-US" altLang="ja-JP" sz="2800" smtClean="0"/>
              <a:t>");</a:t>
            </a:r>
          </a:p>
          <a:p>
            <a:r>
              <a:rPr lang="en-US" altLang="ja-JP" sz="2800" smtClean="0"/>
              <a:t>    }</a:t>
            </a:r>
          </a:p>
          <a:p>
            <a:r>
              <a:rPr lang="en-US" altLang="ja-JP" sz="2800" smtClean="0"/>
              <a:t>}</a:t>
            </a:r>
            <a:endParaRPr kumimoji="1" lang="ja-JP" altLang="en-US" sz="2800"/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8C55E19E-6080-4E6C-9BDB-02518FACEC6E}" type="slidenum">
              <a:rPr lang="ja-JP" altLang="en-US">
                <a:latin typeface="ＭＳ Ｐゴシック" pitchFamily="50" charset="-128"/>
              </a:rPr>
              <a:pPr algn="r"/>
              <a:t>65</a:t>
            </a:fld>
            <a:endParaRPr lang="en-US" altLang="ja-JP">
              <a:latin typeface="ＭＳ Ｐゴシック" pitchFamily="50" charset="-128"/>
            </a:endParaRPr>
          </a:p>
        </p:txBody>
      </p:sp>
      <p:sp useBgFill="1">
        <p:nvSpPr>
          <p:cNvPr id="6" name="テキスト ボックス 5"/>
          <p:cNvSpPr txBox="1"/>
          <p:nvPr/>
        </p:nvSpPr>
        <p:spPr>
          <a:xfrm>
            <a:off x="3851920" y="6300609"/>
            <a:ext cx="1296144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smtClean="0"/>
              <a:t>（続く）</a:t>
            </a:r>
            <a:endParaRPr kumimoji="1" lang="ja-JP" alt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8C55E19E-6080-4E6C-9BDB-02518FACEC6E}" type="slidenum">
              <a:rPr lang="ja-JP" altLang="en-US">
                <a:latin typeface="ＭＳ Ｐゴシック" pitchFamily="50" charset="-128"/>
              </a:rPr>
              <a:pPr algn="r"/>
              <a:t>66</a:t>
            </a:fld>
            <a:endParaRPr lang="en-US" altLang="ja-JP">
              <a:latin typeface="ＭＳ Ｐゴシック" pitchFamily="50" charset="-128"/>
            </a:endParaRPr>
          </a:p>
        </p:txBody>
      </p:sp>
      <p:sp useBgFill="1">
        <p:nvSpPr>
          <p:cNvPr id="6" name="テキスト ボックス 5"/>
          <p:cNvSpPr txBox="1"/>
          <p:nvPr/>
        </p:nvSpPr>
        <p:spPr>
          <a:xfrm>
            <a:off x="1043608" y="908720"/>
            <a:ext cx="7416824" cy="5693866"/>
          </a:xfrm>
          <a:prstGeom prst="rect">
            <a:avLst/>
          </a:prstGeom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800" smtClean="0"/>
              <a:t>class C extends</a:t>
            </a:r>
            <a:r>
              <a:rPr lang="ja-JP" altLang="en-US" sz="2800" smtClean="0"/>
              <a:t> </a:t>
            </a:r>
            <a:r>
              <a:rPr lang="en-US" altLang="ja-JP" sz="2800" smtClean="0"/>
              <a:t> A {</a:t>
            </a:r>
          </a:p>
          <a:p>
            <a:r>
              <a:rPr lang="en-US" altLang="ja-JP" sz="2800" smtClean="0"/>
              <a:t>    public void print() {</a:t>
            </a:r>
          </a:p>
          <a:p>
            <a:r>
              <a:rPr lang="en-US" altLang="ja-JP" sz="2800" smtClean="0"/>
              <a:t>        System.out.println("C</a:t>
            </a:r>
            <a:r>
              <a:rPr lang="ja-JP" altLang="en-US" sz="2800" smtClean="0"/>
              <a:t>メソッドの呼出し</a:t>
            </a:r>
            <a:r>
              <a:rPr lang="en-US" altLang="ja-JP" sz="2800" smtClean="0"/>
              <a:t>");</a:t>
            </a:r>
          </a:p>
          <a:p>
            <a:r>
              <a:rPr lang="en-US" altLang="ja-JP" sz="2800" smtClean="0"/>
              <a:t>    }</a:t>
            </a:r>
          </a:p>
          <a:p>
            <a:r>
              <a:rPr lang="en-US" altLang="ja-JP" sz="2800" smtClean="0"/>
              <a:t>}</a:t>
            </a:r>
          </a:p>
          <a:p>
            <a:r>
              <a:rPr lang="en-US" altLang="ja-JP" sz="2800" smtClean="0"/>
              <a:t>public class</a:t>
            </a:r>
            <a:r>
              <a:rPr lang="ja-JP" altLang="en-US" sz="2800" smtClean="0"/>
              <a:t> </a:t>
            </a:r>
            <a:r>
              <a:rPr lang="en-US" altLang="ja-JP" sz="2800" smtClean="0"/>
              <a:t> Ex6_2 {</a:t>
            </a:r>
          </a:p>
          <a:p>
            <a:r>
              <a:rPr lang="en-US" altLang="ja-JP" sz="2800" smtClean="0"/>
              <a:t>    public static void main( String args[ ] ) {</a:t>
            </a:r>
          </a:p>
          <a:p>
            <a:r>
              <a:rPr lang="en-US" altLang="ja-JP" sz="2800" smtClean="0"/>
              <a:t>        A </a:t>
            </a:r>
            <a:r>
              <a:rPr lang="ja-JP" altLang="en-US" sz="2800" smtClean="0"/>
              <a:t> </a:t>
            </a:r>
            <a:r>
              <a:rPr lang="en-US" altLang="ja-JP" sz="2800" smtClean="0"/>
              <a:t>a = new B();</a:t>
            </a:r>
          </a:p>
          <a:p>
            <a:r>
              <a:rPr lang="en-US" altLang="ja-JP" sz="2800" smtClean="0"/>
              <a:t>        a.print();</a:t>
            </a:r>
          </a:p>
          <a:p>
            <a:r>
              <a:rPr lang="en-US" altLang="ja-JP" sz="2800" smtClean="0"/>
              <a:t>        a = new C();</a:t>
            </a:r>
          </a:p>
          <a:p>
            <a:r>
              <a:rPr lang="en-US" altLang="ja-JP" sz="2800" smtClean="0"/>
              <a:t>        a.print();</a:t>
            </a:r>
          </a:p>
          <a:p>
            <a:r>
              <a:rPr lang="en-US" altLang="ja-JP" sz="2800" smtClean="0"/>
              <a:t>    }</a:t>
            </a:r>
          </a:p>
          <a:p>
            <a:r>
              <a:rPr lang="en-US" altLang="ja-JP" sz="2800" smtClean="0"/>
              <a:t>}</a:t>
            </a:r>
          </a:p>
        </p:txBody>
      </p:sp>
      <p:sp useBgFill="1">
        <p:nvSpPr>
          <p:cNvPr id="7" name="テキスト ボックス 6"/>
          <p:cNvSpPr txBox="1"/>
          <p:nvPr/>
        </p:nvSpPr>
        <p:spPr>
          <a:xfrm>
            <a:off x="3707904" y="395953"/>
            <a:ext cx="1440160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smtClean="0"/>
              <a:t>（続き）</a:t>
            </a:r>
            <a:endParaRPr kumimoji="1" lang="ja-JP" alt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３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５ ポリモーフィズム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844675"/>
            <a:ext cx="7772400" cy="4687888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ja-JP" altLang="en-US" i="1" u="sng" smtClean="0">
                <a:solidFill>
                  <a:schemeClr val="accent2"/>
                </a:solidFill>
              </a:rPr>
              <a:t>ポリモーフィズム</a:t>
            </a:r>
            <a:r>
              <a:rPr lang="ja-JP" altLang="en-US" smtClean="0"/>
              <a:t> </a:t>
            </a:r>
            <a:r>
              <a:rPr lang="en-US" altLang="ja-JP" smtClean="0"/>
              <a:t>(polymorphism)</a:t>
            </a:r>
            <a:r>
              <a:rPr lang="ja-JP" altLang="en-US" smtClean="0"/>
              <a:t>とは</a:t>
            </a:r>
          </a:p>
          <a:p>
            <a:pPr lvl="1">
              <a:lnSpc>
                <a:spcPct val="95000"/>
              </a:lnSpc>
            </a:pPr>
            <a:r>
              <a:rPr lang="ja-JP" altLang="en-US" smtClean="0"/>
              <a:t>異なるクラスの複数のオブジェクトに対し、同一のインタフェース（入出力規約）を与える</a:t>
            </a:r>
          </a:p>
          <a:p>
            <a:pPr lvl="1">
              <a:lnSpc>
                <a:spcPct val="95000"/>
              </a:lnSpc>
            </a:pPr>
            <a:r>
              <a:rPr lang="ja-JP" altLang="en-US" smtClean="0"/>
              <a:t>同じメッセージを受け取っても、オブジェクトにより動作が異なる</a:t>
            </a:r>
          </a:p>
          <a:p>
            <a:pPr lvl="1">
              <a:lnSpc>
                <a:spcPct val="95000"/>
              </a:lnSpc>
            </a:pPr>
            <a:r>
              <a:rPr lang="ja-JP" altLang="en-US" smtClean="0"/>
              <a:t>日本語では、</a:t>
            </a:r>
            <a:br>
              <a:rPr lang="ja-JP" altLang="en-US" smtClean="0"/>
            </a:br>
            <a:r>
              <a:rPr lang="ja-JP" altLang="en-US" smtClean="0"/>
              <a:t>「多態性」 「多様性」 「多相性」など</a:t>
            </a:r>
            <a:endParaRPr lang="en-US" altLang="ja-JP" smtClean="0"/>
          </a:p>
        </p:txBody>
      </p:sp>
      <p:sp>
        <p:nvSpPr>
          <p:cNvPr id="68612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231193DD-72B9-41C0-AD00-1CEB75193C76}" type="slidenum">
              <a:rPr lang="ja-JP" altLang="en-US">
                <a:latin typeface="ＭＳ Ｐゴシック" pitchFamily="50" charset="-128"/>
              </a:rPr>
              <a:pPr algn="r"/>
              <a:t>67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2113" name="Rectangle 17"/>
          <p:cNvSpPr>
            <a:spLocks noChangeArrowheads="1"/>
          </p:cNvSpPr>
          <p:nvPr/>
        </p:nvSpPr>
        <p:spPr bwMode="auto">
          <a:xfrm>
            <a:off x="7308850" y="3068638"/>
            <a:ext cx="1439863" cy="3168650"/>
          </a:xfrm>
          <a:prstGeom prst="rect">
            <a:avLst/>
          </a:prstGeom>
          <a:ln w="57150">
            <a:solidFill>
              <a:schemeClr val="hlink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３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５ ポリモーフィズム</a:t>
            </a:r>
          </a:p>
        </p:txBody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909763"/>
            <a:ext cx="7772400" cy="655637"/>
          </a:xfrm>
        </p:spPr>
        <p:txBody>
          <a:bodyPr/>
          <a:lstStyle/>
          <a:p>
            <a:r>
              <a:rPr lang="ja-JP" altLang="en-US" smtClean="0"/>
              <a:t>ポリモーフィズム 概念図</a:t>
            </a:r>
          </a:p>
        </p:txBody>
      </p:sp>
      <p:sp>
        <p:nvSpPr>
          <p:cNvPr id="69637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684A832C-F5FC-4C8D-B87F-716BDEBEB6A8}" type="slidenum">
              <a:rPr lang="ja-JP" altLang="en-US">
                <a:latin typeface="ＭＳ Ｐゴシック" pitchFamily="50" charset="-128"/>
              </a:rPr>
              <a:pPr algn="r"/>
              <a:t>68</a:t>
            </a:fld>
            <a:endParaRPr lang="en-US" altLang="ja-JP">
              <a:latin typeface="ＭＳ Ｐゴシック" pitchFamily="50" charset="-128"/>
            </a:endParaRPr>
          </a:p>
        </p:txBody>
      </p:sp>
      <p:sp>
        <p:nvSpPr>
          <p:cNvPr id="69638" name="Rectangle 5"/>
          <p:cNvSpPr>
            <a:spLocks noChangeArrowheads="1"/>
          </p:cNvSpPr>
          <p:nvPr/>
        </p:nvSpPr>
        <p:spPr bwMode="auto">
          <a:xfrm>
            <a:off x="684213" y="4581525"/>
            <a:ext cx="2232025" cy="576263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ja-JP" altLang="en-US" sz="3200"/>
              <a:t>オブジェクト</a:t>
            </a:r>
          </a:p>
        </p:txBody>
      </p:sp>
      <p:sp>
        <p:nvSpPr>
          <p:cNvPr id="132102" name="AutoShape 6"/>
          <p:cNvSpPr>
            <a:spLocks noChangeArrowheads="1"/>
          </p:cNvSpPr>
          <p:nvPr/>
        </p:nvSpPr>
        <p:spPr bwMode="auto">
          <a:xfrm>
            <a:off x="2987675" y="4652963"/>
            <a:ext cx="1800225" cy="503237"/>
          </a:xfrm>
          <a:prstGeom prst="rightArrow">
            <a:avLst>
              <a:gd name="adj1" fmla="val 50000"/>
              <a:gd name="adj2" fmla="val 89432"/>
            </a:avLst>
          </a:prstGeom>
          <a:solidFill>
            <a:schemeClr val="hlink"/>
          </a:solidFill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70000"/>
              </a:lnSpc>
            </a:pPr>
            <a:endParaRPr lang="ja-JP" altLang="en-US" sz="2800"/>
          </a:p>
        </p:txBody>
      </p:sp>
      <p:grpSp>
        <p:nvGrpSpPr>
          <p:cNvPr id="69640" name="Group 7"/>
          <p:cNvGrpSpPr>
            <a:grpSpLocks/>
          </p:cNvGrpSpPr>
          <p:nvPr/>
        </p:nvGrpSpPr>
        <p:grpSpPr bwMode="auto">
          <a:xfrm>
            <a:off x="4932363" y="3716338"/>
            <a:ext cx="3671887" cy="504825"/>
            <a:chOff x="3243" y="2160"/>
            <a:chExt cx="2086" cy="318"/>
          </a:xfrm>
        </p:grpSpPr>
        <p:sp useBgFill="1">
          <p:nvSpPr>
            <p:cNvPr id="69655" name="Rectangle 8"/>
            <p:cNvSpPr>
              <a:spLocks noChangeArrowheads="1"/>
            </p:cNvSpPr>
            <p:nvPr/>
          </p:nvSpPr>
          <p:spPr bwMode="auto">
            <a:xfrm>
              <a:off x="3243" y="2160"/>
              <a:ext cx="1361" cy="318"/>
            </a:xfrm>
            <a:prstGeom prst="rect">
              <a:avLst/>
            </a:prstGeom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ja-JP" altLang="en-US" sz="3200"/>
                <a:t>オブジェクト</a:t>
              </a:r>
              <a:r>
                <a:rPr lang="en-US" altLang="ja-JP" sz="3200"/>
                <a:t>A</a:t>
              </a:r>
            </a:p>
          </p:txBody>
        </p:sp>
        <p:sp useBgFill="1">
          <p:nvSpPr>
            <p:cNvPr id="69656" name="Rectangle 9"/>
            <p:cNvSpPr>
              <a:spLocks noChangeArrowheads="1"/>
            </p:cNvSpPr>
            <p:nvPr/>
          </p:nvSpPr>
          <p:spPr bwMode="auto">
            <a:xfrm>
              <a:off x="4603" y="2160"/>
              <a:ext cx="726" cy="318"/>
            </a:xfrm>
            <a:prstGeom prst="rect">
              <a:avLst/>
            </a:prstGeom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ja-JP" altLang="en-US" sz="3200"/>
                <a:t>実装</a:t>
              </a:r>
              <a:r>
                <a:rPr lang="en-US" altLang="ja-JP" sz="3200"/>
                <a:t>A</a:t>
              </a:r>
            </a:p>
          </p:txBody>
        </p:sp>
      </p:grpSp>
      <p:grpSp>
        <p:nvGrpSpPr>
          <p:cNvPr id="69641" name="Group 10"/>
          <p:cNvGrpSpPr>
            <a:grpSpLocks/>
          </p:cNvGrpSpPr>
          <p:nvPr/>
        </p:nvGrpSpPr>
        <p:grpSpPr bwMode="auto">
          <a:xfrm>
            <a:off x="4932363" y="4651375"/>
            <a:ext cx="3671887" cy="504825"/>
            <a:chOff x="3243" y="2160"/>
            <a:chExt cx="2086" cy="318"/>
          </a:xfrm>
        </p:grpSpPr>
        <p:sp useBgFill="1">
          <p:nvSpPr>
            <p:cNvPr id="69653" name="Rectangle 11"/>
            <p:cNvSpPr>
              <a:spLocks noChangeArrowheads="1"/>
            </p:cNvSpPr>
            <p:nvPr/>
          </p:nvSpPr>
          <p:spPr bwMode="auto">
            <a:xfrm>
              <a:off x="3243" y="2160"/>
              <a:ext cx="1361" cy="318"/>
            </a:xfrm>
            <a:prstGeom prst="rect">
              <a:avLst/>
            </a:prstGeom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ja-JP" altLang="en-US" sz="3200"/>
                <a:t>オブジェクト</a:t>
              </a:r>
              <a:r>
                <a:rPr lang="en-US" altLang="ja-JP" sz="3200"/>
                <a:t>B</a:t>
              </a:r>
            </a:p>
          </p:txBody>
        </p:sp>
        <p:sp useBgFill="1">
          <p:nvSpPr>
            <p:cNvPr id="69654" name="Rectangle 12"/>
            <p:cNvSpPr>
              <a:spLocks noChangeArrowheads="1"/>
            </p:cNvSpPr>
            <p:nvPr/>
          </p:nvSpPr>
          <p:spPr bwMode="auto">
            <a:xfrm>
              <a:off x="4603" y="2160"/>
              <a:ext cx="726" cy="318"/>
            </a:xfrm>
            <a:prstGeom prst="rect">
              <a:avLst/>
            </a:prstGeom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ja-JP" altLang="en-US" sz="3200"/>
                <a:t>実装</a:t>
              </a:r>
              <a:r>
                <a:rPr lang="en-US" altLang="ja-JP" sz="3200"/>
                <a:t>B</a:t>
              </a:r>
            </a:p>
          </p:txBody>
        </p:sp>
      </p:grpSp>
      <p:grpSp>
        <p:nvGrpSpPr>
          <p:cNvPr id="69642" name="Group 13"/>
          <p:cNvGrpSpPr>
            <a:grpSpLocks/>
          </p:cNvGrpSpPr>
          <p:nvPr/>
        </p:nvGrpSpPr>
        <p:grpSpPr bwMode="auto">
          <a:xfrm>
            <a:off x="4932363" y="5588000"/>
            <a:ext cx="3671887" cy="504825"/>
            <a:chOff x="3243" y="2160"/>
            <a:chExt cx="2086" cy="318"/>
          </a:xfrm>
        </p:grpSpPr>
        <p:sp useBgFill="1">
          <p:nvSpPr>
            <p:cNvPr id="69651" name="Rectangle 14"/>
            <p:cNvSpPr>
              <a:spLocks noChangeArrowheads="1"/>
            </p:cNvSpPr>
            <p:nvPr/>
          </p:nvSpPr>
          <p:spPr bwMode="auto">
            <a:xfrm>
              <a:off x="3243" y="2160"/>
              <a:ext cx="1361" cy="318"/>
            </a:xfrm>
            <a:prstGeom prst="rect">
              <a:avLst/>
            </a:prstGeom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ja-JP" altLang="en-US" sz="3200"/>
                <a:t>オブジェクト</a:t>
              </a:r>
              <a:r>
                <a:rPr lang="en-US" altLang="ja-JP" sz="3200"/>
                <a:t>C</a:t>
              </a:r>
            </a:p>
          </p:txBody>
        </p:sp>
        <p:sp useBgFill="1">
          <p:nvSpPr>
            <p:cNvPr id="69652" name="Rectangle 15"/>
            <p:cNvSpPr>
              <a:spLocks noChangeArrowheads="1"/>
            </p:cNvSpPr>
            <p:nvPr/>
          </p:nvSpPr>
          <p:spPr bwMode="auto">
            <a:xfrm>
              <a:off x="4603" y="2160"/>
              <a:ext cx="726" cy="318"/>
            </a:xfrm>
            <a:prstGeom prst="rect">
              <a:avLst/>
            </a:prstGeom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ja-JP" altLang="en-US" sz="3200"/>
                <a:t>実装</a:t>
              </a:r>
              <a:r>
                <a:rPr lang="en-US" altLang="ja-JP" sz="3200"/>
                <a:t>C</a:t>
              </a:r>
            </a:p>
          </p:txBody>
        </p:sp>
      </p:grpSp>
      <p:sp>
        <p:nvSpPr>
          <p:cNvPr id="132112" name="Text Box 16"/>
          <p:cNvSpPr txBox="1">
            <a:spLocks noChangeArrowheads="1"/>
          </p:cNvSpPr>
          <p:nvPr/>
        </p:nvSpPr>
        <p:spPr bwMode="auto">
          <a:xfrm>
            <a:off x="2700338" y="5084763"/>
            <a:ext cx="21590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</a:pPr>
            <a:r>
              <a:rPr lang="ja-JP" altLang="en-US" sz="3200"/>
              <a:t>同一</a:t>
            </a:r>
          </a:p>
          <a:p>
            <a:pPr algn="ctr">
              <a:lnSpc>
                <a:spcPct val="70000"/>
              </a:lnSpc>
            </a:pPr>
            <a:r>
              <a:rPr lang="ja-JP" altLang="en-US" sz="3200"/>
              <a:t>メッセージ</a:t>
            </a:r>
          </a:p>
        </p:txBody>
      </p:sp>
      <p:sp>
        <p:nvSpPr>
          <p:cNvPr id="69644" name="Text Box 18"/>
          <p:cNvSpPr txBox="1">
            <a:spLocks noChangeArrowheads="1"/>
          </p:cNvSpPr>
          <p:nvPr/>
        </p:nvSpPr>
        <p:spPr bwMode="auto">
          <a:xfrm>
            <a:off x="5148263" y="3068638"/>
            <a:ext cx="15843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3200"/>
              <a:t>受け手</a:t>
            </a: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3779838" y="2708275"/>
            <a:ext cx="4248150" cy="2016125"/>
            <a:chOff x="2381" y="1706"/>
            <a:chExt cx="2676" cy="1270"/>
          </a:xfrm>
        </p:grpSpPr>
        <p:sp>
          <p:nvSpPr>
            <p:cNvPr id="69648" name="Line 20"/>
            <p:cNvSpPr>
              <a:spLocks noChangeShapeType="1"/>
            </p:cNvSpPr>
            <p:nvPr/>
          </p:nvSpPr>
          <p:spPr bwMode="auto">
            <a:xfrm flipV="1">
              <a:off x="2381" y="1706"/>
              <a:ext cx="0" cy="127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9649" name="Line 21"/>
            <p:cNvSpPr>
              <a:spLocks noChangeShapeType="1"/>
            </p:cNvSpPr>
            <p:nvPr/>
          </p:nvSpPr>
          <p:spPr bwMode="auto">
            <a:xfrm flipV="1">
              <a:off x="5057" y="1706"/>
              <a:ext cx="0" cy="227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9650" name="Line 22"/>
            <p:cNvSpPr>
              <a:spLocks noChangeShapeType="1"/>
            </p:cNvSpPr>
            <p:nvPr/>
          </p:nvSpPr>
          <p:spPr bwMode="auto">
            <a:xfrm flipH="1">
              <a:off x="2381" y="1706"/>
              <a:ext cx="2676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69646" name="Text Box 23"/>
          <p:cNvSpPr txBox="1">
            <a:spLocks noChangeArrowheads="1"/>
          </p:cNvSpPr>
          <p:nvPr/>
        </p:nvSpPr>
        <p:spPr bwMode="auto">
          <a:xfrm>
            <a:off x="827088" y="3500438"/>
            <a:ext cx="2159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3200"/>
              <a:t>メッセージ</a:t>
            </a:r>
            <a:br>
              <a:rPr lang="ja-JP" altLang="en-US" sz="3200"/>
            </a:br>
            <a:r>
              <a:rPr lang="ja-JP" altLang="en-US" sz="3200"/>
              <a:t>送信側</a:t>
            </a:r>
          </a:p>
        </p:txBody>
      </p:sp>
      <p:sp>
        <p:nvSpPr>
          <p:cNvPr id="69647" name="Text Box 24"/>
          <p:cNvSpPr txBox="1">
            <a:spLocks noChangeArrowheads="1"/>
          </p:cNvSpPr>
          <p:nvPr/>
        </p:nvSpPr>
        <p:spPr bwMode="auto">
          <a:xfrm>
            <a:off x="7308850" y="3068638"/>
            <a:ext cx="15843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3200"/>
              <a:t>メソッド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2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32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2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13" grpId="0" animBg="1"/>
      <p:bldP spid="132102" grpId="0" animBg="1"/>
      <p:bldP spid="132112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３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５ ポリモーフィズム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700213"/>
            <a:ext cx="7772400" cy="655637"/>
          </a:xfrm>
        </p:spPr>
        <p:txBody>
          <a:bodyPr/>
          <a:lstStyle/>
          <a:p>
            <a:r>
              <a:rPr lang="ja-JP" altLang="en-US" smtClean="0"/>
              <a:t>ポリモーフィズムの例 </a:t>
            </a:r>
            <a:r>
              <a:rPr lang="en-US" altLang="ja-JP" smtClean="0"/>
              <a:t>(1)</a:t>
            </a:r>
          </a:p>
        </p:txBody>
      </p:sp>
      <p:sp>
        <p:nvSpPr>
          <p:cNvPr id="70660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C52BBA99-0487-4037-959D-DB73B31C0987}" type="slidenum">
              <a:rPr lang="ja-JP" altLang="en-US">
                <a:latin typeface="ＭＳ Ｐゴシック" pitchFamily="50" charset="-128"/>
              </a:rPr>
              <a:pPr algn="r"/>
              <a:t>69</a:t>
            </a:fld>
            <a:endParaRPr lang="en-US" altLang="ja-JP">
              <a:latin typeface="ＭＳ Ｐゴシック" pitchFamily="50" charset="-128"/>
            </a:endParaRPr>
          </a:p>
        </p:txBody>
      </p:sp>
      <p:grpSp>
        <p:nvGrpSpPr>
          <p:cNvPr id="70661" name="Group 9"/>
          <p:cNvGrpSpPr>
            <a:grpSpLocks/>
          </p:cNvGrpSpPr>
          <p:nvPr/>
        </p:nvGrpSpPr>
        <p:grpSpPr bwMode="auto">
          <a:xfrm>
            <a:off x="3384550" y="2276475"/>
            <a:ext cx="2232025" cy="1836738"/>
            <a:chOff x="1020" y="1661"/>
            <a:chExt cx="1406" cy="1157"/>
          </a:xfrm>
        </p:grpSpPr>
        <p:sp>
          <p:nvSpPr>
            <p:cNvPr id="70674" name="Text Box 6"/>
            <p:cNvSpPr txBox="1">
              <a:spLocks noChangeArrowheads="1"/>
            </p:cNvSpPr>
            <p:nvPr/>
          </p:nvSpPr>
          <p:spPr bwMode="auto">
            <a:xfrm>
              <a:off x="1020" y="1661"/>
              <a:ext cx="1406" cy="264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lang="ja-JP" altLang="en-US" sz="2800"/>
                <a:t>入出力</a:t>
              </a:r>
            </a:p>
          </p:txBody>
        </p:sp>
        <p:sp>
          <p:nvSpPr>
            <p:cNvPr id="70675" name="Text Box 8"/>
            <p:cNvSpPr txBox="1">
              <a:spLocks noChangeArrowheads="1"/>
            </p:cNvSpPr>
            <p:nvPr/>
          </p:nvSpPr>
          <p:spPr bwMode="auto">
            <a:xfrm>
              <a:off x="1020" y="1933"/>
              <a:ext cx="1406" cy="885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ja-JP" sz="2800"/>
                <a:t>write</a:t>
              </a:r>
            </a:p>
            <a:p>
              <a:pPr algn="ctr">
                <a:lnSpc>
                  <a:spcPct val="30000"/>
                </a:lnSpc>
                <a:spcBef>
                  <a:spcPct val="50000"/>
                </a:spcBef>
              </a:pPr>
              <a:r>
                <a:rPr lang="en-US" altLang="ja-JP" sz="2800"/>
                <a:t>read</a:t>
              </a:r>
            </a:p>
            <a:p>
              <a:pPr algn="ctr">
                <a:lnSpc>
                  <a:spcPct val="30000"/>
                </a:lnSpc>
                <a:spcBef>
                  <a:spcPct val="50000"/>
                </a:spcBef>
              </a:pPr>
              <a:r>
                <a:rPr lang="en-US" altLang="ja-JP" sz="2800"/>
                <a:t>open</a:t>
              </a:r>
            </a:p>
            <a:p>
              <a:pPr algn="ctr">
                <a:lnSpc>
                  <a:spcPct val="30000"/>
                </a:lnSpc>
                <a:spcBef>
                  <a:spcPct val="50000"/>
                </a:spcBef>
              </a:pPr>
              <a:r>
                <a:rPr lang="en-US" altLang="ja-JP" sz="2800"/>
                <a:t>close</a:t>
              </a:r>
            </a:p>
          </p:txBody>
        </p:sp>
      </p:grpSp>
      <p:grpSp>
        <p:nvGrpSpPr>
          <p:cNvPr id="70662" name="Group 10"/>
          <p:cNvGrpSpPr>
            <a:grpSpLocks/>
          </p:cNvGrpSpPr>
          <p:nvPr/>
        </p:nvGrpSpPr>
        <p:grpSpPr bwMode="auto">
          <a:xfrm>
            <a:off x="1403350" y="4868863"/>
            <a:ext cx="2232025" cy="1836737"/>
            <a:chOff x="1020" y="1661"/>
            <a:chExt cx="1406" cy="1157"/>
          </a:xfrm>
        </p:grpSpPr>
        <p:sp>
          <p:nvSpPr>
            <p:cNvPr id="70672" name="Text Box 11"/>
            <p:cNvSpPr txBox="1">
              <a:spLocks noChangeArrowheads="1"/>
            </p:cNvSpPr>
            <p:nvPr/>
          </p:nvSpPr>
          <p:spPr bwMode="auto">
            <a:xfrm>
              <a:off x="1020" y="1661"/>
              <a:ext cx="1406" cy="264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lang="ja-JP" altLang="en-US" sz="2800"/>
                <a:t>画面</a:t>
              </a:r>
            </a:p>
          </p:txBody>
        </p:sp>
        <p:sp>
          <p:nvSpPr>
            <p:cNvPr id="70673" name="Text Box 12"/>
            <p:cNvSpPr txBox="1">
              <a:spLocks noChangeArrowheads="1"/>
            </p:cNvSpPr>
            <p:nvPr/>
          </p:nvSpPr>
          <p:spPr bwMode="auto">
            <a:xfrm>
              <a:off x="1020" y="1933"/>
              <a:ext cx="1406" cy="885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ja-JP" sz="2800"/>
                <a:t>write</a:t>
              </a:r>
            </a:p>
            <a:p>
              <a:pPr algn="ctr">
                <a:lnSpc>
                  <a:spcPct val="30000"/>
                </a:lnSpc>
                <a:spcBef>
                  <a:spcPct val="50000"/>
                </a:spcBef>
              </a:pPr>
              <a:r>
                <a:rPr lang="en-US" altLang="ja-JP" sz="2800"/>
                <a:t>read</a:t>
              </a:r>
            </a:p>
            <a:p>
              <a:pPr algn="ctr">
                <a:lnSpc>
                  <a:spcPct val="30000"/>
                </a:lnSpc>
                <a:spcBef>
                  <a:spcPct val="50000"/>
                </a:spcBef>
              </a:pPr>
              <a:r>
                <a:rPr lang="en-US" altLang="ja-JP" sz="2800"/>
                <a:t>open</a:t>
              </a:r>
            </a:p>
            <a:p>
              <a:pPr algn="ctr">
                <a:lnSpc>
                  <a:spcPct val="30000"/>
                </a:lnSpc>
                <a:spcBef>
                  <a:spcPct val="50000"/>
                </a:spcBef>
              </a:pPr>
              <a:r>
                <a:rPr lang="en-US" altLang="ja-JP" sz="2800"/>
                <a:t>close</a:t>
              </a:r>
            </a:p>
          </p:txBody>
        </p:sp>
      </p:grpSp>
      <p:grpSp>
        <p:nvGrpSpPr>
          <p:cNvPr id="70663" name="Group 13"/>
          <p:cNvGrpSpPr>
            <a:grpSpLocks/>
          </p:cNvGrpSpPr>
          <p:nvPr/>
        </p:nvGrpSpPr>
        <p:grpSpPr bwMode="auto">
          <a:xfrm>
            <a:off x="5364163" y="4868863"/>
            <a:ext cx="2232025" cy="1836737"/>
            <a:chOff x="1020" y="1661"/>
            <a:chExt cx="1406" cy="1157"/>
          </a:xfrm>
        </p:grpSpPr>
        <p:sp>
          <p:nvSpPr>
            <p:cNvPr id="70670" name="Text Box 14"/>
            <p:cNvSpPr txBox="1">
              <a:spLocks noChangeArrowheads="1"/>
            </p:cNvSpPr>
            <p:nvPr/>
          </p:nvSpPr>
          <p:spPr bwMode="auto">
            <a:xfrm>
              <a:off x="1020" y="1661"/>
              <a:ext cx="1406" cy="264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lang="ja-JP" altLang="en-US" sz="2800"/>
                <a:t>ファイル</a:t>
              </a:r>
            </a:p>
          </p:txBody>
        </p:sp>
        <p:sp>
          <p:nvSpPr>
            <p:cNvPr id="70671" name="Text Box 15"/>
            <p:cNvSpPr txBox="1">
              <a:spLocks noChangeArrowheads="1"/>
            </p:cNvSpPr>
            <p:nvPr/>
          </p:nvSpPr>
          <p:spPr bwMode="auto">
            <a:xfrm>
              <a:off x="1020" y="1933"/>
              <a:ext cx="1406" cy="885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ja-JP" sz="2800"/>
                <a:t>write</a:t>
              </a:r>
            </a:p>
            <a:p>
              <a:pPr algn="ctr">
                <a:lnSpc>
                  <a:spcPct val="30000"/>
                </a:lnSpc>
                <a:spcBef>
                  <a:spcPct val="50000"/>
                </a:spcBef>
              </a:pPr>
              <a:r>
                <a:rPr lang="en-US" altLang="ja-JP" sz="2800"/>
                <a:t>read</a:t>
              </a:r>
            </a:p>
            <a:p>
              <a:pPr algn="ctr">
                <a:lnSpc>
                  <a:spcPct val="30000"/>
                </a:lnSpc>
                <a:spcBef>
                  <a:spcPct val="50000"/>
                </a:spcBef>
              </a:pPr>
              <a:r>
                <a:rPr lang="en-US" altLang="ja-JP" sz="2800"/>
                <a:t>open</a:t>
              </a:r>
            </a:p>
            <a:p>
              <a:pPr algn="ctr">
                <a:lnSpc>
                  <a:spcPct val="30000"/>
                </a:lnSpc>
                <a:spcBef>
                  <a:spcPct val="50000"/>
                </a:spcBef>
              </a:pPr>
              <a:r>
                <a:rPr lang="en-US" altLang="ja-JP" sz="2800"/>
                <a:t>close</a:t>
              </a:r>
            </a:p>
          </p:txBody>
        </p:sp>
      </p:grpSp>
      <p:sp>
        <p:nvSpPr>
          <p:cNvPr id="70664" name="Line 16"/>
          <p:cNvSpPr>
            <a:spLocks noChangeShapeType="1"/>
          </p:cNvSpPr>
          <p:nvPr/>
        </p:nvSpPr>
        <p:spPr bwMode="auto">
          <a:xfrm flipV="1">
            <a:off x="2555875" y="4581525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0665" name="Line 17"/>
          <p:cNvSpPr>
            <a:spLocks noChangeShapeType="1"/>
          </p:cNvSpPr>
          <p:nvPr/>
        </p:nvSpPr>
        <p:spPr bwMode="auto">
          <a:xfrm flipV="1">
            <a:off x="6516688" y="4581525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0666" name="Line 18"/>
          <p:cNvSpPr>
            <a:spLocks noChangeShapeType="1"/>
          </p:cNvSpPr>
          <p:nvPr/>
        </p:nvSpPr>
        <p:spPr bwMode="auto">
          <a:xfrm>
            <a:off x="2555875" y="4581525"/>
            <a:ext cx="39608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pSp>
        <p:nvGrpSpPr>
          <p:cNvPr id="70667" name="Group 19"/>
          <p:cNvGrpSpPr>
            <a:grpSpLocks/>
          </p:cNvGrpSpPr>
          <p:nvPr/>
        </p:nvGrpSpPr>
        <p:grpSpPr bwMode="auto">
          <a:xfrm>
            <a:off x="4427538" y="4149725"/>
            <a:ext cx="144462" cy="431800"/>
            <a:chOff x="2472" y="2115"/>
            <a:chExt cx="90" cy="589"/>
          </a:xfrm>
        </p:grpSpPr>
        <p:sp>
          <p:nvSpPr>
            <p:cNvPr id="70668" name="Line 20"/>
            <p:cNvSpPr>
              <a:spLocks noChangeShapeType="1"/>
            </p:cNvSpPr>
            <p:nvPr/>
          </p:nvSpPr>
          <p:spPr bwMode="auto">
            <a:xfrm flipV="1">
              <a:off x="2517" y="2250"/>
              <a:ext cx="0" cy="45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0669" name="AutoShape 21"/>
            <p:cNvSpPr>
              <a:spLocks noChangeArrowheads="1"/>
            </p:cNvSpPr>
            <p:nvPr/>
          </p:nvSpPr>
          <p:spPr bwMode="auto">
            <a:xfrm>
              <a:off x="2472" y="2115"/>
              <a:ext cx="90" cy="136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１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２ 値型と参照型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981200"/>
            <a:ext cx="7772400" cy="4687888"/>
          </a:xfrm>
        </p:spPr>
        <p:txBody>
          <a:bodyPr/>
          <a:lstStyle/>
          <a:p>
            <a:pPr lvl="1"/>
            <a:r>
              <a:rPr lang="ja-JP" altLang="en-US" smtClean="0"/>
              <a:t>ボックス化機能</a:t>
            </a:r>
          </a:p>
          <a:p>
            <a:pPr lvl="2">
              <a:lnSpc>
                <a:spcPct val="90000"/>
              </a:lnSpc>
            </a:pPr>
            <a:r>
              <a:rPr lang="en-US" altLang="ja-JP" sz="3600" smtClean="0"/>
              <a:t>Java</a:t>
            </a:r>
            <a:r>
              <a:rPr lang="ja-JP" altLang="en-US" sz="3600" smtClean="0"/>
              <a:t>や</a:t>
            </a:r>
            <a:r>
              <a:rPr lang="en-US" altLang="ja-JP" sz="3600" smtClean="0"/>
              <a:t>C#</a:t>
            </a:r>
            <a:r>
              <a:rPr lang="ja-JP" altLang="en-US" sz="3600" smtClean="0"/>
              <a:t>には、値型と参照型の自動変換機能がある</a:t>
            </a:r>
          </a:p>
          <a:p>
            <a:pPr lvl="1"/>
            <a:r>
              <a:rPr lang="ja-JP" altLang="en-US" smtClean="0"/>
              <a:t>ラッパークラス</a:t>
            </a:r>
          </a:p>
          <a:p>
            <a:pPr lvl="2">
              <a:lnSpc>
                <a:spcPct val="90000"/>
              </a:lnSpc>
            </a:pPr>
            <a:r>
              <a:rPr lang="ja-JP" altLang="en-US" sz="3600" smtClean="0"/>
              <a:t>値型のデータに対応したオブジェクトが必要なとき、それを表すもの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altLang="ja-JP" smtClean="0"/>
              <a:t>	  </a:t>
            </a:r>
            <a:r>
              <a:rPr lang="ja-JP" altLang="en-US" smtClean="0"/>
              <a:t> （例） </a:t>
            </a:r>
            <a:r>
              <a:rPr lang="en-US" altLang="ja-JP" smtClean="0"/>
              <a:t>int </a:t>
            </a:r>
            <a:r>
              <a:rPr lang="ja-JP" altLang="en-US" smtClean="0"/>
              <a:t>型 → </a:t>
            </a:r>
            <a:r>
              <a:rPr lang="en-US" altLang="ja-JP" smtClean="0"/>
              <a:t>Integer </a:t>
            </a:r>
            <a:r>
              <a:rPr lang="ja-JP" altLang="en-US" smtClean="0"/>
              <a:t>クラス</a:t>
            </a:r>
          </a:p>
        </p:txBody>
      </p:sp>
      <p:sp>
        <p:nvSpPr>
          <p:cNvPr id="9220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0F5AE648-31CD-40C5-83E0-11C3DBBE6BBC}" type="slidenum">
              <a:rPr lang="ja-JP" altLang="en-US">
                <a:latin typeface="ＭＳ Ｐゴシック" pitchFamily="50" charset="-128"/>
              </a:rPr>
              <a:pPr algn="r"/>
              <a:t>7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３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５ ポリモーフィズム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981200"/>
            <a:ext cx="7772400" cy="655638"/>
          </a:xfrm>
        </p:spPr>
        <p:txBody>
          <a:bodyPr/>
          <a:lstStyle/>
          <a:p>
            <a:pPr lvl="1"/>
            <a:r>
              <a:rPr lang="ja-JP" altLang="en-US" smtClean="0"/>
              <a:t>クライアントプログラム</a:t>
            </a:r>
          </a:p>
        </p:txBody>
      </p:sp>
      <p:sp>
        <p:nvSpPr>
          <p:cNvPr id="71684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C6614E30-B43F-41CA-9235-3BECAEC05F4A}" type="slidenum">
              <a:rPr lang="ja-JP" altLang="en-US">
                <a:latin typeface="ＭＳ Ｐゴシック" pitchFamily="50" charset="-128"/>
              </a:rPr>
              <a:pPr algn="r"/>
              <a:t>70</a:t>
            </a:fld>
            <a:endParaRPr lang="en-US" altLang="ja-JP">
              <a:latin typeface="ＭＳ Ｐゴシック" pitchFamily="50" charset="-128"/>
            </a:endParaRPr>
          </a:p>
        </p:txBody>
      </p:sp>
      <p:sp useBgFill="1"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1835150" y="2659063"/>
            <a:ext cx="6192838" cy="2714625"/>
          </a:xfrm>
          <a:prstGeom prst="rect">
            <a:avLst/>
          </a:prstGeo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ja-JP" sz="3200">
                <a:ea typeface="ＭＳ ゴシック" pitchFamily="49" charset="-128"/>
              </a:rPr>
              <a:t> InOut  inout = newFile();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ja-JP" sz="3200">
                <a:ea typeface="ＭＳ ゴシック" pitchFamily="49" charset="-128"/>
              </a:rPr>
              <a:t> open(inout);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ja-JP" sz="3200">
                <a:ea typeface="ＭＳ ゴシック" pitchFamily="49" charset="-128"/>
              </a:rPr>
              <a:t> read(inout);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ja-JP" sz="3200">
                <a:ea typeface="ＭＳ ゴシック" pitchFamily="49" charset="-128"/>
              </a:rPr>
              <a:t> write(inout);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ja-JP" sz="3200">
                <a:ea typeface="ＭＳ ゴシック" pitchFamily="49" charset="-128"/>
              </a:rPr>
              <a:t> close(inout);</a:t>
            </a:r>
          </a:p>
        </p:txBody>
      </p:sp>
      <p:sp>
        <p:nvSpPr>
          <p:cNvPr id="71686" name="Text Box 7"/>
          <p:cNvSpPr txBox="1">
            <a:spLocks noChangeArrowheads="1"/>
          </p:cNvSpPr>
          <p:nvPr/>
        </p:nvSpPr>
        <p:spPr bwMode="auto">
          <a:xfrm>
            <a:off x="1476375" y="5516563"/>
            <a:ext cx="69119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3200"/>
              <a:t>画面でもファイルでも、変更の必要がない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３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５ ポリモーフィズム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620838"/>
            <a:ext cx="7772400" cy="2816225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ja-JP" altLang="en-US" smtClean="0"/>
              <a:t>例</a:t>
            </a:r>
            <a:r>
              <a:rPr lang="en-US" altLang="ja-JP" smtClean="0"/>
              <a:t>(</a:t>
            </a:r>
            <a:r>
              <a:rPr lang="ja-JP" altLang="en-US" smtClean="0"/>
              <a:t>２</a:t>
            </a:r>
            <a:r>
              <a:rPr lang="en-US" altLang="ja-JP" smtClean="0"/>
              <a:t>)</a:t>
            </a:r>
            <a:r>
              <a:rPr lang="ja-JP" altLang="en-US" smtClean="0"/>
              <a:t> 図形</a:t>
            </a:r>
          </a:p>
          <a:p>
            <a:pPr lvl="1">
              <a:lnSpc>
                <a:spcPct val="110000"/>
              </a:lnSpc>
            </a:pPr>
            <a:r>
              <a:rPr lang="ja-JP" altLang="en-US" smtClean="0"/>
              <a:t>線分、長方形、円などの基本的な図形を扱う問題</a:t>
            </a:r>
          </a:p>
          <a:p>
            <a:pPr lvl="1">
              <a:lnSpc>
                <a:spcPct val="110000"/>
              </a:lnSpc>
            </a:pPr>
            <a:r>
              <a:rPr lang="ja-JP" altLang="en-US" smtClean="0"/>
              <a:t>「形状」は、一連の図形で構成</a:t>
            </a:r>
          </a:p>
        </p:txBody>
      </p:sp>
      <p:sp>
        <p:nvSpPr>
          <p:cNvPr id="72708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BF5BC983-D021-4D26-A9A9-EE425230D5E4}" type="slidenum">
              <a:rPr lang="ja-JP" altLang="en-US">
                <a:latin typeface="ＭＳ Ｐゴシック" pitchFamily="50" charset="-128"/>
              </a:rPr>
              <a:pPr algn="r"/>
              <a:t>71</a:t>
            </a:fld>
            <a:endParaRPr lang="en-US" altLang="ja-JP">
              <a:latin typeface="ＭＳ Ｐゴシック" pitchFamily="50" charset="-128"/>
            </a:endParaRPr>
          </a:p>
        </p:txBody>
      </p:sp>
      <p:sp>
        <p:nvSpPr>
          <p:cNvPr id="72709" name="Oval 5"/>
          <p:cNvSpPr>
            <a:spLocks noChangeArrowheads="1"/>
          </p:cNvSpPr>
          <p:nvPr/>
        </p:nvSpPr>
        <p:spPr bwMode="auto">
          <a:xfrm>
            <a:off x="2484438" y="4941888"/>
            <a:ext cx="792162" cy="719137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2710" name="Oval 6"/>
          <p:cNvSpPr>
            <a:spLocks noChangeArrowheads="1"/>
          </p:cNvSpPr>
          <p:nvPr/>
        </p:nvSpPr>
        <p:spPr bwMode="auto">
          <a:xfrm>
            <a:off x="2555875" y="5157788"/>
            <a:ext cx="503238" cy="4318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2711" name="Oval 7"/>
          <p:cNvSpPr>
            <a:spLocks noChangeArrowheads="1"/>
          </p:cNvSpPr>
          <p:nvPr/>
        </p:nvSpPr>
        <p:spPr bwMode="auto">
          <a:xfrm>
            <a:off x="3851275" y="4941888"/>
            <a:ext cx="792163" cy="719137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2712" name="Oval 8"/>
          <p:cNvSpPr>
            <a:spLocks noChangeArrowheads="1"/>
          </p:cNvSpPr>
          <p:nvPr/>
        </p:nvSpPr>
        <p:spPr bwMode="auto">
          <a:xfrm>
            <a:off x="3922713" y="5157788"/>
            <a:ext cx="503237" cy="4318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2713" name="Line 9"/>
          <p:cNvSpPr>
            <a:spLocks noChangeShapeType="1"/>
          </p:cNvSpPr>
          <p:nvPr/>
        </p:nvSpPr>
        <p:spPr bwMode="auto">
          <a:xfrm>
            <a:off x="3348038" y="5300663"/>
            <a:ext cx="43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2714" name="Rectangle 10"/>
          <p:cNvSpPr>
            <a:spLocks noChangeArrowheads="1"/>
          </p:cNvSpPr>
          <p:nvPr/>
        </p:nvSpPr>
        <p:spPr bwMode="auto">
          <a:xfrm>
            <a:off x="3059113" y="5805488"/>
            <a:ext cx="936625" cy="431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３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５ ポリモーフィズム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620838"/>
            <a:ext cx="7772400" cy="728662"/>
          </a:xfrm>
        </p:spPr>
        <p:txBody>
          <a:bodyPr/>
          <a:lstStyle/>
          <a:p>
            <a:pPr lvl="1">
              <a:lnSpc>
                <a:spcPct val="110000"/>
              </a:lnSpc>
            </a:pPr>
            <a:r>
              <a:rPr lang="ja-JP" altLang="en-US" smtClean="0"/>
              <a:t>手続きによるプログラミング</a:t>
            </a:r>
          </a:p>
        </p:txBody>
      </p:sp>
      <p:sp useBgFill="1"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1404938" y="2316163"/>
            <a:ext cx="7559675" cy="4281487"/>
          </a:xfrm>
          <a:prstGeom prst="rect">
            <a:avLst/>
          </a:prstGeo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void draw(figure f) {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  for (</a:t>
            </a:r>
            <a:r>
              <a:rPr lang="ja-JP" altLang="en-US" sz="3200">
                <a:latin typeface="ＭＳ ゴシック" pitchFamily="49" charset="-128"/>
                <a:ea typeface="ＭＳ ゴシック" pitchFamily="49" charset="-128"/>
              </a:rPr>
              <a:t>形状</a:t>
            </a: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f</a:t>
            </a:r>
            <a:r>
              <a:rPr lang="ja-JP" altLang="en-US" sz="3200">
                <a:latin typeface="ＭＳ ゴシック" pitchFamily="49" charset="-128"/>
                <a:ea typeface="ＭＳ ゴシック" pitchFamily="49" charset="-128"/>
              </a:rPr>
              <a:t>中の図形</a:t>
            </a: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a) {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ja-JP" altLang="en-US" sz="3200">
                <a:latin typeface="ＭＳ ゴシック" pitchFamily="49" charset="-128"/>
                <a:ea typeface="ＭＳ ゴシック" pitchFamily="49" charset="-128"/>
              </a:rPr>
              <a:t>    </a:t>
            </a: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switch (a.kind) {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      case LINE:   </a:t>
            </a:r>
            <a:r>
              <a:rPr lang="ja-JP" altLang="en-US" sz="3200">
                <a:latin typeface="ＭＳ ゴシック" pitchFamily="49" charset="-128"/>
                <a:ea typeface="ＭＳ ゴシック" pitchFamily="49" charset="-128"/>
              </a:rPr>
              <a:t>線分用のコード</a:t>
            </a: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;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      case RECT:   </a:t>
            </a:r>
            <a:r>
              <a:rPr lang="ja-JP" altLang="en-US" sz="3200">
                <a:latin typeface="ＭＳ ゴシック" pitchFamily="49" charset="-128"/>
                <a:ea typeface="ＭＳ ゴシック" pitchFamily="49" charset="-128"/>
              </a:rPr>
              <a:t>長方形用のコード</a:t>
            </a: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;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ja-JP" altLang="en-US" sz="3200">
                <a:latin typeface="ＭＳ ゴシック" pitchFamily="49" charset="-128"/>
                <a:ea typeface="ＭＳ ゴシック" pitchFamily="49" charset="-128"/>
              </a:rPr>
              <a:t>      </a:t>
            </a: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case CIRCLE: </a:t>
            </a:r>
            <a:r>
              <a:rPr lang="ja-JP" altLang="en-US" sz="3200">
                <a:latin typeface="ＭＳ ゴシック" pitchFamily="49" charset="-128"/>
                <a:ea typeface="ＭＳ ゴシック" pitchFamily="49" charset="-128"/>
              </a:rPr>
              <a:t>円用のコード</a:t>
            </a: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;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ja-JP" altLang="en-US" sz="3200">
                <a:latin typeface="ＭＳ ゴシック" pitchFamily="49" charset="-128"/>
                <a:ea typeface="ＭＳ ゴシック" pitchFamily="49" charset="-128"/>
              </a:rPr>
              <a:t>      </a:t>
            </a: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default:     </a:t>
            </a:r>
            <a:r>
              <a:rPr lang="ja-JP" altLang="en-US" sz="3200">
                <a:latin typeface="ＭＳ ゴシック" pitchFamily="49" charset="-128"/>
                <a:ea typeface="ＭＳ ゴシック" pitchFamily="49" charset="-128"/>
              </a:rPr>
              <a:t>エラー処理</a:t>
            </a: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;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ja-JP" altLang="en-US" sz="3200">
                <a:latin typeface="ＭＳ ゴシック" pitchFamily="49" charset="-128"/>
                <a:ea typeface="ＭＳ ゴシック" pitchFamily="49" charset="-128"/>
              </a:rPr>
              <a:t>    </a:t>
            </a: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}</a:t>
            </a:r>
          </a:p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  }</a:t>
            </a:r>
          </a:p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３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５ ポリモーフィズム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700213"/>
            <a:ext cx="7772400" cy="4968875"/>
          </a:xfrm>
        </p:spPr>
        <p:txBody>
          <a:bodyPr/>
          <a:lstStyle/>
          <a:p>
            <a:pPr lvl="1"/>
            <a:r>
              <a:rPr lang="ja-JP" altLang="en-US" smtClean="0"/>
              <a:t>新しい図形「矢印」を加える</a:t>
            </a:r>
          </a:p>
          <a:p>
            <a:pPr marL="922338" lvl="2" indent="-7938">
              <a:lnSpc>
                <a:spcPct val="90000"/>
              </a:lnSpc>
            </a:pPr>
            <a:endParaRPr lang="ja-JP" altLang="en-US" sz="3600" smtClean="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ja-JP" altLang="en-US" smtClean="0"/>
              <a:t>	手続き</a:t>
            </a:r>
            <a:r>
              <a:rPr lang="en-US" altLang="ja-JP" smtClean="0"/>
              <a:t>draw </a:t>
            </a:r>
            <a:r>
              <a:rPr lang="ja-JP" altLang="en-US" smtClean="0"/>
              <a:t>は、矢印も描けるように </a:t>
            </a:r>
            <a:r>
              <a:rPr lang="en-US" altLang="ja-JP" smtClean="0"/>
              <a:t>case</a:t>
            </a:r>
            <a:r>
              <a:rPr lang="ja-JP" altLang="en-US" smtClean="0"/>
              <a:t>文が追加される</a:t>
            </a:r>
          </a:p>
          <a:p>
            <a:pPr marL="922338" lvl="2" indent="-7938">
              <a:lnSpc>
                <a:spcPct val="130000"/>
              </a:lnSpc>
              <a:buFont typeface="Wingdings" pitchFamily="2" charset="2"/>
              <a:buNone/>
            </a:pPr>
            <a:endParaRPr lang="ja-JP" altLang="en-US" sz="3600" smtClean="0"/>
          </a:p>
          <a:p>
            <a:pPr marL="922338" lvl="2" indent="-7938">
              <a:buFont typeface="Wingdings" pitchFamily="2" charset="2"/>
              <a:buNone/>
            </a:pPr>
            <a:r>
              <a:rPr lang="ja-JP" altLang="en-US" sz="3600" smtClean="0"/>
              <a:t>その他の図形に関わる手続きも修正される</a:t>
            </a:r>
            <a:br>
              <a:rPr lang="ja-JP" altLang="en-US" sz="3600" smtClean="0"/>
            </a:br>
            <a:r>
              <a:rPr lang="ja-JP" altLang="en-US" sz="3600" smtClean="0"/>
              <a:t> ⇒ 修正箇所が多数に分散</a:t>
            </a:r>
          </a:p>
        </p:txBody>
      </p:sp>
      <p:sp>
        <p:nvSpPr>
          <p:cNvPr id="74756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CCCFF262-C688-4C83-A052-BF45DA7AEB4F}" type="slidenum">
              <a:rPr lang="ja-JP" altLang="en-US">
                <a:latin typeface="ＭＳ Ｐゴシック" pitchFamily="50" charset="-128"/>
              </a:rPr>
              <a:pPr algn="r"/>
              <a:t>73</a:t>
            </a:fld>
            <a:endParaRPr lang="en-US" altLang="ja-JP">
              <a:latin typeface="ＭＳ Ｐゴシック" pitchFamily="50" charset="-128"/>
            </a:endParaRPr>
          </a:p>
        </p:txBody>
      </p:sp>
      <p:grpSp>
        <p:nvGrpSpPr>
          <p:cNvPr id="74757" name="Group 9"/>
          <p:cNvGrpSpPr>
            <a:grpSpLocks/>
          </p:cNvGrpSpPr>
          <p:nvPr/>
        </p:nvGrpSpPr>
        <p:grpSpPr bwMode="auto">
          <a:xfrm>
            <a:off x="2555875" y="2420938"/>
            <a:ext cx="2663825" cy="431800"/>
            <a:chOff x="1610" y="1620"/>
            <a:chExt cx="1678" cy="272"/>
          </a:xfrm>
        </p:grpSpPr>
        <p:sp>
          <p:nvSpPr>
            <p:cNvPr id="74759" name="Line 5"/>
            <p:cNvSpPr>
              <a:spLocks noChangeShapeType="1"/>
            </p:cNvSpPr>
            <p:nvPr/>
          </p:nvSpPr>
          <p:spPr bwMode="auto">
            <a:xfrm>
              <a:off x="1610" y="1756"/>
              <a:ext cx="1678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4760" name="Line 6"/>
            <p:cNvSpPr>
              <a:spLocks noChangeShapeType="1"/>
            </p:cNvSpPr>
            <p:nvPr/>
          </p:nvSpPr>
          <p:spPr bwMode="auto">
            <a:xfrm flipH="1" flipV="1">
              <a:off x="3152" y="1620"/>
              <a:ext cx="136" cy="136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4761" name="Line 7"/>
            <p:cNvSpPr>
              <a:spLocks noChangeShapeType="1"/>
            </p:cNvSpPr>
            <p:nvPr/>
          </p:nvSpPr>
          <p:spPr bwMode="auto">
            <a:xfrm flipH="1">
              <a:off x="3152" y="1756"/>
              <a:ext cx="136" cy="136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 useBgFill="1">
        <p:nvSpPr>
          <p:cNvPr id="74758" name="Text Box 8"/>
          <p:cNvSpPr txBox="1">
            <a:spLocks noChangeArrowheads="1"/>
          </p:cNvSpPr>
          <p:nvPr/>
        </p:nvSpPr>
        <p:spPr bwMode="auto">
          <a:xfrm>
            <a:off x="1908175" y="4076700"/>
            <a:ext cx="6480175" cy="617538"/>
          </a:xfrm>
          <a:prstGeom prst="rect">
            <a:avLst/>
          </a:prstGeo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  case ARROW:  </a:t>
            </a:r>
            <a:r>
              <a:rPr lang="ja-JP" altLang="en-US" sz="3200">
                <a:latin typeface="ＭＳ ゴシック" pitchFamily="49" charset="-128"/>
                <a:ea typeface="ＭＳ ゴシック" pitchFamily="49" charset="-128"/>
              </a:rPr>
              <a:t>矢印用のコード</a:t>
            </a: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３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５ ポリモーフィズム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700213"/>
            <a:ext cx="7772400" cy="942975"/>
          </a:xfrm>
        </p:spPr>
        <p:txBody>
          <a:bodyPr/>
          <a:lstStyle/>
          <a:p>
            <a:pPr lvl="1"/>
            <a:r>
              <a:rPr lang="ja-JP" altLang="en-US" smtClean="0"/>
              <a:t>「継承」による差分プログラミング</a:t>
            </a:r>
          </a:p>
        </p:txBody>
      </p:sp>
      <p:sp>
        <p:nvSpPr>
          <p:cNvPr id="75780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D5DADCA7-C661-4BA7-98A4-9399214A609D}" type="slidenum">
              <a:rPr lang="ja-JP" altLang="en-US">
                <a:latin typeface="ＭＳ Ｐゴシック" pitchFamily="50" charset="-128"/>
              </a:rPr>
              <a:pPr algn="r"/>
              <a:t>74</a:t>
            </a:fld>
            <a:endParaRPr lang="en-US" altLang="ja-JP">
              <a:latin typeface="ＭＳ Ｐゴシック" pitchFamily="50" charset="-128"/>
            </a:endParaRPr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3346450" y="2924175"/>
            <a:ext cx="15843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3600"/>
              <a:t>shape</a:t>
            </a:r>
          </a:p>
        </p:txBody>
      </p:sp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1690688" y="3940175"/>
            <a:ext cx="12239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3600"/>
              <a:t>line</a:t>
            </a:r>
          </a:p>
        </p:txBody>
      </p:sp>
      <p:sp>
        <p:nvSpPr>
          <p:cNvPr id="75783" name="Text Box 7"/>
          <p:cNvSpPr txBox="1">
            <a:spLocks noChangeArrowheads="1"/>
          </p:cNvSpPr>
          <p:nvPr/>
        </p:nvSpPr>
        <p:spPr bwMode="auto">
          <a:xfrm>
            <a:off x="3094038" y="3940175"/>
            <a:ext cx="2089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3600"/>
              <a:t>rectangle</a:t>
            </a:r>
          </a:p>
        </p:txBody>
      </p:sp>
      <p:sp>
        <p:nvSpPr>
          <p:cNvPr id="75784" name="Text Box 8"/>
          <p:cNvSpPr txBox="1">
            <a:spLocks noChangeArrowheads="1"/>
          </p:cNvSpPr>
          <p:nvPr/>
        </p:nvSpPr>
        <p:spPr bwMode="auto">
          <a:xfrm>
            <a:off x="5362575" y="3940175"/>
            <a:ext cx="12969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3600"/>
              <a:t>circle</a:t>
            </a:r>
          </a:p>
        </p:txBody>
      </p:sp>
      <p:sp>
        <p:nvSpPr>
          <p:cNvPr id="75785" name="Line 9"/>
          <p:cNvSpPr>
            <a:spLocks noChangeShapeType="1"/>
          </p:cNvSpPr>
          <p:nvPr/>
        </p:nvSpPr>
        <p:spPr bwMode="auto">
          <a:xfrm flipH="1">
            <a:off x="2481263" y="3573463"/>
            <a:ext cx="1512887" cy="503237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5786" name="Line 10"/>
          <p:cNvSpPr>
            <a:spLocks noChangeShapeType="1"/>
          </p:cNvSpPr>
          <p:nvPr/>
        </p:nvSpPr>
        <p:spPr bwMode="auto">
          <a:xfrm>
            <a:off x="4356100" y="3573463"/>
            <a:ext cx="1370013" cy="431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5787" name="Line 11"/>
          <p:cNvSpPr>
            <a:spLocks noChangeShapeType="1"/>
          </p:cNvSpPr>
          <p:nvPr/>
        </p:nvSpPr>
        <p:spPr bwMode="auto">
          <a:xfrm>
            <a:off x="4138613" y="3573463"/>
            <a:ext cx="0" cy="431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57708" name="Line 12"/>
          <p:cNvSpPr>
            <a:spLocks noChangeShapeType="1"/>
          </p:cNvSpPr>
          <p:nvPr/>
        </p:nvSpPr>
        <p:spPr bwMode="auto">
          <a:xfrm>
            <a:off x="2338388" y="4579938"/>
            <a:ext cx="0" cy="504825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57709" name="Text Box 13"/>
          <p:cNvSpPr txBox="1">
            <a:spLocks noChangeArrowheads="1"/>
          </p:cNvSpPr>
          <p:nvPr/>
        </p:nvSpPr>
        <p:spPr bwMode="auto">
          <a:xfrm>
            <a:off x="1547813" y="5084763"/>
            <a:ext cx="15113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3600"/>
              <a:t>arrow</a:t>
            </a:r>
          </a:p>
        </p:txBody>
      </p:sp>
      <p:sp useBgFill="1">
        <p:nvSpPr>
          <p:cNvPr id="157710" name="AutoShape 14"/>
          <p:cNvSpPr>
            <a:spLocks noChangeArrowheads="1"/>
          </p:cNvSpPr>
          <p:nvPr/>
        </p:nvSpPr>
        <p:spPr bwMode="auto">
          <a:xfrm>
            <a:off x="2771775" y="5949950"/>
            <a:ext cx="4176713" cy="647700"/>
          </a:xfrm>
          <a:prstGeom prst="wedgeRoundRectCallout">
            <a:avLst>
              <a:gd name="adj1" fmla="val -43083"/>
              <a:gd name="adj2" fmla="val -103921"/>
              <a:gd name="adj3" fmla="val 16667"/>
            </a:avLst>
          </a:prstGeom>
          <a:ln w="5715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ja-JP" altLang="en-US" sz="3600"/>
              <a:t>線分を矢印に拡張</a:t>
            </a:r>
          </a:p>
        </p:txBody>
      </p:sp>
      <p:sp useBgFill="1">
        <p:nvSpPr>
          <p:cNvPr id="157711" name="AutoShape 15"/>
          <p:cNvSpPr>
            <a:spLocks noChangeArrowheads="1"/>
          </p:cNvSpPr>
          <p:nvPr/>
        </p:nvSpPr>
        <p:spPr bwMode="auto">
          <a:xfrm>
            <a:off x="6084888" y="2781300"/>
            <a:ext cx="3059112" cy="935038"/>
          </a:xfrm>
          <a:prstGeom prst="wedgeRoundRectCallout">
            <a:avLst>
              <a:gd name="adj1" fmla="val -85394"/>
              <a:gd name="adj2" fmla="val 5347"/>
              <a:gd name="adj3" fmla="val 16667"/>
            </a:avLst>
          </a:prstGeom>
          <a:ln w="5715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ja-JP" altLang="en-US" sz="3200"/>
              <a:t>共通の属性や</a:t>
            </a:r>
            <a:br>
              <a:rPr lang="ja-JP" altLang="en-US" sz="3200"/>
            </a:br>
            <a:r>
              <a:rPr lang="ja-JP" altLang="en-US" sz="3200"/>
              <a:t>操作を持つ</a:t>
            </a:r>
          </a:p>
        </p:txBody>
      </p:sp>
      <p:sp useBgFill="1">
        <p:nvSpPr>
          <p:cNvPr id="157712" name="AutoShape 16"/>
          <p:cNvSpPr>
            <a:spLocks noChangeArrowheads="1"/>
          </p:cNvSpPr>
          <p:nvPr/>
        </p:nvSpPr>
        <p:spPr bwMode="auto">
          <a:xfrm>
            <a:off x="6443663" y="4654550"/>
            <a:ext cx="2700337" cy="935038"/>
          </a:xfrm>
          <a:prstGeom prst="wedgeRoundRectCallout">
            <a:avLst>
              <a:gd name="adj1" fmla="val -67227"/>
              <a:gd name="adj2" fmla="val -54245"/>
              <a:gd name="adj3" fmla="val 16667"/>
            </a:avLst>
          </a:prstGeom>
          <a:ln w="5715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ja-JP" altLang="en-US" sz="3200"/>
              <a:t>独自の属性・</a:t>
            </a:r>
            <a:br>
              <a:rPr lang="ja-JP" altLang="en-US" sz="3200"/>
            </a:br>
            <a:r>
              <a:rPr lang="ja-JP" altLang="en-US" sz="3200"/>
              <a:t>操作を持つ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7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57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57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57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57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08" grpId="0" animBg="1"/>
      <p:bldP spid="157709" grpId="0"/>
      <p:bldP spid="157710" grpId="0" animBg="1"/>
      <p:bldP spid="157711" grpId="0" animBg="1"/>
      <p:bldP spid="157712" grpId="0" animBg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３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５ ポリモーフィズム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700213"/>
            <a:ext cx="7772400" cy="1296987"/>
          </a:xfrm>
        </p:spPr>
        <p:txBody>
          <a:bodyPr/>
          <a:lstStyle/>
          <a:p>
            <a:pPr lvl="1"/>
            <a:r>
              <a:rPr lang="ja-JP" altLang="en-US" smtClean="0"/>
              <a:t>各図形は、各々自分自身の </a:t>
            </a:r>
            <a:r>
              <a:rPr lang="en-US" altLang="ja-JP" smtClean="0"/>
              <a:t>draw</a:t>
            </a:r>
            <a:r>
              <a:rPr lang="ja-JP" altLang="en-US" smtClean="0"/>
              <a:t>手続きを持つ</a:t>
            </a:r>
          </a:p>
        </p:txBody>
      </p:sp>
      <p:sp>
        <p:nvSpPr>
          <p:cNvPr id="76804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1E616660-BACF-4D1F-AE2F-2032BFEF7118}" type="slidenum">
              <a:rPr lang="ja-JP" altLang="en-US">
                <a:latin typeface="ＭＳ Ｐゴシック" pitchFamily="50" charset="-128"/>
              </a:rPr>
              <a:pPr algn="r"/>
              <a:t>75</a:t>
            </a:fld>
            <a:endParaRPr lang="en-US" altLang="ja-JP">
              <a:latin typeface="ＭＳ Ｐゴシック" pitchFamily="50" charset="-128"/>
            </a:endParaRPr>
          </a:p>
        </p:txBody>
      </p:sp>
      <p:sp useBgFill="1"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2124075" y="2946400"/>
            <a:ext cx="6119813" cy="2522538"/>
          </a:xfrm>
          <a:prstGeom prst="rect">
            <a:avLst/>
          </a:prstGeo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class arrow extends line {</a:t>
            </a:r>
          </a:p>
          <a:p>
            <a:pPr>
              <a:lnSpc>
                <a:spcPct val="10000"/>
              </a:lnSpc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        </a:t>
            </a:r>
            <a:r>
              <a:rPr lang="ja-JP" altLang="en-US" sz="3200">
                <a:latin typeface="ＭＳ ゴシック" pitchFamily="49" charset="-128"/>
                <a:ea typeface="ＭＳ ゴシック" pitchFamily="49" charset="-128"/>
              </a:rPr>
              <a:t>：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  void draw() {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     super.draw();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     </a:t>
            </a:r>
            <a:r>
              <a:rPr lang="ja-JP" altLang="en-US" sz="3200">
                <a:latin typeface="ＭＳ ゴシック" pitchFamily="49" charset="-128"/>
                <a:ea typeface="ＭＳ ゴシック" pitchFamily="49" charset="-128"/>
              </a:rPr>
              <a:t>矢印の頭部を描くコード</a:t>
            </a: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;</a:t>
            </a:r>
          </a:p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  }</a:t>
            </a:r>
          </a:p>
        </p:txBody>
      </p:sp>
      <p:sp>
        <p:nvSpPr>
          <p:cNvPr id="76806" name="Rectangle 6"/>
          <p:cNvSpPr>
            <a:spLocks noChangeArrowheads="1"/>
          </p:cNvSpPr>
          <p:nvPr/>
        </p:nvSpPr>
        <p:spPr bwMode="auto">
          <a:xfrm>
            <a:off x="682625" y="5516563"/>
            <a:ext cx="77724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2562" tIns="46038" rIns="182562" bIns="46038"/>
          <a:lstStyle/>
          <a:p>
            <a:pPr marL="922338" lvl="2" indent="-7938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None/>
            </a:pPr>
            <a:r>
              <a:rPr lang="ja-JP" altLang="en-US" sz="3600">
                <a:latin typeface="ＭＳ Ｐゴシック" pitchFamily="50" charset="-128"/>
              </a:rPr>
              <a:t>矢印を加えたならば、矢印のコードを作成する</a:t>
            </a:r>
            <a:endParaRPr lang="en-US" altLang="ja-JP" sz="3600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３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５ ポリモーフィズム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628775"/>
            <a:ext cx="7772400" cy="1223963"/>
          </a:xfrm>
        </p:spPr>
        <p:txBody>
          <a:bodyPr/>
          <a:lstStyle/>
          <a:p>
            <a:pPr lvl="1"/>
            <a:r>
              <a:rPr lang="ja-JP" altLang="en-US" smtClean="0"/>
              <a:t>利用する側は、形状を構成する図形をいちいち分類する必要がない</a:t>
            </a:r>
          </a:p>
        </p:txBody>
      </p:sp>
      <p:sp>
        <p:nvSpPr>
          <p:cNvPr id="77828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A02B909F-2502-48AE-A873-16117DB95DD1}" type="slidenum">
              <a:rPr lang="ja-JP" altLang="en-US">
                <a:latin typeface="ＭＳ Ｐゴシック" pitchFamily="50" charset="-128"/>
              </a:rPr>
              <a:pPr algn="r"/>
              <a:t>76</a:t>
            </a:fld>
            <a:endParaRPr lang="en-US" altLang="ja-JP">
              <a:latin typeface="ＭＳ Ｐゴシック" pitchFamily="50" charset="-128"/>
            </a:endParaRPr>
          </a:p>
        </p:txBody>
      </p:sp>
      <p:sp useBgFill="1"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1979613" y="2924175"/>
            <a:ext cx="6119812" cy="2570163"/>
          </a:xfrm>
          <a:prstGeom prst="rect">
            <a:avLst/>
          </a:prstGeo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class figure {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      :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  void draw() {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    for (</a:t>
            </a:r>
            <a:r>
              <a:rPr lang="ja-JP" altLang="en-US" sz="3200">
                <a:latin typeface="ＭＳ ゴシック" pitchFamily="49" charset="-128"/>
                <a:ea typeface="ＭＳ ゴシック" pitchFamily="49" charset="-128"/>
              </a:rPr>
              <a:t>形状</a:t>
            </a: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f</a:t>
            </a:r>
            <a:r>
              <a:rPr lang="ja-JP" altLang="en-US" sz="3200">
                <a:latin typeface="ＭＳ ゴシック" pitchFamily="49" charset="-128"/>
                <a:ea typeface="ＭＳ ゴシック" pitchFamily="49" charset="-128"/>
              </a:rPr>
              <a:t>中の図形</a:t>
            </a: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a)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ja-JP" altLang="en-US" sz="3200">
                <a:latin typeface="ＭＳ ゴシック" pitchFamily="49" charset="-128"/>
                <a:ea typeface="ＭＳ ゴシック" pitchFamily="49" charset="-128"/>
              </a:rPr>
              <a:t>      </a:t>
            </a: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a.draw();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  }  </a:t>
            </a:r>
          </a:p>
        </p:txBody>
      </p:sp>
      <p:sp>
        <p:nvSpPr>
          <p:cNvPr id="77830" name="Rectangle 6"/>
          <p:cNvSpPr>
            <a:spLocks noChangeArrowheads="1"/>
          </p:cNvSpPr>
          <p:nvPr/>
        </p:nvSpPr>
        <p:spPr bwMode="auto">
          <a:xfrm>
            <a:off x="684213" y="5516563"/>
            <a:ext cx="77724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2562" tIns="46038" rIns="182562" bIns="46038"/>
          <a:lstStyle/>
          <a:p>
            <a:pPr marL="922338" lvl="2" indent="-7938" eaLnBrk="0" hangingPunct="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None/>
              <a:tabLst>
                <a:tab pos="901700" algn="l"/>
              </a:tabLst>
            </a:pPr>
            <a:r>
              <a:rPr lang="ja-JP" altLang="en-US" sz="3600">
                <a:latin typeface="ＭＳ Ｐゴシック" pitchFamily="50" charset="-128"/>
              </a:rPr>
              <a:t>したがって、矢印を加えても修正する必要がない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３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６ インタフェース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981200"/>
            <a:ext cx="7772400" cy="4687888"/>
          </a:xfrm>
        </p:spPr>
        <p:txBody>
          <a:bodyPr/>
          <a:lstStyle/>
          <a:p>
            <a:r>
              <a:rPr lang="ja-JP" altLang="en-US" smtClean="0"/>
              <a:t>メソッドの設計は、規約の決定と実装という２つの段階を経る </a:t>
            </a:r>
          </a:p>
          <a:p>
            <a:pPr lvl="1"/>
            <a:r>
              <a:rPr lang="ja-JP" altLang="en-US" smtClean="0"/>
              <a:t>入出力規約とは、外部から見たメソッドの仕様。「何を入力したら、何を行い、何を出力するか」</a:t>
            </a:r>
          </a:p>
          <a:p>
            <a:pPr lvl="1"/>
            <a:r>
              <a:rPr lang="ja-JP" altLang="en-US" smtClean="0"/>
              <a:t>実装（</a:t>
            </a:r>
            <a:r>
              <a:rPr lang="en-US" altLang="ja-JP" smtClean="0"/>
              <a:t>implementation)</a:t>
            </a:r>
            <a:r>
              <a:rPr lang="ja-JP" altLang="en-US" smtClean="0"/>
              <a:t>は、メソッドを実現する手段。「どのように作るか」</a:t>
            </a:r>
          </a:p>
        </p:txBody>
      </p:sp>
      <p:sp>
        <p:nvSpPr>
          <p:cNvPr id="79876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13BE7369-1A4E-4F34-A22C-CDE511E021A8}" type="slidenum">
              <a:rPr lang="ja-JP" altLang="en-US">
                <a:latin typeface="ＭＳ Ｐゴシック" pitchFamily="50" charset="-128"/>
              </a:rPr>
              <a:pPr algn="r"/>
              <a:t>77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３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６ インタフェース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981200"/>
            <a:ext cx="7772400" cy="4616450"/>
          </a:xfrm>
        </p:spPr>
        <p:txBody>
          <a:bodyPr/>
          <a:lstStyle/>
          <a:p>
            <a:r>
              <a:rPr lang="ja-JP" altLang="en-US" i="1" u="sng" smtClean="0">
                <a:solidFill>
                  <a:schemeClr val="accent2"/>
                </a:solidFill>
              </a:rPr>
              <a:t>インタフェース</a:t>
            </a:r>
            <a:r>
              <a:rPr lang="ja-JP" altLang="en-US" smtClean="0"/>
              <a:t> </a:t>
            </a:r>
            <a:r>
              <a:rPr lang="en-US" altLang="ja-JP" smtClean="0"/>
              <a:t>(interface) </a:t>
            </a:r>
            <a:r>
              <a:rPr lang="ja-JP" altLang="en-US" smtClean="0"/>
              <a:t>とは</a:t>
            </a:r>
          </a:p>
          <a:p>
            <a:pPr lvl="1">
              <a:lnSpc>
                <a:spcPct val="90000"/>
              </a:lnSpc>
            </a:pPr>
            <a:r>
              <a:rPr lang="ja-JP" altLang="en-US" smtClean="0"/>
              <a:t>抽象クラスの一種</a:t>
            </a:r>
          </a:p>
          <a:p>
            <a:pPr lvl="1">
              <a:lnSpc>
                <a:spcPct val="90000"/>
              </a:lnSpc>
            </a:pPr>
            <a:r>
              <a:rPr lang="ja-JP" altLang="en-US" smtClean="0"/>
              <a:t>メソッドの入出力規約のみを取出した仕組み</a:t>
            </a:r>
          </a:p>
          <a:p>
            <a:pPr lvl="1">
              <a:lnSpc>
                <a:spcPct val="90000"/>
              </a:lnSpc>
            </a:pPr>
            <a:r>
              <a:rPr lang="ja-JP" altLang="en-US" smtClean="0"/>
              <a:t>メソッドの実装は、継承したクラスで行う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ja-JP" altLang="en-US" smtClean="0"/>
              <a:t>		⇒ 様々な実装を同一のインタ</a:t>
            </a:r>
            <a:br>
              <a:rPr lang="ja-JP" altLang="en-US" smtClean="0"/>
            </a:br>
            <a:r>
              <a:rPr lang="ja-JP" altLang="en-US" smtClean="0"/>
              <a:t>      フェースで扱うことができる</a:t>
            </a:r>
          </a:p>
        </p:txBody>
      </p:sp>
      <p:sp>
        <p:nvSpPr>
          <p:cNvPr id="80900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B740FDF9-3FAE-459D-A53C-C88049321DA8}" type="slidenum">
              <a:rPr lang="ja-JP" altLang="en-US">
                <a:latin typeface="ＭＳ Ｐゴシック" pitchFamily="50" charset="-128"/>
              </a:rPr>
              <a:pPr algn="r"/>
              <a:t>78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３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６ インタフェース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628775"/>
            <a:ext cx="7772400" cy="800100"/>
          </a:xfrm>
        </p:spPr>
        <p:txBody>
          <a:bodyPr/>
          <a:lstStyle/>
          <a:p>
            <a:pPr lvl="1"/>
            <a:r>
              <a:rPr lang="ja-JP" altLang="en-US" smtClean="0"/>
              <a:t>インタフェースの例</a:t>
            </a:r>
          </a:p>
        </p:txBody>
      </p:sp>
      <p:sp>
        <p:nvSpPr>
          <p:cNvPr id="81924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C208623C-7F0D-4B22-86F0-BD6176CCF661}" type="slidenum">
              <a:rPr lang="ja-JP" altLang="en-US">
                <a:latin typeface="ＭＳ Ｐゴシック" pitchFamily="50" charset="-128"/>
              </a:rPr>
              <a:pPr algn="r"/>
              <a:t>79</a:t>
            </a:fld>
            <a:endParaRPr lang="en-US" altLang="ja-JP">
              <a:latin typeface="ＭＳ Ｐゴシック" pitchFamily="50" charset="-128"/>
            </a:endParaRPr>
          </a:p>
        </p:txBody>
      </p:sp>
      <p:grpSp>
        <p:nvGrpSpPr>
          <p:cNvPr id="81925" name="Group 5"/>
          <p:cNvGrpSpPr>
            <a:grpSpLocks/>
          </p:cNvGrpSpPr>
          <p:nvPr/>
        </p:nvGrpSpPr>
        <p:grpSpPr bwMode="auto">
          <a:xfrm>
            <a:off x="3384550" y="2319338"/>
            <a:ext cx="2232025" cy="1836737"/>
            <a:chOff x="1020" y="1661"/>
            <a:chExt cx="1406" cy="1157"/>
          </a:xfrm>
        </p:grpSpPr>
        <p:sp>
          <p:nvSpPr>
            <p:cNvPr id="81939" name="Text Box 6"/>
            <p:cNvSpPr txBox="1">
              <a:spLocks noChangeArrowheads="1"/>
            </p:cNvSpPr>
            <p:nvPr/>
          </p:nvSpPr>
          <p:spPr bwMode="auto">
            <a:xfrm>
              <a:off x="1020" y="1661"/>
              <a:ext cx="1406" cy="264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lang="ja-JP" altLang="en-US" sz="2800"/>
                <a:t>入出力</a:t>
              </a:r>
            </a:p>
          </p:txBody>
        </p:sp>
        <p:sp>
          <p:nvSpPr>
            <p:cNvPr id="81940" name="Text Box 7"/>
            <p:cNvSpPr txBox="1">
              <a:spLocks noChangeArrowheads="1"/>
            </p:cNvSpPr>
            <p:nvPr/>
          </p:nvSpPr>
          <p:spPr bwMode="auto">
            <a:xfrm>
              <a:off x="1020" y="1933"/>
              <a:ext cx="1406" cy="885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ja-JP" sz="2800"/>
                <a:t>write</a:t>
              </a:r>
            </a:p>
            <a:p>
              <a:pPr algn="ctr">
                <a:lnSpc>
                  <a:spcPct val="30000"/>
                </a:lnSpc>
                <a:spcBef>
                  <a:spcPct val="50000"/>
                </a:spcBef>
              </a:pPr>
              <a:r>
                <a:rPr lang="en-US" altLang="ja-JP" sz="2800"/>
                <a:t>read</a:t>
              </a:r>
            </a:p>
            <a:p>
              <a:pPr algn="ctr">
                <a:lnSpc>
                  <a:spcPct val="30000"/>
                </a:lnSpc>
                <a:spcBef>
                  <a:spcPct val="50000"/>
                </a:spcBef>
              </a:pPr>
              <a:r>
                <a:rPr lang="en-US" altLang="ja-JP" sz="2800"/>
                <a:t>open</a:t>
              </a:r>
            </a:p>
            <a:p>
              <a:pPr algn="ctr">
                <a:lnSpc>
                  <a:spcPct val="30000"/>
                </a:lnSpc>
                <a:spcBef>
                  <a:spcPct val="50000"/>
                </a:spcBef>
              </a:pPr>
              <a:r>
                <a:rPr lang="en-US" altLang="ja-JP" sz="2800"/>
                <a:t>close</a:t>
              </a:r>
            </a:p>
          </p:txBody>
        </p:sp>
      </p:grpSp>
      <p:grpSp>
        <p:nvGrpSpPr>
          <p:cNvPr id="81926" name="Group 8"/>
          <p:cNvGrpSpPr>
            <a:grpSpLocks/>
          </p:cNvGrpSpPr>
          <p:nvPr/>
        </p:nvGrpSpPr>
        <p:grpSpPr bwMode="auto">
          <a:xfrm>
            <a:off x="1403350" y="4868863"/>
            <a:ext cx="2232025" cy="1836737"/>
            <a:chOff x="1020" y="1661"/>
            <a:chExt cx="1406" cy="1157"/>
          </a:xfrm>
        </p:grpSpPr>
        <p:sp>
          <p:nvSpPr>
            <p:cNvPr id="81937" name="Text Box 9"/>
            <p:cNvSpPr txBox="1">
              <a:spLocks noChangeArrowheads="1"/>
            </p:cNvSpPr>
            <p:nvPr/>
          </p:nvSpPr>
          <p:spPr bwMode="auto">
            <a:xfrm>
              <a:off x="1020" y="1661"/>
              <a:ext cx="1406" cy="264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lang="ja-JP" altLang="en-US" sz="2800"/>
                <a:t>画面</a:t>
              </a:r>
            </a:p>
          </p:txBody>
        </p:sp>
        <p:sp>
          <p:nvSpPr>
            <p:cNvPr id="81938" name="Text Box 10"/>
            <p:cNvSpPr txBox="1">
              <a:spLocks noChangeArrowheads="1"/>
            </p:cNvSpPr>
            <p:nvPr/>
          </p:nvSpPr>
          <p:spPr bwMode="auto">
            <a:xfrm>
              <a:off x="1020" y="1933"/>
              <a:ext cx="1406" cy="885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ja-JP" sz="2800"/>
                <a:t>write</a:t>
              </a:r>
            </a:p>
            <a:p>
              <a:pPr algn="ctr">
                <a:lnSpc>
                  <a:spcPct val="30000"/>
                </a:lnSpc>
                <a:spcBef>
                  <a:spcPct val="50000"/>
                </a:spcBef>
              </a:pPr>
              <a:r>
                <a:rPr lang="en-US" altLang="ja-JP" sz="2800"/>
                <a:t>read</a:t>
              </a:r>
            </a:p>
            <a:p>
              <a:pPr algn="ctr">
                <a:lnSpc>
                  <a:spcPct val="30000"/>
                </a:lnSpc>
                <a:spcBef>
                  <a:spcPct val="50000"/>
                </a:spcBef>
              </a:pPr>
              <a:r>
                <a:rPr lang="en-US" altLang="ja-JP" sz="2800"/>
                <a:t>open</a:t>
              </a:r>
            </a:p>
            <a:p>
              <a:pPr algn="ctr">
                <a:lnSpc>
                  <a:spcPct val="30000"/>
                </a:lnSpc>
                <a:spcBef>
                  <a:spcPct val="50000"/>
                </a:spcBef>
              </a:pPr>
              <a:r>
                <a:rPr lang="en-US" altLang="ja-JP" sz="2800"/>
                <a:t>close</a:t>
              </a:r>
            </a:p>
          </p:txBody>
        </p:sp>
      </p:grpSp>
      <p:grpSp>
        <p:nvGrpSpPr>
          <p:cNvPr id="81927" name="Group 11"/>
          <p:cNvGrpSpPr>
            <a:grpSpLocks/>
          </p:cNvGrpSpPr>
          <p:nvPr/>
        </p:nvGrpSpPr>
        <p:grpSpPr bwMode="auto">
          <a:xfrm>
            <a:off x="5364163" y="4868863"/>
            <a:ext cx="2232025" cy="1836737"/>
            <a:chOff x="1020" y="1661"/>
            <a:chExt cx="1406" cy="1157"/>
          </a:xfrm>
        </p:grpSpPr>
        <p:sp>
          <p:nvSpPr>
            <p:cNvPr id="81935" name="Text Box 12"/>
            <p:cNvSpPr txBox="1">
              <a:spLocks noChangeArrowheads="1"/>
            </p:cNvSpPr>
            <p:nvPr/>
          </p:nvSpPr>
          <p:spPr bwMode="auto">
            <a:xfrm>
              <a:off x="1020" y="1661"/>
              <a:ext cx="1406" cy="264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lang="ja-JP" altLang="en-US" sz="2800"/>
                <a:t>ファイル</a:t>
              </a:r>
            </a:p>
          </p:txBody>
        </p:sp>
        <p:sp>
          <p:nvSpPr>
            <p:cNvPr id="81936" name="Text Box 13"/>
            <p:cNvSpPr txBox="1">
              <a:spLocks noChangeArrowheads="1"/>
            </p:cNvSpPr>
            <p:nvPr/>
          </p:nvSpPr>
          <p:spPr bwMode="auto">
            <a:xfrm>
              <a:off x="1020" y="1933"/>
              <a:ext cx="1406" cy="885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ja-JP" sz="2800"/>
                <a:t>write</a:t>
              </a:r>
            </a:p>
            <a:p>
              <a:pPr algn="ctr">
                <a:lnSpc>
                  <a:spcPct val="30000"/>
                </a:lnSpc>
                <a:spcBef>
                  <a:spcPct val="50000"/>
                </a:spcBef>
              </a:pPr>
              <a:r>
                <a:rPr lang="en-US" altLang="ja-JP" sz="2800"/>
                <a:t>read</a:t>
              </a:r>
            </a:p>
            <a:p>
              <a:pPr algn="ctr">
                <a:lnSpc>
                  <a:spcPct val="30000"/>
                </a:lnSpc>
                <a:spcBef>
                  <a:spcPct val="50000"/>
                </a:spcBef>
              </a:pPr>
              <a:r>
                <a:rPr lang="en-US" altLang="ja-JP" sz="2800"/>
                <a:t>open</a:t>
              </a:r>
            </a:p>
            <a:p>
              <a:pPr algn="ctr">
                <a:lnSpc>
                  <a:spcPct val="30000"/>
                </a:lnSpc>
                <a:spcBef>
                  <a:spcPct val="50000"/>
                </a:spcBef>
              </a:pPr>
              <a:r>
                <a:rPr lang="en-US" altLang="ja-JP" sz="2800"/>
                <a:t>close</a:t>
              </a:r>
            </a:p>
          </p:txBody>
        </p:sp>
      </p:grpSp>
      <p:sp>
        <p:nvSpPr>
          <p:cNvPr id="81928" name="Line 14"/>
          <p:cNvSpPr>
            <a:spLocks noChangeShapeType="1"/>
          </p:cNvSpPr>
          <p:nvPr/>
        </p:nvSpPr>
        <p:spPr bwMode="auto">
          <a:xfrm flipV="1">
            <a:off x="2555875" y="4581525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1929" name="Line 15"/>
          <p:cNvSpPr>
            <a:spLocks noChangeShapeType="1"/>
          </p:cNvSpPr>
          <p:nvPr/>
        </p:nvSpPr>
        <p:spPr bwMode="auto">
          <a:xfrm flipV="1">
            <a:off x="6516688" y="4581525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1930" name="Line 16"/>
          <p:cNvSpPr>
            <a:spLocks noChangeShapeType="1"/>
          </p:cNvSpPr>
          <p:nvPr/>
        </p:nvSpPr>
        <p:spPr bwMode="auto">
          <a:xfrm>
            <a:off x="2555875" y="4581525"/>
            <a:ext cx="3960813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1931" name="Line 18"/>
          <p:cNvSpPr>
            <a:spLocks noChangeShapeType="1"/>
          </p:cNvSpPr>
          <p:nvPr/>
        </p:nvSpPr>
        <p:spPr bwMode="auto">
          <a:xfrm flipV="1">
            <a:off x="4500563" y="4292600"/>
            <a:ext cx="0" cy="288925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1932" name="AutoShape 19"/>
          <p:cNvSpPr>
            <a:spLocks noChangeArrowheads="1"/>
          </p:cNvSpPr>
          <p:nvPr/>
        </p:nvSpPr>
        <p:spPr bwMode="auto">
          <a:xfrm>
            <a:off x="4427538" y="4192588"/>
            <a:ext cx="144462" cy="100012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 useBgFill="1">
        <p:nvSpPr>
          <p:cNvPr id="81933" name="AutoShape 20"/>
          <p:cNvSpPr>
            <a:spLocks noChangeArrowheads="1"/>
          </p:cNvSpPr>
          <p:nvPr/>
        </p:nvSpPr>
        <p:spPr bwMode="auto">
          <a:xfrm>
            <a:off x="5940425" y="1844675"/>
            <a:ext cx="2879725" cy="1008063"/>
          </a:xfrm>
          <a:prstGeom prst="wedgeRoundRectCallout">
            <a:avLst>
              <a:gd name="adj1" fmla="val -76736"/>
              <a:gd name="adj2" fmla="val 87324"/>
              <a:gd name="adj3" fmla="val 16667"/>
            </a:avLst>
          </a:prstGeom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ja-JP" altLang="en-US" sz="3200"/>
              <a:t>メソッドの入出力のみを定義</a:t>
            </a:r>
          </a:p>
        </p:txBody>
      </p:sp>
      <p:sp useBgFill="1">
        <p:nvSpPr>
          <p:cNvPr id="81934" name="AutoShape 22"/>
          <p:cNvSpPr>
            <a:spLocks noChangeArrowheads="1"/>
          </p:cNvSpPr>
          <p:nvPr/>
        </p:nvSpPr>
        <p:spPr bwMode="auto">
          <a:xfrm>
            <a:off x="6588125" y="3357563"/>
            <a:ext cx="2520950" cy="1009650"/>
          </a:xfrm>
          <a:prstGeom prst="wedgeRoundRectCallout">
            <a:avLst>
              <a:gd name="adj1" fmla="val -25125"/>
              <a:gd name="adj2" fmla="val 156134"/>
              <a:gd name="adj3" fmla="val 16667"/>
            </a:avLst>
          </a:prstGeom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ja-JP" altLang="en-US" sz="3200"/>
              <a:t>実装はサブクラスで行う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１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３ オブジェクトの動作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981200"/>
            <a:ext cx="7772400" cy="1376363"/>
          </a:xfrm>
        </p:spPr>
        <p:txBody>
          <a:bodyPr/>
          <a:lstStyle/>
          <a:p>
            <a:r>
              <a:rPr lang="ja-JP" altLang="en-US" i="1" u="sng" smtClean="0">
                <a:solidFill>
                  <a:schemeClr val="accent2"/>
                </a:solidFill>
              </a:rPr>
              <a:t>メッセージ</a:t>
            </a:r>
            <a:r>
              <a:rPr lang="ja-JP" altLang="en-US" smtClean="0"/>
              <a:t> </a:t>
            </a:r>
            <a:r>
              <a:rPr lang="en-US" altLang="ja-JP" smtClean="0"/>
              <a:t>(message)</a:t>
            </a:r>
          </a:p>
          <a:p>
            <a:pPr lvl="1"/>
            <a:r>
              <a:rPr lang="ja-JP" altLang="en-US" smtClean="0"/>
              <a:t>オブジェクトの通信手段</a:t>
            </a:r>
          </a:p>
        </p:txBody>
      </p:sp>
      <p:sp>
        <p:nvSpPr>
          <p:cNvPr id="10244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DB0C22CF-5996-4AB1-95F8-5E1F6F00A58B}" type="slidenum">
              <a:rPr lang="ja-JP" altLang="en-US">
                <a:latin typeface="ＭＳ Ｐゴシック" pitchFamily="50" charset="-128"/>
              </a:rPr>
              <a:pPr algn="r"/>
              <a:t>8</a:t>
            </a:fld>
            <a:endParaRPr lang="en-US" altLang="ja-JP">
              <a:latin typeface="ＭＳ Ｐゴシック" pitchFamily="50" charset="-128"/>
            </a:endParaRPr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1260475" y="3716338"/>
            <a:ext cx="2159000" cy="863600"/>
          </a:xfrm>
          <a:prstGeom prst="cube">
            <a:avLst>
              <a:gd name="adj" fmla="val 12134"/>
            </a:avLst>
          </a:prstGeom>
          <a:solidFill>
            <a:srgbClr val="FFCC99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3200">
                <a:solidFill>
                  <a:schemeClr val="bg2"/>
                </a:solidFill>
              </a:rPr>
              <a:t>オブジェクト</a:t>
            </a:r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5724525" y="3716338"/>
            <a:ext cx="2159000" cy="863600"/>
          </a:xfrm>
          <a:prstGeom prst="cube">
            <a:avLst>
              <a:gd name="adj" fmla="val 12134"/>
            </a:avLst>
          </a:prstGeom>
          <a:solidFill>
            <a:srgbClr val="FFCC99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3200">
                <a:solidFill>
                  <a:schemeClr val="bg2"/>
                </a:solidFill>
              </a:rPr>
              <a:t>オブジェクト</a:t>
            </a:r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 flipH="1">
            <a:off x="3419475" y="4221163"/>
            <a:ext cx="23050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48" name="Line 15"/>
          <p:cNvSpPr>
            <a:spLocks noChangeShapeType="1"/>
          </p:cNvSpPr>
          <p:nvPr/>
        </p:nvSpPr>
        <p:spPr bwMode="auto">
          <a:xfrm>
            <a:off x="4716463" y="4221163"/>
            <a:ext cx="0" cy="576262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49" name="Rectangle 16"/>
          <p:cNvSpPr>
            <a:spLocks noChangeArrowheads="1"/>
          </p:cNvSpPr>
          <p:nvPr/>
        </p:nvSpPr>
        <p:spPr bwMode="auto">
          <a:xfrm>
            <a:off x="4572000" y="5373688"/>
            <a:ext cx="2520950" cy="6477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3200"/>
              <a:t>操作名：引数</a:t>
            </a:r>
          </a:p>
        </p:txBody>
      </p:sp>
      <p:sp useBgFill="1">
        <p:nvSpPr>
          <p:cNvPr id="10250" name="Rectangle 14"/>
          <p:cNvSpPr>
            <a:spLocks noChangeArrowheads="1"/>
          </p:cNvSpPr>
          <p:nvPr/>
        </p:nvSpPr>
        <p:spPr bwMode="auto">
          <a:xfrm>
            <a:off x="3708400" y="4797425"/>
            <a:ext cx="1871663" cy="719138"/>
          </a:xfrm>
          <a:prstGeom prst="rect">
            <a:avLst/>
          </a:prstGeo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3200"/>
              <a:t>メッセージ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３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６ インタフェース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700213"/>
            <a:ext cx="7772400" cy="49688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ja-JP" altLang="en-US" smtClean="0"/>
              <a:t>インタフェースの特徴</a:t>
            </a:r>
          </a:p>
          <a:p>
            <a:pPr lvl="1">
              <a:lnSpc>
                <a:spcPct val="80000"/>
              </a:lnSpc>
            </a:pPr>
            <a:r>
              <a:rPr lang="ja-JP" altLang="en-US" smtClean="0"/>
              <a:t>（</a:t>
            </a:r>
            <a:r>
              <a:rPr lang="en-US" altLang="ja-JP" smtClean="0"/>
              <a:t>Java</a:t>
            </a:r>
            <a:r>
              <a:rPr lang="ja-JP" altLang="en-US" smtClean="0"/>
              <a:t>、</a:t>
            </a:r>
            <a:r>
              <a:rPr lang="en-US" altLang="ja-JP" smtClean="0"/>
              <a:t>C#</a:t>
            </a:r>
            <a:r>
              <a:rPr lang="ja-JP" altLang="en-US" smtClean="0"/>
              <a:t>でも） </a:t>
            </a:r>
            <a:r>
              <a:rPr lang="en-US" altLang="ja-JP" smtClean="0"/>
              <a:t>1</a:t>
            </a:r>
            <a:r>
              <a:rPr lang="ja-JP" altLang="en-US" smtClean="0"/>
              <a:t>つのクラスが複数のインタフェースを実装できる </a:t>
            </a:r>
          </a:p>
          <a:p>
            <a:pPr lvl="1">
              <a:lnSpc>
                <a:spcPct val="90000"/>
              </a:lnSpc>
            </a:pPr>
            <a:r>
              <a:rPr lang="en-US" altLang="ja-JP" smtClean="0"/>
              <a:t>Java</a:t>
            </a:r>
            <a:r>
              <a:rPr lang="ja-JP" altLang="en-US" smtClean="0"/>
              <a:t>、</a:t>
            </a:r>
            <a:r>
              <a:rPr lang="en-US" altLang="ja-JP" smtClean="0"/>
              <a:t>C#</a:t>
            </a:r>
            <a:r>
              <a:rPr lang="ja-JP" altLang="en-US" smtClean="0"/>
              <a:t>では、「</a:t>
            </a:r>
            <a:r>
              <a:rPr lang="en-US" altLang="ja-JP" smtClean="0"/>
              <a:t>interface</a:t>
            </a:r>
            <a:r>
              <a:rPr lang="ja-JP" altLang="en-US" smtClean="0"/>
              <a:t>」というキーワードで定義する</a:t>
            </a:r>
          </a:p>
          <a:p>
            <a:pPr lvl="1">
              <a:lnSpc>
                <a:spcPct val="90000"/>
              </a:lnSpc>
            </a:pPr>
            <a:r>
              <a:rPr lang="en-US" altLang="ja-JP" smtClean="0"/>
              <a:t>C++</a:t>
            </a:r>
            <a:r>
              <a:rPr lang="ja-JP" altLang="en-US" smtClean="0"/>
              <a:t>では、直接インタフェースは書けないが、純粋仮想関数という機能を使い実現できる</a:t>
            </a:r>
          </a:p>
          <a:p>
            <a:pPr lvl="1">
              <a:lnSpc>
                <a:spcPct val="90000"/>
              </a:lnSpc>
            </a:pPr>
            <a:r>
              <a:rPr lang="en-US" altLang="ja-JP" smtClean="0"/>
              <a:t>"is implemented by" </a:t>
            </a:r>
            <a:r>
              <a:rPr lang="ja-JP" altLang="en-US" smtClean="0"/>
              <a:t>関係である</a:t>
            </a:r>
          </a:p>
        </p:txBody>
      </p:sp>
      <p:sp>
        <p:nvSpPr>
          <p:cNvPr id="82948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A19DBF02-567B-474B-8E3E-F92D73C269A6}" type="slidenum">
              <a:rPr lang="ja-JP" altLang="en-US">
                <a:latin typeface="ＭＳ Ｐゴシック" pitchFamily="50" charset="-128"/>
              </a:rPr>
              <a:pPr algn="r"/>
              <a:t>80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ffectLst/>
              </a:rPr>
              <a:t>【</a:t>
            </a:r>
            <a:r>
              <a:rPr lang="ja-JP" altLang="en-US" smtClean="0">
                <a:effectLst/>
              </a:rPr>
              <a:t>付録</a:t>
            </a:r>
            <a:r>
              <a:rPr lang="en-US" altLang="ja-JP" smtClean="0">
                <a:effectLst/>
              </a:rPr>
              <a:t>】 UML</a:t>
            </a:r>
            <a:endParaRPr lang="ja-JP" altLang="en-US" smtClean="0">
              <a:effectLst/>
            </a:endParaRP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ja-JP" altLang="en-US" smtClean="0"/>
              <a:t>統一モデリング言語</a:t>
            </a:r>
          </a:p>
          <a:p>
            <a:pPr algn="r">
              <a:lnSpc>
                <a:spcPct val="100000"/>
              </a:lnSpc>
              <a:buFont typeface="Wingdings" pitchFamily="2" charset="2"/>
              <a:buNone/>
            </a:pPr>
            <a:r>
              <a:rPr lang="ja-JP" altLang="en-US" smtClean="0"/>
              <a:t>（</a:t>
            </a:r>
            <a:r>
              <a:rPr lang="en-US" altLang="ja-JP" smtClean="0"/>
              <a:t>Unified Modeling Language</a:t>
            </a:r>
            <a:r>
              <a:rPr lang="ja-JP" altLang="en-US" smtClean="0"/>
              <a:t>）</a:t>
            </a:r>
          </a:p>
          <a:p>
            <a:pPr lvl="1"/>
            <a:r>
              <a:rPr lang="ja-JP" altLang="en-US" smtClean="0"/>
              <a:t>システムのモデルを、図により表記するための記法</a:t>
            </a:r>
          </a:p>
          <a:p>
            <a:pPr lvl="1"/>
            <a:r>
              <a:rPr lang="ja-JP" altLang="en-US" smtClean="0"/>
              <a:t>オブジェクト指向言語による開発時の設計に、よく使われる</a:t>
            </a:r>
          </a:p>
        </p:txBody>
      </p:sp>
      <p:sp>
        <p:nvSpPr>
          <p:cNvPr id="83972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25866457-8318-4E79-B372-44D61867F9FE}" type="slidenum">
              <a:rPr lang="ja-JP" altLang="en-US">
                <a:latin typeface="ＭＳ Ｐゴシック" pitchFamily="50" charset="-128"/>
              </a:rPr>
              <a:pPr algn="r"/>
              <a:t>81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ffectLst/>
              </a:rPr>
              <a:t>【</a:t>
            </a:r>
            <a:r>
              <a:rPr lang="ja-JP" altLang="en-US" smtClean="0">
                <a:effectLst/>
              </a:rPr>
              <a:t>付録</a:t>
            </a:r>
            <a:r>
              <a:rPr lang="en-US" altLang="ja-JP" smtClean="0">
                <a:effectLst/>
              </a:rPr>
              <a:t>】 UML</a:t>
            </a:r>
            <a:endParaRPr lang="ja-JP" altLang="en-US" smtClean="0">
              <a:effectLst/>
            </a:endParaRP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981200"/>
            <a:ext cx="7772400" cy="339248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altLang="ja-JP" smtClean="0"/>
              <a:t>OMG (Object Management Group) </a:t>
            </a:r>
            <a:r>
              <a:rPr lang="ja-JP" altLang="en-US" smtClean="0"/>
              <a:t>という組織が、仕様を作成・管理している</a:t>
            </a:r>
          </a:p>
          <a:p>
            <a:pPr lvl="1"/>
            <a:r>
              <a:rPr lang="ja-JP" altLang="en-US" smtClean="0"/>
              <a:t>現在の最新バージョンは、２</a:t>
            </a:r>
            <a:r>
              <a:rPr lang="en-US" altLang="ja-JP" smtClean="0"/>
              <a:t>.</a:t>
            </a:r>
            <a:r>
              <a:rPr lang="ja-JP" altLang="en-US" smtClean="0"/>
              <a:t>４</a:t>
            </a:r>
            <a:r>
              <a:rPr lang="en-US" altLang="ja-JP" smtClean="0"/>
              <a:t>.</a:t>
            </a:r>
            <a:r>
              <a:rPr lang="ja-JP" altLang="en-US" smtClean="0"/>
              <a:t>１</a:t>
            </a:r>
          </a:p>
          <a:p>
            <a:pPr lvl="1"/>
            <a:r>
              <a:rPr lang="en-US" altLang="ja-JP" smtClean="0"/>
              <a:t>http://www.omg.org/ </a:t>
            </a:r>
            <a:r>
              <a:rPr lang="ja-JP" altLang="en-US" smtClean="0"/>
              <a:t>参照</a:t>
            </a:r>
          </a:p>
        </p:txBody>
      </p:sp>
      <p:sp>
        <p:nvSpPr>
          <p:cNvPr id="84996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A663B012-1FC4-48E5-85C3-5AD96A2D85CA}" type="slidenum">
              <a:rPr lang="ja-JP" altLang="en-US">
                <a:latin typeface="ＭＳ Ｐゴシック" pitchFamily="50" charset="-128"/>
              </a:rPr>
              <a:pPr algn="r"/>
              <a:t>82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ffectLst/>
              </a:rPr>
              <a:t>【</a:t>
            </a:r>
            <a:r>
              <a:rPr lang="ja-JP" altLang="en-US" smtClean="0">
                <a:effectLst/>
              </a:rPr>
              <a:t>付録</a:t>
            </a:r>
            <a:r>
              <a:rPr lang="en-US" altLang="ja-JP" smtClean="0">
                <a:effectLst/>
              </a:rPr>
              <a:t>】 UML</a:t>
            </a:r>
            <a:endParaRPr lang="ja-JP" altLang="en-US" smtClean="0">
              <a:effectLst/>
            </a:endParaRP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981200"/>
            <a:ext cx="7777163" cy="468816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ja-JP" altLang="en-US" smtClean="0"/>
              <a:t>十数種類の図（ダイアグラム）を、用途に応じて使い分ける</a:t>
            </a:r>
          </a:p>
          <a:p>
            <a:pPr lvl="1">
              <a:lnSpc>
                <a:spcPct val="85000"/>
              </a:lnSpc>
            </a:pPr>
            <a:r>
              <a:rPr lang="ja-JP" altLang="en-US" smtClean="0"/>
              <a:t>クラス図</a:t>
            </a:r>
          </a:p>
          <a:p>
            <a:pPr lvl="1">
              <a:lnSpc>
                <a:spcPct val="85000"/>
              </a:lnSpc>
            </a:pPr>
            <a:r>
              <a:rPr lang="ja-JP" altLang="en-US" smtClean="0"/>
              <a:t>ユースケース図</a:t>
            </a:r>
          </a:p>
          <a:p>
            <a:pPr lvl="1">
              <a:lnSpc>
                <a:spcPct val="85000"/>
              </a:lnSpc>
            </a:pPr>
            <a:r>
              <a:rPr lang="ja-JP" altLang="en-US" smtClean="0"/>
              <a:t>シーケンス図</a:t>
            </a:r>
            <a:endParaRPr lang="en-US" altLang="ja-JP" smtClean="0"/>
          </a:p>
          <a:p>
            <a:pPr lvl="1">
              <a:lnSpc>
                <a:spcPct val="85000"/>
              </a:lnSpc>
            </a:pPr>
            <a:r>
              <a:rPr lang="ja-JP" altLang="en-US" smtClean="0"/>
              <a:t>ステートマシン図 （状態遷移図）</a:t>
            </a:r>
          </a:p>
          <a:p>
            <a:pPr lvl="1">
              <a:lnSpc>
                <a:spcPct val="85000"/>
              </a:lnSpc>
            </a:pPr>
            <a:r>
              <a:rPr lang="ja-JP" altLang="en-US" smtClean="0"/>
              <a:t>アクティビティ図    </a:t>
            </a:r>
            <a:r>
              <a:rPr lang="en-US" altLang="ja-JP" smtClean="0"/>
              <a:t>etc.</a:t>
            </a:r>
          </a:p>
        </p:txBody>
      </p:sp>
      <p:sp>
        <p:nvSpPr>
          <p:cNvPr id="86020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45640C5A-98B4-4D2A-8380-37B76695CB34}" type="slidenum">
              <a:rPr lang="ja-JP" altLang="en-US">
                <a:latin typeface="ＭＳ Ｐゴシック" pitchFamily="50" charset="-128"/>
              </a:rPr>
              <a:pPr algn="r"/>
              <a:t>83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ffectLst/>
              </a:rPr>
              <a:t>【</a:t>
            </a:r>
            <a:r>
              <a:rPr lang="ja-JP" altLang="en-US" smtClean="0">
                <a:effectLst/>
              </a:rPr>
              <a:t>付録</a:t>
            </a:r>
            <a:r>
              <a:rPr lang="en-US" altLang="ja-JP" smtClean="0">
                <a:effectLst/>
              </a:rPr>
              <a:t>】 UML</a:t>
            </a:r>
            <a:endParaRPr lang="ja-JP" altLang="en-US" smtClean="0">
              <a:effectLst/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981200"/>
            <a:ext cx="7777163" cy="4543425"/>
          </a:xfrm>
        </p:spPr>
        <p:txBody>
          <a:bodyPr/>
          <a:lstStyle/>
          <a:p>
            <a:r>
              <a:rPr lang="ja-JP" altLang="en-US" smtClean="0"/>
              <a:t>クラス図</a:t>
            </a:r>
          </a:p>
          <a:p>
            <a:pPr lvl="1"/>
            <a:r>
              <a:rPr lang="ja-JP" altLang="en-US" smtClean="0"/>
              <a:t>クラスやクラス同士の関連を表す </a:t>
            </a:r>
          </a:p>
          <a:p>
            <a:pPr lvl="2"/>
            <a:r>
              <a:rPr lang="ja-JP" altLang="en-US" smtClean="0"/>
              <a:t>クラス図は、</a:t>
            </a:r>
            <a:r>
              <a:rPr lang="en-US" altLang="ja-JP" smtClean="0"/>
              <a:t>UML</a:t>
            </a:r>
            <a:r>
              <a:rPr lang="ja-JP" altLang="en-US" smtClean="0"/>
              <a:t>の中心的ダイアグラムである</a:t>
            </a:r>
          </a:p>
          <a:p>
            <a:pPr lvl="1"/>
            <a:r>
              <a:rPr lang="ja-JP" altLang="en-US" smtClean="0"/>
              <a:t>クラスを、四角形で表わす</a:t>
            </a:r>
          </a:p>
          <a:p>
            <a:pPr lvl="1"/>
            <a:r>
              <a:rPr lang="ja-JP" altLang="en-US" smtClean="0"/>
              <a:t>クラス同士の関係を、四角形を結ぶ各種の線分で表わす</a:t>
            </a:r>
          </a:p>
        </p:txBody>
      </p:sp>
      <p:sp>
        <p:nvSpPr>
          <p:cNvPr id="87044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9BF6C415-9D7C-4AC2-A54E-4EA28E7715DC}" type="slidenum">
              <a:rPr lang="ja-JP" altLang="en-US">
                <a:latin typeface="ＭＳ Ｐゴシック" pitchFamily="50" charset="-128"/>
              </a:rPr>
              <a:pPr algn="r"/>
              <a:t>84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ffectLst/>
              </a:rPr>
              <a:t>【</a:t>
            </a:r>
            <a:r>
              <a:rPr lang="ja-JP" altLang="en-US" smtClean="0">
                <a:effectLst/>
              </a:rPr>
              <a:t>付録</a:t>
            </a:r>
            <a:r>
              <a:rPr lang="en-US" altLang="ja-JP" smtClean="0">
                <a:effectLst/>
              </a:rPr>
              <a:t>】 UML</a:t>
            </a:r>
            <a:endParaRPr lang="ja-JP" altLang="en-US" smtClean="0">
              <a:effectLst/>
            </a:endParaRP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620838"/>
            <a:ext cx="7772400" cy="655637"/>
          </a:xfrm>
        </p:spPr>
        <p:txBody>
          <a:bodyPr/>
          <a:lstStyle/>
          <a:p>
            <a:r>
              <a:rPr lang="ja-JP" altLang="en-US" smtClean="0"/>
              <a:t>クラス図の例</a:t>
            </a:r>
          </a:p>
        </p:txBody>
      </p:sp>
      <p:sp>
        <p:nvSpPr>
          <p:cNvPr id="88068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5E604823-E31F-4B40-ACC6-E842610D80C0}" type="slidenum">
              <a:rPr lang="ja-JP" altLang="en-US">
                <a:latin typeface="ＭＳ Ｐゴシック" pitchFamily="50" charset="-128"/>
              </a:rPr>
              <a:pPr algn="r"/>
              <a:t>85</a:t>
            </a:fld>
            <a:endParaRPr lang="en-US" altLang="ja-JP">
              <a:latin typeface="ＭＳ Ｐゴシック" pitchFamily="50" charset="-128"/>
            </a:endParaRPr>
          </a:p>
        </p:txBody>
      </p:sp>
      <p:grpSp>
        <p:nvGrpSpPr>
          <p:cNvPr id="88069" name="Group 20"/>
          <p:cNvGrpSpPr>
            <a:grpSpLocks/>
          </p:cNvGrpSpPr>
          <p:nvPr/>
        </p:nvGrpSpPr>
        <p:grpSpPr bwMode="auto">
          <a:xfrm>
            <a:off x="2916238" y="4221163"/>
            <a:ext cx="142875" cy="504825"/>
            <a:chOff x="1927" y="2704"/>
            <a:chExt cx="90" cy="318"/>
          </a:xfrm>
        </p:grpSpPr>
        <p:sp>
          <p:nvSpPr>
            <p:cNvPr id="88088" name="Line 8"/>
            <p:cNvSpPr>
              <a:spLocks noChangeShapeType="1"/>
            </p:cNvSpPr>
            <p:nvPr/>
          </p:nvSpPr>
          <p:spPr bwMode="auto">
            <a:xfrm flipV="1">
              <a:off x="1972" y="2839"/>
              <a:ext cx="0" cy="18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8089" name="AutoShape 9"/>
            <p:cNvSpPr>
              <a:spLocks noChangeArrowheads="1"/>
            </p:cNvSpPr>
            <p:nvPr/>
          </p:nvSpPr>
          <p:spPr bwMode="auto">
            <a:xfrm>
              <a:off x="1927" y="2704"/>
              <a:ext cx="90" cy="136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88070" name="Group 25"/>
          <p:cNvGrpSpPr>
            <a:grpSpLocks/>
          </p:cNvGrpSpPr>
          <p:nvPr/>
        </p:nvGrpSpPr>
        <p:grpSpPr bwMode="auto">
          <a:xfrm rot="20150532">
            <a:off x="4494780" y="4908830"/>
            <a:ext cx="935037" cy="174625"/>
            <a:chOff x="2971" y="2821"/>
            <a:chExt cx="589" cy="110"/>
          </a:xfrm>
        </p:grpSpPr>
        <p:sp>
          <p:nvSpPr>
            <p:cNvPr id="88086" name="AutoShape 12"/>
            <p:cNvSpPr>
              <a:spLocks noChangeArrowheads="1"/>
            </p:cNvSpPr>
            <p:nvPr/>
          </p:nvSpPr>
          <p:spPr bwMode="auto">
            <a:xfrm>
              <a:off x="2971" y="2821"/>
              <a:ext cx="272" cy="110"/>
            </a:xfrm>
            <a:prstGeom prst="diamond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8087" name="Line 13"/>
            <p:cNvSpPr>
              <a:spLocks noChangeShapeType="1"/>
            </p:cNvSpPr>
            <p:nvPr/>
          </p:nvSpPr>
          <p:spPr bwMode="auto">
            <a:xfrm>
              <a:off x="3243" y="2871"/>
              <a:ext cx="31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88071" name="Group 19"/>
          <p:cNvGrpSpPr>
            <a:grpSpLocks/>
          </p:cNvGrpSpPr>
          <p:nvPr/>
        </p:nvGrpSpPr>
        <p:grpSpPr bwMode="auto">
          <a:xfrm>
            <a:off x="1476375" y="2278063"/>
            <a:ext cx="3024188" cy="1900237"/>
            <a:chOff x="1020" y="1706"/>
            <a:chExt cx="1905" cy="1197"/>
          </a:xfrm>
        </p:grpSpPr>
        <p:sp useBgFill="1">
          <p:nvSpPr>
            <p:cNvPr id="88083" name="Text Box 5"/>
            <p:cNvSpPr txBox="1">
              <a:spLocks noChangeArrowheads="1"/>
            </p:cNvSpPr>
            <p:nvPr/>
          </p:nvSpPr>
          <p:spPr bwMode="auto">
            <a:xfrm>
              <a:off x="1020" y="1706"/>
              <a:ext cx="1905" cy="270"/>
            </a:xfrm>
            <a:prstGeom prst="rect">
              <a:avLst/>
            </a:prstGeom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lang="en-US" altLang="ja-JP" sz="2800"/>
                <a:t>MovingObject</a:t>
              </a:r>
            </a:p>
          </p:txBody>
        </p:sp>
        <p:sp useBgFill="1">
          <p:nvSpPr>
            <p:cNvPr id="88084" name="Text Box 16"/>
            <p:cNvSpPr txBox="1">
              <a:spLocks noChangeArrowheads="1"/>
            </p:cNvSpPr>
            <p:nvPr/>
          </p:nvSpPr>
          <p:spPr bwMode="auto">
            <a:xfrm>
              <a:off x="1020" y="1981"/>
              <a:ext cx="1905" cy="432"/>
            </a:xfrm>
            <a:prstGeom prst="rect">
              <a:avLst/>
            </a:prstGeom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US" altLang="ja-JP" sz="2800"/>
                <a:t>int          velocity</a:t>
              </a:r>
            </a:p>
            <a:p>
              <a:pPr>
                <a:lnSpc>
                  <a:spcPct val="10000"/>
                </a:lnSpc>
                <a:spcBef>
                  <a:spcPct val="50000"/>
                </a:spcBef>
              </a:pPr>
              <a:r>
                <a:rPr lang="en-US" altLang="ja-JP" sz="2800"/>
                <a:t>Position position</a:t>
              </a:r>
            </a:p>
          </p:txBody>
        </p:sp>
        <p:sp useBgFill="1">
          <p:nvSpPr>
            <p:cNvPr id="88085" name="Text Box 17"/>
            <p:cNvSpPr txBox="1">
              <a:spLocks noChangeArrowheads="1"/>
            </p:cNvSpPr>
            <p:nvPr/>
          </p:nvSpPr>
          <p:spPr bwMode="auto">
            <a:xfrm>
              <a:off x="1020" y="2417"/>
              <a:ext cx="1905" cy="486"/>
            </a:xfrm>
            <a:prstGeom prst="rect">
              <a:avLst/>
            </a:prstGeom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US" altLang="ja-JP" sz="2800"/>
                <a:t>void  move()</a:t>
              </a:r>
            </a:p>
            <a:p>
              <a:pPr>
                <a:lnSpc>
                  <a:spcPct val="30000"/>
                </a:lnSpc>
                <a:spcBef>
                  <a:spcPct val="50000"/>
                </a:spcBef>
              </a:pPr>
              <a:r>
                <a:rPr lang="en-US" altLang="ja-JP" sz="2800"/>
                <a:t>void  speedUp()</a:t>
              </a:r>
            </a:p>
          </p:txBody>
        </p:sp>
      </p:grpSp>
      <p:grpSp>
        <p:nvGrpSpPr>
          <p:cNvPr id="88072" name="Group 21"/>
          <p:cNvGrpSpPr>
            <a:grpSpLocks/>
          </p:cNvGrpSpPr>
          <p:nvPr/>
        </p:nvGrpSpPr>
        <p:grpSpPr bwMode="auto">
          <a:xfrm>
            <a:off x="1476375" y="4697413"/>
            <a:ext cx="3024188" cy="1900237"/>
            <a:chOff x="1020" y="1706"/>
            <a:chExt cx="1905" cy="1197"/>
          </a:xfrm>
        </p:grpSpPr>
        <p:sp useBgFill="1">
          <p:nvSpPr>
            <p:cNvPr id="88080" name="Text Box 22"/>
            <p:cNvSpPr txBox="1">
              <a:spLocks noChangeArrowheads="1"/>
            </p:cNvSpPr>
            <p:nvPr/>
          </p:nvSpPr>
          <p:spPr bwMode="auto">
            <a:xfrm>
              <a:off x="1020" y="1706"/>
              <a:ext cx="1905" cy="270"/>
            </a:xfrm>
            <a:prstGeom prst="rect">
              <a:avLst/>
            </a:prstGeom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lang="en-US" altLang="ja-JP" sz="2800"/>
                <a:t>Car</a:t>
              </a:r>
            </a:p>
          </p:txBody>
        </p:sp>
        <p:sp useBgFill="1">
          <p:nvSpPr>
            <p:cNvPr id="88081" name="Text Box 23"/>
            <p:cNvSpPr txBox="1">
              <a:spLocks noChangeArrowheads="1"/>
            </p:cNvSpPr>
            <p:nvPr/>
          </p:nvSpPr>
          <p:spPr bwMode="auto">
            <a:xfrm>
              <a:off x="1020" y="1981"/>
              <a:ext cx="1905" cy="432"/>
            </a:xfrm>
            <a:prstGeom prst="rect">
              <a:avLst/>
            </a:prstGeom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US" altLang="ja-JP" sz="2800"/>
                <a:t>String   name</a:t>
              </a:r>
            </a:p>
            <a:p>
              <a:pPr>
                <a:lnSpc>
                  <a:spcPct val="10000"/>
                </a:lnSpc>
                <a:spcBef>
                  <a:spcPct val="50000"/>
                </a:spcBef>
              </a:pPr>
              <a:r>
                <a:rPr lang="en-US" altLang="ja-JP" sz="2800"/>
                <a:t>Engine engine</a:t>
              </a:r>
            </a:p>
          </p:txBody>
        </p:sp>
        <p:sp useBgFill="1">
          <p:nvSpPr>
            <p:cNvPr id="88082" name="Text Box 24"/>
            <p:cNvSpPr txBox="1">
              <a:spLocks noChangeArrowheads="1"/>
            </p:cNvSpPr>
            <p:nvPr/>
          </p:nvSpPr>
          <p:spPr bwMode="auto">
            <a:xfrm>
              <a:off x="1020" y="2417"/>
              <a:ext cx="1905" cy="486"/>
            </a:xfrm>
            <a:prstGeom prst="rect">
              <a:avLst/>
            </a:prstGeom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US" altLang="ja-JP" sz="2800"/>
                <a:t>void startEngine()</a:t>
              </a:r>
            </a:p>
            <a:p>
              <a:pPr>
                <a:lnSpc>
                  <a:spcPct val="30000"/>
                </a:lnSpc>
                <a:spcBef>
                  <a:spcPct val="50000"/>
                </a:spcBef>
              </a:pPr>
              <a:r>
                <a:rPr lang="en-US" altLang="ja-JP" sz="2800"/>
                <a:t>void accel()</a:t>
              </a:r>
            </a:p>
          </p:txBody>
        </p:sp>
      </p:grpSp>
      <p:grpSp>
        <p:nvGrpSpPr>
          <p:cNvPr id="31" name="グループ化 30"/>
          <p:cNvGrpSpPr/>
          <p:nvPr/>
        </p:nvGrpSpPr>
        <p:grpSpPr>
          <a:xfrm>
            <a:off x="5364088" y="4293096"/>
            <a:ext cx="3024188" cy="1152128"/>
            <a:chOff x="5580112" y="4293096"/>
            <a:chExt cx="3024188" cy="1152128"/>
          </a:xfrm>
        </p:grpSpPr>
        <p:sp useBgFill="1">
          <p:nvSpPr>
            <p:cNvPr id="88077" name="Text Box 27"/>
            <p:cNvSpPr txBox="1">
              <a:spLocks noChangeArrowheads="1"/>
            </p:cNvSpPr>
            <p:nvPr/>
          </p:nvSpPr>
          <p:spPr bwMode="auto">
            <a:xfrm>
              <a:off x="5580112" y="4293096"/>
              <a:ext cx="3024188" cy="432048"/>
            </a:xfrm>
            <a:prstGeom prst="rect">
              <a:avLst/>
            </a:prstGeom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b">
              <a:normAutofit/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lang="en-US" altLang="ja-JP" sz="2800"/>
                <a:t>Engine</a:t>
              </a:r>
            </a:p>
          </p:txBody>
        </p:sp>
        <p:sp useBgFill="1">
          <p:nvSpPr>
            <p:cNvPr id="88078" name="Text Box 28"/>
            <p:cNvSpPr txBox="1">
              <a:spLocks noChangeArrowheads="1"/>
            </p:cNvSpPr>
            <p:nvPr/>
          </p:nvSpPr>
          <p:spPr bwMode="auto">
            <a:xfrm>
              <a:off x="5580112" y="4725144"/>
              <a:ext cx="3024188" cy="361702"/>
            </a:xfrm>
            <a:prstGeom prst="rect">
              <a:avLst/>
            </a:prstGeom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normAutofit lnSpcReduction="10000"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US" altLang="ja-JP" sz="2800"/>
                <a:t> </a:t>
              </a:r>
            </a:p>
          </p:txBody>
        </p:sp>
        <p:sp useBgFill="1">
          <p:nvSpPr>
            <p:cNvPr id="88079" name="Text Box 29"/>
            <p:cNvSpPr txBox="1">
              <a:spLocks noChangeArrowheads="1"/>
            </p:cNvSpPr>
            <p:nvPr/>
          </p:nvSpPr>
          <p:spPr bwMode="auto">
            <a:xfrm>
              <a:off x="5580112" y="5013177"/>
              <a:ext cx="3024188" cy="432047"/>
            </a:xfrm>
            <a:prstGeom prst="rect">
              <a:avLst/>
            </a:prstGeom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b">
              <a:norm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US" altLang="ja-JP" sz="2800"/>
                <a:t>void startEngine()</a:t>
              </a:r>
            </a:p>
          </p:txBody>
        </p:sp>
      </p:grpSp>
      <p:sp useBgFill="1">
        <p:nvSpPr>
          <p:cNvPr id="147487" name="AutoShape 31"/>
          <p:cNvSpPr>
            <a:spLocks noChangeArrowheads="1"/>
          </p:cNvSpPr>
          <p:nvPr/>
        </p:nvSpPr>
        <p:spPr bwMode="auto">
          <a:xfrm>
            <a:off x="5794375" y="1701800"/>
            <a:ext cx="1873250" cy="647700"/>
          </a:xfrm>
          <a:prstGeom prst="wedgeRoundRectCallout">
            <a:avLst>
              <a:gd name="adj1" fmla="val -117204"/>
              <a:gd name="adj2" fmla="val 68139"/>
              <a:gd name="adj3" fmla="val 16667"/>
            </a:avLst>
          </a:prstGeom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ja-JP" altLang="en-US" sz="3200"/>
              <a:t>クラス名</a:t>
            </a:r>
          </a:p>
        </p:txBody>
      </p:sp>
      <p:sp useBgFill="1">
        <p:nvSpPr>
          <p:cNvPr id="147488" name="AutoShape 32"/>
          <p:cNvSpPr>
            <a:spLocks noChangeArrowheads="1"/>
          </p:cNvSpPr>
          <p:nvPr/>
        </p:nvSpPr>
        <p:spPr bwMode="auto">
          <a:xfrm>
            <a:off x="5794375" y="2528888"/>
            <a:ext cx="2808288" cy="647700"/>
          </a:xfrm>
          <a:prstGeom prst="wedgeRoundRectCallout">
            <a:avLst>
              <a:gd name="adj1" fmla="val -96579"/>
              <a:gd name="adj2" fmla="val 31861"/>
              <a:gd name="adj3" fmla="val 16667"/>
            </a:avLst>
          </a:prstGeom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ja-JP" altLang="en-US" sz="3200"/>
              <a:t>属性（データ）</a:t>
            </a:r>
          </a:p>
        </p:txBody>
      </p:sp>
      <p:sp useBgFill="1">
        <p:nvSpPr>
          <p:cNvPr id="147489" name="AutoShape 33"/>
          <p:cNvSpPr>
            <a:spLocks noChangeArrowheads="1"/>
          </p:cNvSpPr>
          <p:nvPr/>
        </p:nvSpPr>
        <p:spPr bwMode="auto">
          <a:xfrm>
            <a:off x="5794375" y="3357563"/>
            <a:ext cx="2881313" cy="647700"/>
          </a:xfrm>
          <a:prstGeom prst="wedgeRoundRectCallout">
            <a:avLst>
              <a:gd name="adj1" fmla="val -95398"/>
              <a:gd name="adj2" fmla="val -8333"/>
              <a:gd name="adj3" fmla="val 16667"/>
            </a:avLst>
          </a:prstGeom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ja-JP" altLang="en-US" sz="3200"/>
              <a:t>操作（メソッド）</a:t>
            </a:r>
          </a:p>
        </p:txBody>
      </p:sp>
      <p:grpSp>
        <p:nvGrpSpPr>
          <p:cNvPr id="30" name="グループ化 29"/>
          <p:cNvGrpSpPr/>
          <p:nvPr/>
        </p:nvGrpSpPr>
        <p:grpSpPr>
          <a:xfrm>
            <a:off x="5364088" y="5661248"/>
            <a:ext cx="3024336" cy="792088"/>
            <a:chOff x="5580112" y="5661248"/>
            <a:chExt cx="3024336" cy="792088"/>
          </a:xfrm>
        </p:grpSpPr>
        <p:sp useBgFill="1">
          <p:nvSpPr>
            <p:cNvPr id="27" name="Text Box 27"/>
            <p:cNvSpPr txBox="1">
              <a:spLocks noChangeArrowheads="1"/>
            </p:cNvSpPr>
            <p:nvPr/>
          </p:nvSpPr>
          <p:spPr bwMode="auto">
            <a:xfrm>
              <a:off x="5580112" y="5661248"/>
              <a:ext cx="3024336" cy="360039"/>
            </a:xfrm>
            <a:prstGeom prst="rect">
              <a:avLst/>
            </a:prstGeom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square" tIns="144000" bIns="0" anchor="b">
              <a:noAutofit/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lang="en-US" altLang="ja-JP" sz="2800" smtClean="0"/>
                <a:t>Tire</a:t>
              </a:r>
              <a:endParaRPr lang="en-US" altLang="ja-JP" sz="2800"/>
            </a:p>
          </p:txBody>
        </p:sp>
        <p:sp useBgFill="1">
          <p:nvSpPr>
            <p:cNvPr id="28" name="Text Box 28"/>
            <p:cNvSpPr txBox="1">
              <a:spLocks noChangeArrowheads="1"/>
            </p:cNvSpPr>
            <p:nvPr/>
          </p:nvSpPr>
          <p:spPr bwMode="auto">
            <a:xfrm>
              <a:off x="5580112" y="6021288"/>
              <a:ext cx="3024336" cy="249938"/>
            </a:xfrm>
            <a:prstGeom prst="rect">
              <a:avLst/>
            </a:prstGeom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square">
              <a:normAutofit fontScale="70000" lnSpcReduction="20000"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US" altLang="ja-JP" sz="2800"/>
                <a:t> </a:t>
              </a:r>
            </a:p>
          </p:txBody>
        </p:sp>
        <p:sp useBgFill="1">
          <p:nvSpPr>
            <p:cNvPr id="29" name="Text Box 29"/>
            <p:cNvSpPr txBox="1">
              <a:spLocks noChangeArrowheads="1"/>
            </p:cNvSpPr>
            <p:nvPr/>
          </p:nvSpPr>
          <p:spPr bwMode="auto">
            <a:xfrm>
              <a:off x="5580112" y="6237311"/>
              <a:ext cx="3024336" cy="216025"/>
            </a:xfrm>
            <a:prstGeom prst="rect">
              <a:avLst/>
            </a:prstGeom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square">
              <a:normAutofit fontScale="55000" lnSpcReduction="20000"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</a:pPr>
              <a:endParaRPr lang="en-US" altLang="ja-JP" sz="2800"/>
            </a:p>
          </p:txBody>
        </p:sp>
      </p:grpSp>
      <p:grpSp>
        <p:nvGrpSpPr>
          <p:cNvPr id="32" name="Group 25"/>
          <p:cNvGrpSpPr>
            <a:grpSpLocks/>
          </p:cNvGrpSpPr>
          <p:nvPr/>
        </p:nvGrpSpPr>
        <p:grpSpPr bwMode="auto">
          <a:xfrm rot="2395017">
            <a:off x="4447075" y="5508848"/>
            <a:ext cx="935037" cy="174625"/>
            <a:chOff x="2971" y="2821"/>
            <a:chExt cx="589" cy="110"/>
          </a:xfrm>
        </p:grpSpPr>
        <p:sp>
          <p:nvSpPr>
            <p:cNvPr id="33" name="AutoShape 12"/>
            <p:cNvSpPr>
              <a:spLocks noChangeArrowheads="1"/>
            </p:cNvSpPr>
            <p:nvPr/>
          </p:nvSpPr>
          <p:spPr bwMode="auto">
            <a:xfrm>
              <a:off x="2971" y="2821"/>
              <a:ext cx="272" cy="110"/>
            </a:xfrm>
            <a:prstGeom prst="diamond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4" name="Line 13"/>
            <p:cNvSpPr>
              <a:spLocks noChangeShapeType="1"/>
            </p:cNvSpPr>
            <p:nvPr/>
          </p:nvSpPr>
          <p:spPr bwMode="auto">
            <a:xfrm>
              <a:off x="3243" y="2871"/>
              <a:ext cx="31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7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47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7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87" grpId="0" animBg="1"/>
      <p:bldP spid="147488" grpId="0" animBg="1"/>
      <p:bldP spid="147489" grpId="0" animBg="1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ffectLst/>
              </a:rPr>
              <a:t>【</a:t>
            </a:r>
            <a:r>
              <a:rPr lang="ja-JP" altLang="en-US" smtClean="0">
                <a:effectLst/>
              </a:rPr>
              <a:t>付録</a:t>
            </a:r>
            <a:r>
              <a:rPr lang="en-US" altLang="ja-JP" smtClean="0">
                <a:effectLst/>
              </a:rPr>
              <a:t>】 UML</a:t>
            </a:r>
            <a:endParaRPr lang="ja-JP" altLang="en-US" smtClean="0">
              <a:effectLst/>
            </a:endParaRP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981200"/>
            <a:ext cx="7772400" cy="238442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ja-JP" altLang="en-US" smtClean="0"/>
              <a:t>その他のダイアグラムの例を、Ｗｅｂサイトの</a:t>
            </a:r>
            <a:br>
              <a:rPr lang="ja-JP" altLang="en-US" smtClean="0"/>
            </a:br>
            <a:r>
              <a:rPr lang="ja-JP" altLang="en-US" smtClean="0"/>
              <a:t>     </a:t>
            </a:r>
            <a:r>
              <a:rPr lang="en-US" altLang="ja-JP" smtClean="0"/>
              <a:t>【</a:t>
            </a:r>
            <a:r>
              <a:rPr lang="ja-JP" altLang="en-US" smtClean="0"/>
              <a:t>資料</a:t>
            </a:r>
            <a:r>
              <a:rPr lang="en-US" altLang="ja-JP" smtClean="0"/>
              <a:t>】 </a:t>
            </a:r>
            <a:r>
              <a:rPr lang="ja-JP" altLang="en-US" smtClean="0"/>
              <a:t>ＵＭＬダイアグラム</a:t>
            </a:r>
            <a:br>
              <a:rPr lang="ja-JP" altLang="en-US" smtClean="0"/>
            </a:br>
            <a:r>
              <a:rPr lang="ja-JP" altLang="en-US" smtClean="0"/>
              <a:t>に掲載</a:t>
            </a:r>
          </a:p>
        </p:txBody>
      </p:sp>
      <p:sp>
        <p:nvSpPr>
          <p:cNvPr id="89092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42687B5F-34E7-4D2D-98E6-33D83BF7771A}" type="slidenum">
              <a:rPr lang="ja-JP" altLang="en-US">
                <a:latin typeface="ＭＳ Ｐゴシック" pitchFamily="50" charset="-128"/>
              </a:rPr>
              <a:pPr algn="r"/>
              <a:t>86</a:t>
            </a:fld>
            <a:endParaRPr lang="en-US" altLang="ja-JP">
              <a:latin typeface="ＭＳ Ｐゴシック" pitchFamily="50" charset="-128"/>
            </a:endParaRPr>
          </a:p>
        </p:txBody>
      </p:sp>
      <p:sp>
        <p:nvSpPr>
          <p:cNvPr id="89093" name="AutoShape 6">
            <a:hlinkClick r:id="rId3" action="ppaction://hlinkfile" highlightClick="1"/>
          </p:cNvPr>
          <p:cNvSpPr>
            <a:spLocks noChangeArrowheads="1"/>
          </p:cNvSpPr>
          <p:nvPr/>
        </p:nvSpPr>
        <p:spPr bwMode="auto">
          <a:xfrm>
            <a:off x="1547813" y="3068638"/>
            <a:ext cx="5903912" cy="720725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2625" y="2565400"/>
            <a:ext cx="7772400" cy="1150938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ja-JP" altLang="en-US" sz="5400" smtClean="0">
                <a:latin typeface="Times New Roman" pitchFamily="18" charset="0"/>
              </a:rPr>
              <a:t>お疲れさまでした</a:t>
            </a:r>
          </a:p>
        </p:txBody>
      </p:sp>
      <p:pic>
        <p:nvPicPr>
          <p:cNvPr id="90115" name="Picture 5" descr="C:\Users\mizuno\AppData\Local\Microsoft\Windows\Temporary Internet Files\Content.IE5\MHQBHBG4\MMj02840020000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5963" y="3860800"/>
            <a:ext cx="2219325" cy="212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１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３ オブジェクトの動作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ja-JP" altLang="en-US" smtClean="0"/>
              <a:t>オブジェクトは、メッセージに対応した操作（＝</a:t>
            </a:r>
            <a:r>
              <a:rPr lang="ja-JP" altLang="en-US" i="1" u="sng" smtClean="0">
                <a:solidFill>
                  <a:schemeClr val="accent2"/>
                </a:solidFill>
              </a:rPr>
              <a:t>メソッド</a:t>
            </a:r>
            <a:r>
              <a:rPr lang="ja-JP" altLang="en-US" smtClean="0"/>
              <a:t> </a:t>
            </a:r>
            <a:r>
              <a:rPr lang="en-US" altLang="ja-JP" smtClean="0"/>
              <a:t>method</a:t>
            </a:r>
            <a:r>
              <a:rPr lang="ja-JP" altLang="en-US" smtClean="0"/>
              <a:t>）を実行する</a:t>
            </a:r>
          </a:p>
          <a:p>
            <a:pPr lvl="2"/>
            <a:r>
              <a:rPr lang="ja-JP" altLang="en-US" sz="3600" smtClean="0"/>
              <a:t>オブジェクトの別定義</a:t>
            </a:r>
          </a:p>
          <a:p>
            <a:pPr lvl="1">
              <a:buFont typeface="Wingdings" pitchFamily="2" charset="2"/>
              <a:buNone/>
            </a:pPr>
            <a:r>
              <a:rPr lang="ja-JP" altLang="en-US" smtClean="0"/>
              <a:t>	</a:t>
            </a:r>
            <a:r>
              <a:rPr lang="en-US" altLang="ja-JP" smtClean="0"/>
              <a:t>	</a:t>
            </a:r>
            <a:r>
              <a:rPr lang="ja-JP" altLang="en-US" smtClean="0"/>
              <a:t>　＝ 「メッセージに反応するもの」</a:t>
            </a:r>
          </a:p>
        </p:txBody>
      </p:sp>
      <p:sp>
        <p:nvSpPr>
          <p:cNvPr id="11268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B4DDC0F6-F0D1-4D16-8433-96C480646FC9}" type="slidenum">
              <a:rPr lang="ja-JP" altLang="en-US">
                <a:latin typeface="ＭＳ Ｐゴシック" pitchFamily="50" charset="-128"/>
              </a:rPr>
              <a:pPr algn="r"/>
              <a:t>9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p1">
  <a:themeElements>
    <a:clrScheme name="研修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CCFF"/>
      </a:accent1>
      <a:accent2>
        <a:srgbClr val="FFFF00"/>
      </a:accent2>
      <a:accent3>
        <a:srgbClr val="AAAAFF"/>
      </a:accent3>
      <a:accent4>
        <a:srgbClr val="DADADA"/>
      </a:accent4>
      <a:accent5>
        <a:srgbClr val="AAE2FF"/>
      </a:accent5>
      <a:accent6>
        <a:srgbClr val="E7E700"/>
      </a:accent6>
      <a:hlink>
        <a:srgbClr val="FF0033"/>
      </a:hlink>
      <a:folHlink>
        <a:srgbClr val="3366FF"/>
      </a:folHlink>
    </a:clrScheme>
    <a:fontScheme name="研修">
      <a:majorFont>
        <a:latin typeface="Arial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accent2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accent2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研修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CCFF"/>
        </a:accent1>
        <a:accent2>
          <a:srgbClr val="FFFF00"/>
        </a:accent2>
        <a:accent3>
          <a:srgbClr val="AAAAFF"/>
        </a:accent3>
        <a:accent4>
          <a:srgbClr val="DADADA"/>
        </a:accent4>
        <a:accent5>
          <a:srgbClr val="AAE2FF"/>
        </a:accent5>
        <a:accent6>
          <a:srgbClr val="E7E700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研修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00CCCC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00B9B9"/>
        </a:accent6>
        <a:hlink>
          <a:srgbClr val="CC99FF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研修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研修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FFFF0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E7E700"/>
        </a:accent6>
        <a:hlink>
          <a:srgbClr val="6600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研修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FFFF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E7E700"/>
        </a:accent6>
        <a:hlink>
          <a:srgbClr val="CC0000"/>
        </a:hlink>
        <a:folHlink>
          <a:srgbClr val="CC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3994</TotalTime>
  <Words>3914</Words>
  <Application>Microsoft Office PowerPoint</Application>
  <PresentationFormat>画面に合わせる (4:3)</PresentationFormat>
  <Paragraphs>1014</Paragraphs>
  <Slides>87</Slides>
  <Notes>86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87</vt:i4>
      </vt:variant>
    </vt:vector>
  </HeadingPairs>
  <TitlesOfParts>
    <vt:vector size="88" baseType="lpstr">
      <vt:lpstr>cp1</vt:lpstr>
      <vt:lpstr>プログラミング言語論</vt:lpstr>
      <vt:lpstr>目次</vt:lpstr>
      <vt:lpstr>１. オブジェクト</vt:lpstr>
      <vt:lpstr>１.１ オブジェクトとは</vt:lpstr>
      <vt:lpstr>１.１ オブジェクトとは</vt:lpstr>
      <vt:lpstr>１.２ 値型と参照型</vt:lpstr>
      <vt:lpstr>１.２ 値型と参照型</vt:lpstr>
      <vt:lpstr>１.３ オブジェクトの動作</vt:lpstr>
      <vt:lpstr>１.３ オブジェクトの動作</vt:lpstr>
      <vt:lpstr>１.３ オブジェクトの動作</vt:lpstr>
      <vt:lpstr>１.３ オブジェクトの動作</vt:lpstr>
      <vt:lpstr>２. オブジェクト指向とは</vt:lpstr>
      <vt:lpstr>２.１ 抽象データ型</vt:lpstr>
      <vt:lpstr>２.１ 抽象データ型</vt:lpstr>
      <vt:lpstr>２.１ 抽象データ型</vt:lpstr>
      <vt:lpstr>２.１ 抽象データ型</vt:lpstr>
      <vt:lpstr>２.２ オブジェクト指向言語の本質</vt:lpstr>
      <vt:lpstr>２.２ オブジェクト指向言語の本質</vt:lpstr>
      <vt:lpstr>２.２ オブジェクト指向言語の本質</vt:lpstr>
      <vt:lpstr>２.２ オブジェクト指向言語の本質</vt:lpstr>
      <vt:lpstr>２.２ オブジェクト指向言語の本質</vt:lpstr>
      <vt:lpstr>２.２ オブジェクト指向言語の本質</vt:lpstr>
      <vt:lpstr>２.２ オブジェクト指向言語の本質</vt:lpstr>
      <vt:lpstr>２.２ オブジェクト指向言語の本質</vt:lpstr>
      <vt:lpstr>３. オブジェクト指向言語の詳細</vt:lpstr>
      <vt:lpstr>３.１ カプセル化と情報隠蔽</vt:lpstr>
      <vt:lpstr>３.１ カプセル化と情報隠蔽</vt:lpstr>
      <vt:lpstr>３.１ カプセル化と情報隠蔽</vt:lpstr>
      <vt:lpstr>３.１ カプセル化と情報隠蔽</vt:lpstr>
      <vt:lpstr>３.１ カプセル化と情報隠蔽</vt:lpstr>
      <vt:lpstr>３.２ クラス</vt:lpstr>
      <vt:lpstr>３.２ クラス</vt:lpstr>
      <vt:lpstr>３.２ クラス</vt:lpstr>
      <vt:lpstr>３.２ クラス</vt:lpstr>
      <vt:lpstr>３.２ クラス</vt:lpstr>
      <vt:lpstr>３.２ クラス</vt:lpstr>
      <vt:lpstr>３.２ クラス</vt:lpstr>
      <vt:lpstr>３.２ クラス</vt:lpstr>
      <vt:lpstr>３.２ クラス</vt:lpstr>
      <vt:lpstr>３.２ クラス</vt:lpstr>
      <vt:lpstr>３.２ クラス</vt:lpstr>
      <vt:lpstr>演習 ６.１</vt:lpstr>
      <vt:lpstr>３.３ 差分プログラミング</vt:lpstr>
      <vt:lpstr>３.３ 差分プログラミング</vt:lpstr>
      <vt:lpstr>３.３ 差分プログラミング</vt:lpstr>
      <vt:lpstr>３.３ 差分プログラミング</vt:lpstr>
      <vt:lpstr>３.３ 差分プログラミング</vt:lpstr>
      <vt:lpstr>３.４ 継承</vt:lpstr>
      <vt:lpstr>３.４ 継承</vt:lpstr>
      <vt:lpstr>３.４ 継承</vt:lpstr>
      <vt:lpstr>３.４ 継承</vt:lpstr>
      <vt:lpstr>３.４ 継承</vt:lpstr>
      <vt:lpstr>３.４ 継承</vt:lpstr>
      <vt:lpstr>３.４ 継承</vt:lpstr>
      <vt:lpstr>３.４ 継承</vt:lpstr>
      <vt:lpstr>３.４ 継承</vt:lpstr>
      <vt:lpstr>３.４ 継承</vt:lpstr>
      <vt:lpstr>３.４ 継承</vt:lpstr>
      <vt:lpstr>３.４ 継承</vt:lpstr>
      <vt:lpstr>３.４ 継承</vt:lpstr>
      <vt:lpstr>３.４ 継承</vt:lpstr>
      <vt:lpstr>３.４ 継承</vt:lpstr>
      <vt:lpstr>３.４ 継承</vt:lpstr>
      <vt:lpstr>３.４ 継承</vt:lpstr>
      <vt:lpstr>演習 6.２</vt:lpstr>
      <vt:lpstr>スライド 66</vt:lpstr>
      <vt:lpstr>３.５ ポリモーフィズム</vt:lpstr>
      <vt:lpstr>３.５ ポリモーフィズム</vt:lpstr>
      <vt:lpstr>３.５ ポリモーフィズム</vt:lpstr>
      <vt:lpstr>３.５ ポリモーフィズム</vt:lpstr>
      <vt:lpstr>３.５ ポリモーフィズム</vt:lpstr>
      <vt:lpstr>３.５ ポリモーフィズム</vt:lpstr>
      <vt:lpstr>３.５ ポリモーフィズム</vt:lpstr>
      <vt:lpstr>３.５ ポリモーフィズム</vt:lpstr>
      <vt:lpstr>３.５ ポリモーフィズム</vt:lpstr>
      <vt:lpstr>３.５ ポリモーフィズム</vt:lpstr>
      <vt:lpstr>３.６ インタフェース</vt:lpstr>
      <vt:lpstr>３.６ インタフェース</vt:lpstr>
      <vt:lpstr>３.６ インタフェース</vt:lpstr>
      <vt:lpstr>３.６ インタフェース</vt:lpstr>
      <vt:lpstr>【付録】 UML</vt:lpstr>
      <vt:lpstr>【付録】 UML</vt:lpstr>
      <vt:lpstr>【付録】 UML</vt:lpstr>
      <vt:lpstr>【付録】 UML</vt:lpstr>
      <vt:lpstr>【付録】 UML</vt:lpstr>
      <vt:lpstr>【付録】 UML</vt:lpstr>
      <vt:lpstr>スライド 87</vt:lpstr>
    </vt:vector>
  </TitlesOfParts>
  <Company>東洋大学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プログラミング言語論</dc:title>
  <dc:subject>オブジェクト指向プログラミング言語</dc:subject>
  <dc:creator>水野嘉明</dc:creator>
  <cp:lastModifiedBy>Mizuno</cp:lastModifiedBy>
  <cp:revision>215</cp:revision>
  <dcterms:created xsi:type="dcterms:W3CDTF">2008-03-12T01:14:58Z</dcterms:created>
  <dcterms:modified xsi:type="dcterms:W3CDTF">2014-08-17T06:58:40Z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Ｃｏｐｙｒｉｇｈｔ">
    <vt:lpwstr>2008-2014 水野嘉明</vt:lpwstr>
  </property>
</Properties>
</file>