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1"/>
  </p:notesMasterIdLst>
  <p:handoutMasterIdLst>
    <p:handoutMasterId r:id="rId82"/>
  </p:handoutMasterIdLst>
  <p:sldIdLst>
    <p:sldId id="256" r:id="rId2"/>
    <p:sldId id="257" r:id="rId3"/>
    <p:sldId id="268" r:id="rId4"/>
    <p:sldId id="414" r:id="rId5"/>
    <p:sldId id="388" r:id="rId6"/>
    <p:sldId id="270" r:id="rId7"/>
    <p:sldId id="271" r:id="rId8"/>
    <p:sldId id="272" r:id="rId9"/>
    <p:sldId id="273" r:id="rId10"/>
    <p:sldId id="412" r:id="rId11"/>
    <p:sldId id="389" r:id="rId12"/>
    <p:sldId id="274" r:id="rId13"/>
    <p:sldId id="276" r:id="rId14"/>
    <p:sldId id="278" r:id="rId15"/>
    <p:sldId id="281" r:id="rId16"/>
    <p:sldId id="282" r:id="rId17"/>
    <p:sldId id="342" r:id="rId18"/>
    <p:sldId id="286" r:id="rId19"/>
    <p:sldId id="287" r:id="rId20"/>
    <p:sldId id="283" r:id="rId21"/>
    <p:sldId id="279" r:id="rId22"/>
    <p:sldId id="390" r:id="rId23"/>
    <p:sldId id="284" r:id="rId24"/>
    <p:sldId id="288" r:id="rId25"/>
    <p:sldId id="289" r:id="rId26"/>
    <p:sldId id="415" r:id="rId27"/>
    <p:sldId id="416" r:id="rId28"/>
    <p:sldId id="290" r:id="rId29"/>
    <p:sldId id="305" r:id="rId30"/>
    <p:sldId id="306" r:id="rId31"/>
    <p:sldId id="348" r:id="rId32"/>
    <p:sldId id="395" r:id="rId33"/>
    <p:sldId id="391" r:id="rId34"/>
    <p:sldId id="280" r:id="rId35"/>
    <p:sldId id="321" r:id="rId36"/>
    <p:sldId id="322" r:id="rId37"/>
    <p:sldId id="330" r:id="rId38"/>
    <p:sldId id="323" r:id="rId39"/>
    <p:sldId id="338" r:id="rId40"/>
    <p:sldId id="374" r:id="rId41"/>
    <p:sldId id="375" r:id="rId42"/>
    <p:sldId id="411" r:id="rId43"/>
    <p:sldId id="377" r:id="rId44"/>
    <p:sldId id="409" r:id="rId45"/>
    <p:sldId id="410" r:id="rId46"/>
    <p:sldId id="379" r:id="rId47"/>
    <p:sldId id="383" r:id="rId48"/>
    <p:sldId id="380" r:id="rId49"/>
    <p:sldId id="402" r:id="rId50"/>
    <p:sldId id="404" r:id="rId51"/>
    <p:sldId id="405" r:id="rId52"/>
    <p:sldId id="384" r:id="rId53"/>
    <p:sldId id="406" r:id="rId54"/>
    <p:sldId id="407" r:id="rId55"/>
    <p:sldId id="336" r:id="rId56"/>
    <p:sldId id="328" r:id="rId57"/>
    <p:sldId id="334" r:id="rId58"/>
    <p:sldId id="335" r:id="rId59"/>
    <p:sldId id="344" r:id="rId60"/>
    <p:sldId id="343" r:id="rId61"/>
    <p:sldId id="345" r:id="rId62"/>
    <p:sldId id="346" r:id="rId63"/>
    <p:sldId id="347" r:id="rId64"/>
    <p:sldId id="352" r:id="rId65"/>
    <p:sldId id="353" r:id="rId66"/>
    <p:sldId id="363" r:id="rId67"/>
    <p:sldId id="366" r:id="rId68"/>
    <p:sldId id="394" r:id="rId69"/>
    <p:sldId id="367" r:id="rId70"/>
    <p:sldId id="368" r:id="rId71"/>
    <p:sldId id="385" r:id="rId72"/>
    <p:sldId id="370" r:id="rId73"/>
    <p:sldId id="371" r:id="rId74"/>
    <p:sldId id="399" r:id="rId75"/>
    <p:sldId id="396" r:id="rId76"/>
    <p:sldId id="400" r:id="rId77"/>
    <p:sldId id="401" r:id="rId78"/>
    <p:sldId id="397" r:id="rId79"/>
    <p:sldId id="269" r:id="rId80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940" autoAdjust="0"/>
  </p:normalViewPr>
  <p:slideViewPr>
    <p:cSldViewPr showGuides="1">
      <p:cViewPr varScale="1">
        <p:scale>
          <a:sx n="108" d="100"/>
          <a:sy n="108" d="100"/>
        </p:scale>
        <p:origin x="-1248" y="-8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58"/>
    </p:cViewPr>
  </p:sorterViewPr>
  <p:notesViewPr>
    <p:cSldViewPr showGuides="1">
      <p:cViewPr varScale="1">
        <p:scale>
          <a:sx n="54" d="100"/>
          <a:sy n="54" d="100"/>
        </p:scale>
        <p:origin x="-1782" y="-84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31.xml"/><Relationship Id="rId39" Type="http://schemas.openxmlformats.org/officeDocument/2006/relationships/slide" Target="slides/slide45.xml"/><Relationship Id="rId21" Type="http://schemas.openxmlformats.org/officeDocument/2006/relationships/slide" Target="slides/slide24.xml"/><Relationship Id="rId34" Type="http://schemas.openxmlformats.org/officeDocument/2006/relationships/slide" Target="slides/slide40.xml"/><Relationship Id="rId42" Type="http://schemas.openxmlformats.org/officeDocument/2006/relationships/slide" Target="slides/slide48.xml"/><Relationship Id="rId47" Type="http://schemas.openxmlformats.org/officeDocument/2006/relationships/slide" Target="slides/slide57.xml"/><Relationship Id="rId50" Type="http://schemas.openxmlformats.org/officeDocument/2006/relationships/slide" Target="slides/slide60.xml"/><Relationship Id="rId55" Type="http://schemas.openxmlformats.org/officeDocument/2006/relationships/slide" Target="slides/slide65.xml"/><Relationship Id="rId63" Type="http://schemas.openxmlformats.org/officeDocument/2006/relationships/slide" Target="slides/slide74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29" Type="http://schemas.openxmlformats.org/officeDocument/2006/relationships/slide" Target="slides/slide35.xml"/><Relationship Id="rId41" Type="http://schemas.openxmlformats.org/officeDocument/2006/relationships/slide" Target="slides/slide47.xml"/><Relationship Id="rId54" Type="http://schemas.openxmlformats.org/officeDocument/2006/relationships/slide" Target="slides/slide64.xml"/><Relationship Id="rId62" Type="http://schemas.openxmlformats.org/officeDocument/2006/relationships/slide" Target="slides/slide73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24" Type="http://schemas.openxmlformats.org/officeDocument/2006/relationships/slide" Target="slides/slide29.xml"/><Relationship Id="rId32" Type="http://schemas.openxmlformats.org/officeDocument/2006/relationships/slide" Target="slides/slide38.xml"/><Relationship Id="rId37" Type="http://schemas.openxmlformats.org/officeDocument/2006/relationships/slide" Target="slides/slide43.xml"/><Relationship Id="rId40" Type="http://schemas.openxmlformats.org/officeDocument/2006/relationships/slide" Target="slides/slide46.xml"/><Relationship Id="rId45" Type="http://schemas.openxmlformats.org/officeDocument/2006/relationships/slide" Target="slides/slide55.xml"/><Relationship Id="rId53" Type="http://schemas.openxmlformats.org/officeDocument/2006/relationships/slide" Target="slides/slide63.xml"/><Relationship Id="rId58" Type="http://schemas.openxmlformats.org/officeDocument/2006/relationships/slide" Target="slides/slide68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23" Type="http://schemas.openxmlformats.org/officeDocument/2006/relationships/slide" Target="slides/slide28.xml"/><Relationship Id="rId28" Type="http://schemas.openxmlformats.org/officeDocument/2006/relationships/slide" Target="slides/slide34.xml"/><Relationship Id="rId36" Type="http://schemas.openxmlformats.org/officeDocument/2006/relationships/slide" Target="slides/slide42.xml"/><Relationship Id="rId49" Type="http://schemas.openxmlformats.org/officeDocument/2006/relationships/slide" Target="slides/slide59.xml"/><Relationship Id="rId57" Type="http://schemas.openxmlformats.org/officeDocument/2006/relationships/slide" Target="slides/slide67.xml"/><Relationship Id="rId61" Type="http://schemas.openxmlformats.org/officeDocument/2006/relationships/slide" Target="slides/slide72.xml"/><Relationship Id="rId10" Type="http://schemas.openxmlformats.org/officeDocument/2006/relationships/slide" Target="slides/slide13.xml"/><Relationship Id="rId19" Type="http://schemas.openxmlformats.org/officeDocument/2006/relationships/slide" Target="slides/slide22.xml"/><Relationship Id="rId31" Type="http://schemas.openxmlformats.org/officeDocument/2006/relationships/slide" Target="slides/slide37.xml"/><Relationship Id="rId44" Type="http://schemas.openxmlformats.org/officeDocument/2006/relationships/slide" Target="slides/slide52.xml"/><Relationship Id="rId52" Type="http://schemas.openxmlformats.org/officeDocument/2006/relationships/slide" Target="slides/slide62.xml"/><Relationship Id="rId60" Type="http://schemas.openxmlformats.org/officeDocument/2006/relationships/slide" Target="slides/slide70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Relationship Id="rId22" Type="http://schemas.openxmlformats.org/officeDocument/2006/relationships/slide" Target="slides/slide25.xml"/><Relationship Id="rId27" Type="http://schemas.openxmlformats.org/officeDocument/2006/relationships/slide" Target="slides/slide33.xml"/><Relationship Id="rId30" Type="http://schemas.openxmlformats.org/officeDocument/2006/relationships/slide" Target="slides/slide36.xml"/><Relationship Id="rId35" Type="http://schemas.openxmlformats.org/officeDocument/2006/relationships/slide" Target="slides/slide41.xml"/><Relationship Id="rId43" Type="http://schemas.openxmlformats.org/officeDocument/2006/relationships/slide" Target="slides/slide49.xml"/><Relationship Id="rId48" Type="http://schemas.openxmlformats.org/officeDocument/2006/relationships/slide" Target="slides/slide58.xml"/><Relationship Id="rId56" Type="http://schemas.openxmlformats.org/officeDocument/2006/relationships/slide" Target="slides/slide66.xml"/><Relationship Id="rId8" Type="http://schemas.openxmlformats.org/officeDocument/2006/relationships/slide" Target="slides/slide11.xml"/><Relationship Id="rId51" Type="http://schemas.openxmlformats.org/officeDocument/2006/relationships/slide" Target="slides/slide61.xml"/><Relationship Id="rId3" Type="http://schemas.openxmlformats.org/officeDocument/2006/relationships/slide" Target="slides/slide6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5" Type="http://schemas.openxmlformats.org/officeDocument/2006/relationships/slide" Target="slides/slide30.xml"/><Relationship Id="rId33" Type="http://schemas.openxmlformats.org/officeDocument/2006/relationships/slide" Target="slides/slide39.xml"/><Relationship Id="rId38" Type="http://schemas.openxmlformats.org/officeDocument/2006/relationships/slide" Target="slides/slide44.xml"/><Relationship Id="rId46" Type="http://schemas.openxmlformats.org/officeDocument/2006/relationships/slide" Target="slides/slide56.xml"/><Relationship Id="rId59" Type="http://schemas.openxmlformats.org/officeDocument/2006/relationships/slide" Target="slides/slide6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命令型プログラミング言語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6BE9C36-6C46-4A6C-A92E-5E3372C1598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命令型プログラミング言語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DBA171F-A257-4961-8F0A-D82E31B6026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B41FEC-E59A-4EC5-85E1-A114226F97BF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  <p:sp>
        <p:nvSpPr>
          <p:cNvPr id="98307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プログラミング言語論プログラミング言語論</a:t>
            </a:r>
            <a:endParaRPr lang="en-US" altLang="ja-JP"/>
          </a:p>
        </p:txBody>
      </p:sp>
      <p:sp>
        <p:nvSpPr>
          <p:cNvPr id="9830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命令型プログラミング言語</a:t>
            </a:r>
          </a:p>
        </p:txBody>
      </p:sp>
      <p:sp>
        <p:nvSpPr>
          <p:cNvPr id="98309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18DCE2F-6CC8-469F-BAFB-B1EDE4723AC5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8310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98311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CDF6BFD-FD44-4108-A636-2400ADF526CD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831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1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98314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6DF82F8-EA9F-4B2D-9246-F13764004003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79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AE44B-367A-4A47-81D6-22CE369795C4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  <p:sp>
        <p:nvSpPr>
          <p:cNvPr id="9933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プログラミング言語論プログラミング言語論</a:t>
            </a:r>
            <a:endParaRPr lang="en-US" altLang="ja-JP"/>
          </a:p>
        </p:txBody>
      </p:sp>
      <p:sp>
        <p:nvSpPr>
          <p:cNvPr id="9933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命令型プログラミング言語</a:t>
            </a:r>
          </a:p>
        </p:txBody>
      </p:sp>
      <p:sp>
        <p:nvSpPr>
          <p:cNvPr id="99333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0088204-DC23-4FAE-BEA9-FAD7105BE6A5}" type="slidenum">
              <a:rPr lang="ja-JP" altLang="en-US" sz="1300">
                <a:latin typeface="Calibri" pitchFamily="34" charset="0"/>
              </a:rPr>
              <a:pPr algn="r" defTabSz="990600"/>
              <a:t>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4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99335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AC38576-E908-4057-8B58-12CD95DFAA23}" type="slidenum">
              <a:rPr lang="ja-JP" altLang="en-US" sz="1300">
                <a:latin typeface="Calibri" pitchFamily="34" charset="0"/>
              </a:rPr>
              <a:pPr algn="r" defTabSz="990600"/>
              <a:t>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6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5EA5B67-0085-4423-BC73-D7E2C8CEC72A}" type="slidenum">
              <a:rPr lang="en-US" altLang="ja-JP" sz="1300">
                <a:latin typeface="Calibri" pitchFamily="34" charset="0"/>
              </a:rPr>
              <a:pPr algn="r" defTabSz="990600"/>
              <a:t>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AE44B-367A-4A47-81D6-22CE369795C4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  <p:sp>
        <p:nvSpPr>
          <p:cNvPr id="9933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プログラミング言語論プログラミング言語論</a:t>
            </a:r>
            <a:endParaRPr lang="en-US" altLang="ja-JP"/>
          </a:p>
        </p:txBody>
      </p:sp>
      <p:sp>
        <p:nvSpPr>
          <p:cNvPr id="9933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命令型プログラミング言語</a:t>
            </a:r>
          </a:p>
        </p:txBody>
      </p:sp>
      <p:sp>
        <p:nvSpPr>
          <p:cNvPr id="99333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0088204-DC23-4FAE-BEA9-FAD7105BE6A5}" type="slidenum">
              <a:rPr lang="ja-JP" altLang="en-US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4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99335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AC38576-E908-4057-8B58-12CD95DFAA23}" type="slidenum">
              <a:rPr lang="ja-JP" altLang="en-US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6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5EA5B67-0085-4423-BC73-D7E2C8CEC72A}" type="slidenum">
              <a:rPr lang="en-US" altLang="ja-JP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判別式＝</a:t>
            </a:r>
            <a:r>
              <a:rPr kumimoji="1" lang="en-US" altLang="ja-JP" smtClean="0"/>
              <a:t>discriminant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資料「木構造」を参照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言語によって、サポートするデータ型は異なる</a:t>
            </a:r>
          </a:p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大域変数を使用する方法は、モジュールの結合度が強まるため、推奨されない。（できるだけ避ける）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smtClean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このプログラムは、特定の言語ではない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命令型プログラミング言語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171F-A257-4961-8F0A-D82E31B6026F}" type="slidenum">
              <a:rPr lang="ja-JP" altLang="en-US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7086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1B3D-77D9-466D-AD0A-377206C4D019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42FC56F-4B58-4829-A18F-C2A86B5A0BE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7524-B745-4F78-80C2-AFB29FF7B2FE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9ED1-00AD-4177-8495-557033C0C3D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05FE-FD61-4EE4-8F27-206D390DE89C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89926-A8A1-4E11-87A1-D3E5794E394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2625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28AAF-E80B-4CFA-9A46-A43452F07424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A718-3B64-4DCE-8654-8249598BFAE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1C3C4-F23A-43F0-9032-B8B172B17FF2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BCEE7-2B25-493D-8630-B60D8F16C75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3258-F3AF-4292-9C6F-1FF79885F76A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7BCC6-DE93-4960-84E9-D61E81057A6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96FF4-8FBB-4BBB-B274-7492E45F854E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57A2-7968-4636-95F7-B6C3E7B2EE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B0510-5C23-40D2-9469-6B982C48B92B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2A1F-C022-46CA-BFD4-6AD3FE42BD5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6727-739F-470A-A650-69B3E294D9B7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EF265-F8C6-4B3F-B881-50FDA46E784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4D210-EEC8-4A1D-8E07-51586A1E3B91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AB8D-D98D-46DC-AF88-3CB1D557849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734B5-5484-4314-ACBD-29C82CCF52F5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2910-3515-4B44-BEB0-53BC4718B72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F69DB-23C9-4485-AF67-7281CC5AC373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9418-1FA9-4607-A6FA-132C6ECCF31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B64B6BB0-E590-45E6-B51C-4751ED56EDC0}" type="datetime1">
              <a:rPr lang="ja-JP" altLang="en-US"/>
              <a:pPr>
                <a:defRPr/>
              </a:pPr>
              <a:t>2014/8/13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45490305-DC26-472D-B2A3-350DE3453D0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931863" y="1071563"/>
            <a:ext cx="72802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1042988" y="3614738"/>
            <a:ext cx="7345362" cy="2262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ja-JP" altLang="en-US" sz="4800" u="sng" smtClean="0"/>
              <a:t>命令型プログラミング言語</a:t>
            </a:r>
          </a:p>
          <a:p>
            <a:pPr algn="ctr" eaLnBrk="1" hangingPunct="1">
              <a:lnSpc>
                <a:spcPct val="90000"/>
              </a:lnSpc>
            </a:pPr>
            <a:endParaRPr lang="ja-JP" altLang="en-US" sz="4000" smtClean="0"/>
          </a:p>
          <a:p>
            <a:pPr algn="ctr" eaLnBrk="1" hangingPunct="1">
              <a:lnSpc>
                <a:spcPct val="90000"/>
              </a:lnSpc>
            </a:pPr>
            <a:r>
              <a:rPr lang="ja-JP" altLang="en-US" sz="4000" smtClean="0"/>
              <a:t>水野嘉明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代入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16113"/>
            <a:ext cx="8137847" cy="4687887"/>
          </a:xfrm>
        </p:spPr>
        <p:txBody>
          <a:bodyPr/>
          <a:lstStyle/>
          <a:p>
            <a:r>
              <a:rPr lang="ja-JP" altLang="en-US" smtClean="0"/>
              <a:t>演習５</a:t>
            </a:r>
            <a:r>
              <a:rPr lang="en-US" altLang="ja-JP" smtClean="0"/>
              <a:t>.</a:t>
            </a:r>
            <a:r>
              <a:rPr lang="ja-JP" altLang="en-US" smtClean="0"/>
              <a:t>１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Java</a:t>
            </a:r>
            <a:r>
              <a:rPr lang="ja-JP" altLang="en-US" smtClean="0"/>
              <a:t>にて、次の様に宣言されている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ja-JP" altLang="en-US" smtClean="0"/>
              <a:t>	 次の式は、左辺値を持つか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(1)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(i)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(2)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i++  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(3)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i+j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(4)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</a:t>
            </a:r>
            <a:r>
              <a:rPr lang="ja-JP" altLang="en-US" i="1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(5)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a[i++]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(6)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a[i+j] 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D10D5D9-CB6F-401A-A89B-839B4B5D7325}" type="slidenum">
              <a:rPr lang="ja-JP" altLang="en-US">
                <a:latin typeface="ＭＳ Ｐゴシック" pitchFamily="50" charset="-128"/>
              </a:rPr>
              <a:pPr algn="r"/>
              <a:t>10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1269" name="Rectangle 5"/>
          <p:cNvSpPr>
            <a:spLocks noChangeArrowheads="1"/>
          </p:cNvSpPr>
          <p:nvPr/>
        </p:nvSpPr>
        <p:spPr bwMode="auto">
          <a:xfrm>
            <a:off x="1847850" y="3162594"/>
            <a:ext cx="6684963" cy="120251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int   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i = 1, j = 2;</a:t>
            </a:r>
          </a:p>
          <a:p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int[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]  a = new int[10];</a:t>
            </a:r>
            <a:endParaRPr lang="ja-JP" altLang="en-US" sz="360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141538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3284538"/>
            <a:ext cx="7772400" cy="2522537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逐次／選択／反復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＝ 構造化プログラミング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575DD5D-2A7F-430B-9770-3458FA0CFCB7}" type="slidenum">
              <a:rPr lang="ja-JP" altLang="en-US">
                <a:latin typeface="ＭＳ Ｐゴシック" pitchFamily="50" charset="-128"/>
              </a:rPr>
              <a:pPr algn="r"/>
              <a:t>11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構造化プログラミング</a:t>
            </a:r>
          </a:p>
          <a:p>
            <a:pPr lvl="1"/>
            <a:r>
              <a:rPr lang="en-US" altLang="ja-JP" smtClean="0"/>
              <a:t>1967 </a:t>
            </a:r>
            <a:r>
              <a:rPr lang="ja-JP" altLang="en-US" smtClean="0"/>
              <a:t>ダイクストラ </a:t>
            </a:r>
            <a:r>
              <a:rPr lang="en-US" altLang="ja-JP" smtClean="0"/>
              <a:t>(E. W. Dijkstra)</a:t>
            </a:r>
            <a:r>
              <a:rPr lang="ja-JP" altLang="en-US" smtClean="0"/>
              <a:t>等が提唱 </a:t>
            </a:r>
          </a:p>
          <a:p>
            <a:pPr lvl="1"/>
            <a:r>
              <a:rPr lang="ja-JP" altLang="en-US" i="1" u="sng" smtClean="0">
                <a:solidFill>
                  <a:schemeClr val="accent2"/>
                </a:solidFill>
              </a:rPr>
              <a:t>制御構造</a:t>
            </a:r>
            <a:r>
              <a:rPr lang="ja-JP" altLang="en-US" smtClean="0"/>
              <a:t> による見通しの良い処理と、</a:t>
            </a:r>
            <a:r>
              <a:rPr lang="ja-JP" altLang="en-US" i="1" u="sng" smtClean="0">
                <a:solidFill>
                  <a:schemeClr val="accent2"/>
                </a:solidFill>
              </a:rPr>
              <a:t>モジュール化</a:t>
            </a:r>
            <a:r>
              <a:rPr lang="ja-JP" altLang="en-US" smtClean="0"/>
              <a:t> による問題分割を基本とする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61078AA-43E2-40DA-8A91-F98F57F7E1B9}" type="slidenum">
              <a:rPr lang="ja-JP" altLang="en-US">
                <a:latin typeface="ＭＳ Ｐゴシック" pitchFamily="50" charset="-128"/>
              </a:rPr>
              <a:pPr algn="r"/>
              <a:t>12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構造化定理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1</a:t>
            </a:r>
            <a:r>
              <a:rPr lang="ja-JP" altLang="en-US" smtClean="0"/>
              <a:t>つの入り口と</a:t>
            </a:r>
            <a:r>
              <a:rPr lang="en-US" altLang="ja-JP" smtClean="0"/>
              <a:t>1</a:t>
            </a:r>
            <a:r>
              <a:rPr lang="ja-JP" altLang="en-US" smtClean="0"/>
              <a:t>つの出口を持つようなプログラムは、「</a:t>
            </a:r>
            <a:r>
              <a:rPr lang="ja-JP" altLang="en-US" i="1" u="sng" smtClean="0">
                <a:solidFill>
                  <a:schemeClr val="accent2"/>
                </a:solidFill>
              </a:rPr>
              <a:t>逐次</a:t>
            </a:r>
            <a:r>
              <a:rPr lang="ja-JP" altLang="en-US" smtClean="0"/>
              <a:t>・</a:t>
            </a:r>
            <a:r>
              <a:rPr lang="ja-JP" altLang="en-US" i="1" u="sng" smtClean="0">
                <a:solidFill>
                  <a:schemeClr val="accent2"/>
                </a:solidFill>
              </a:rPr>
              <a:t>選択</a:t>
            </a:r>
            <a:r>
              <a:rPr lang="ja-JP" altLang="en-US" smtClean="0"/>
              <a:t>・</a:t>
            </a:r>
            <a:r>
              <a:rPr lang="ja-JP" altLang="en-US" i="1" u="sng" smtClean="0">
                <a:solidFill>
                  <a:schemeClr val="accent2"/>
                </a:solidFill>
              </a:rPr>
              <a:t>反復</a:t>
            </a:r>
            <a:r>
              <a:rPr lang="ja-JP" altLang="en-US" smtClean="0"/>
              <a:t>」の３つの基本的な制御構造によって記述できる 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908975A-688D-4249-802A-F2AF02A6BB26}" type="slidenum">
              <a:rPr lang="ja-JP" altLang="en-US">
                <a:latin typeface="ＭＳ Ｐゴシック" pitchFamily="50" charset="-128"/>
              </a:rPr>
              <a:pPr algn="r"/>
              <a:t>13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1952625"/>
          </a:xfrm>
        </p:spPr>
        <p:txBody>
          <a:bodyPr/>
          <a:lstStyle/>
          <a:p>
            <a:pPr lvl="1"/>
            <a:r>
              <a:rPr lang="ja-JP" altLang="en-US" smtClean="0"/>
              <a:t>逐次 </a:t>
            </a:r>
            <a:r>
              <a:rPr lang="en-US" altLang="ja-JP" smtClean="0"/>
              <a:t>(sequence)</a:t>
            </a:r>
          </a:p>
          <a:p>
            <a:pPr lvl="2"/>
            <a:r>
              <a:rPr lang="ja-JP" altLang="en-US" sz="3600" smtClean="0"/>
              <a:t>プログラムに記述された順に、処理を行う</a:t>
            </a: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3FA6886-66E3-4E8F-B41F-F0CD582F8FEE}" type="slidenum">
              <a:rPr lang="ja-JP" altLang="en-US">
                <a:latin typeface="ＭＳ Ｐゴシック" pitchFamily="50" charset="-128"/>
              </a:rPr>
              <a:pPr algn="r"/>
              <a:t>14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15365" name="Group 6"/>
          <p:cNvGrpSpPr>
            <a:grpSpLocks/>
          </p:cNvGrpSpPr>
          <p:nvPr/>
        </p:nvGrpSpPr>
        <p:grpSpPr bwMode="auto">
          <a:xfrm>
            <a:off x="3419475" y="4005263"/>
            <a:ext cx="1944688" cy="2663825"/>
            <a:chOff x="767" y="2775"/>
            <a:chExt cx="732" cy="1302"/>
          </a:xfrm>
        </p:grpSpPr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767" y="3003"/>
              <a:ext cx="732" cy="31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  <a:r>
                <a:rPr lang="en-US" altLang="ja-JP" sz="3200">
                  <a:latin typeface="ＭＳ Ｐゴシック" pitchFamily="50" charset="-128"/>
                </a:rPr>
                <a:t>A</a:t>
              </a:r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767" y="3472"/>
              <a:ext cx="732" cy="31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  <a:r>
                <a:rPr lang="en-US" altLang="ja-JP" sz="3200">
                  <a:latin typeface="ＭＳ Ｐゴシック" pitchFamily="50" charset="-128"/>
                </a:rPr>
                <a:t>B</a:t>
              </a:r>
            </a:p>
          </p:txBody>
        </p:sp>
        <p:cxnSp>
          <p:nvCxnSpPr>
            <p:cNvPr id="15368" name="AutoShape 9"/>
            <p:cNvCxnSpPr>
              <a:cxnSpLocks noChangeShapeType="1"/>
              <a:endCxn id="15366" idx="0"/>
            </p:cNvCxnSpPr>
            <p:nvPr/>
          </p:nvCxnSpPr>
          <p:spPr bwMode="auto">
            <a:xfrm>
              <a:off x="1133" y="2775"/>
              <a:ext cx="0" cy="219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5369" name="AutoShape 10"/>
            <p:cNvCxnSpPr>
              <a:cxnSpLocks noChangeShapeType="1"/>
              <a:stCxn id="15366" idx="2"/>
              <a:endCxn id="15367" idx="0"/>
            </p:cNvCxnSpPr>
            <p:nvPr/>
          </p:nvCxnSpPr>
          <p:spPr bwMode="auto">
            <a:xfrm>
              <a:off x="1133" y="3331"/>
              <a:ext cx="0" cy="132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5370" name="AutoShape 11"/>
            <p:cNvCxnSpPr>
              <a:cxnSpLocks noChangeShapeType="1"/>
              <a:stCxn id="15367" idx="2"/>
            </p:cNvCxnSpPr>
            <p:nvPr/>
          </p:nvCxnSpPr>
          <p:spPr bwMode="auto">
            <a:xfrm>
              <a:off x="1133" y="3800"/>
              <a:ext cx="7" cy="277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1879600"/>
          </a:xfrm>
        </p:spPr>
        <p:txBody>
          <a:bodyPr/>
          <a:lstStyle/>
          <a:p>
            <a:pPr lvl="1"/>
            <a:r>
              <a:rPr lang="ja-JP" altLang="en-US" smtClean="0"/>
              <a:t>選択 </a:t>
            </a:r>
            <a:r>
              <a:rPr lang="en-US" altLang="ja-JP" smtClean="0"/>
              <a:t>(selection)</a:t>
            </a:r>
          </a:p>
          <a:p>
            <a:pPr lvl="2"/>
            <a:r>
              <a:rPr lang="ja-JP" altLang="en-US" sz="3600" smtClean="0"/>
              <a:t>条件に従い、実行する処理を選択する</a:t>
            </a:r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244E683-5F28-4DA4-AAAF-3AA664DEF8A6}" type="slidenum">
              <a:rPr lang="ja-JP" altLang="en-US">
                <a:latin typeface="ＭＳ Ｐゴシック" pitchFamily="50" charset="-128"/>
              </a:rPr>
              <a:pPr algn="r"/>
              <a:t>15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16389" name="Group 17"/>
          <p:cNvGrpSpPr>
            <a:grpSpLocks/>
          </p:cNvGrpSpPr>
          <p:nvPr/>
        </p:nvGrpSpPr>
        <p:grpSpPr bwMode="auto">
          <a:xfrm>
            <a:off x="2339975" y="3860800"/>
            <a:ext cx="2952750" cy="2924175"/>
            <a:chOff x="1460" y="2773"/>
            <a:chExt cx="1524" cy="1288"/>
          </a:xfrm>
        </p:grpSpPr>
        <p:sp>
          <p:nvSpPr>
            <p:cNvPr id="16399" name="AutoShape 18"/>
            <p:cNvSpPr>
              <a:spLocks noChangeArrowheads="1"/>
            </p:cNvSpPr>
            <p:nvPr/>
          </p:nvSpPr>
          <p:spPr bwMode="auto">
            <a:xfrm>
              <a:off x="1460" y="3001"/>
              <a:ext cx="732" cy="319"/>
            </a:xfrm>
            <a:prstGeom prst="flowChartDecision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判断</a:t>
              </a:r>
            </a:p>
          </p:txBody>
        </p:sp>
        <p:sp>
          <p:nvSpPr>
            <p:cNvPr id="16400" name="Rectangle 19"/>
            <p:cNvSpPr>
              <a:spLocks noChangeArrowheads="1"/>
            </p:cNvSpPr>
            <p:nvPr/>
          </p:nvSpPr>
          <p:spPr bwMode="auto">
            <a:xfrm>
              <a:off x="1460" y="3470"/>
              <a:ext cx="732" cy="31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  <a:r>
                <a:rPr lang="en-US" altLang="ja-JP" sz="3200">
                  <a:latin typeface="ＭＳ Ｐゴシック" pitchFamily="50" charset="-128"/>
                </a:rPr>
                <a:t>A</a:t>
              </a:r>
            </a:p>
          </p:txBody>
        </p:sp>
        <p:cxnSp>
          <p:nvCxnSpPr>
            <p:cNvPr id="16401" name="AutoShape 20"/>
            <p:cNvCxnSpPr>
              <a:cxnSpLocks noChangeShapeType="1"/>
              <a:endCxn id="16399" idx="0"/>
            </p:cNvCxnSpPr>
            <p:nvPr/>
          </p:nvCxnSpPr>
          <p:spPr bwMode="auto">
            <a:xfrm>
              <a:off x="1826" y="2773"/>
              <a:ext cx="0" cy="219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6402" name="AutoShape 21"/>
            <p:cNvCxnSpPr>
              <a:cxnSpLocks noChangeShapeType="1"/>
              <a:stCxn id="16399" idx="2"/>
              <a:endCxn id="16400" idx="0"/>
            </p:cNvCxnSpPr>
            <p:nvPr/>
          </p:nvCxnSpPr>
          <p:spPr bwMode="auto">
            <a:xfrm>
              <a:off x="1826" y="3329"/>
              <a:ext cx="0" cy="132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6403" name="AutoShape 22"/>
            <p:cNvCxnSpPr>
              <a:cxnSpLocks noChangeShapeType="1"/>
              <a:stCxn id="16400" idx="2"/>
            </p:cNvCxnSpPr>
            <p:nvPr/>
          </p:nvCxnSpPr>
          <p:spPr bwMode="auto">
            <a:xfrm>
              <a:off x="1826" y="3798"/>
              <a:ext cx="6" cy="263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6404" name="AutoShape 23"/>
            <p:cNvCxnSpPr>
              <a:cxnSpLocks noChangeShapeType="1"/>
              <a:stCxn id="16399" idx="3"/>
              <a:endCxn id="16405" idx="0"/>
            </p:cNvCxnSpPr>
            <p:nvPr/>
          </p:nvCxnSpPr>
          <p:spPr bwMode="auto">
            <a:xfrm flipV="1">
              <a:off x="2201" y="3155"/>
              <a:ext cx="420" cy="6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6405" name="Line 24"/>
            <p:cNvSpPr>
              <a:spLocks noChangeShapeType="1"/>
            </p:cNvSpPr>
            <p:nvPr/>
          </p:nvSpPr>
          <p:spPr bwMode="auto">
            <a:xfrm>
              <a:off x="2621" y="3164"/>
              <a:ext cx="8" cy="3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406" name="Line 25"/>
            <p:cNvSpPr>
              <a:spLocks noChangeShapeType="1"/>
            </p:cNvSpPr>
            <p:nvPr/>
          </p:nvSpPr>
          <p:spPr bwMode="auto">
            <a:xfrm flipH="1">
              <a:off x="1837" y="3940"/>
              <a:ext cx="78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407" name="Rectangle 26"/>
            <p:cNvSpPr>
              <a:spLocks noChangeArrowheads="1"/>
            </p:cNvSpPr>
            <p:nvPr/>
          </p:nvSpPr>
          <p:spPr bwMode="auto">
            <a:xfrm>
              <a:off x="2252" y="3470"/>
              <a:ext cx="732" cy="31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  <a:r>
                <a:rPr lang="en-US" altLang="ja-JP" sz="3200">
                  <a:latin typeface="ＭＳ Ｐゴシック" pitchFamily="50" charset="-128"/>
                </a:rPr>
                <a:t>B</a:t>
              </a:r>
            </a:p>
          </p:txBody>
        </p:sp>
        <p:cxnSp>
          <p:nvCxnSpPr>
            <p:cNvPr id="16408" name="AutoShape 27"/>
            <p:cNvCxnSpPr>
              <a:cxnSpLocks noChangeShapeType="1"/>
              <a:stCxn id="16407" idx="2"/>
              <a:endCxn id="16406" idx="0"/>
            </p:cNvCxnSpPr>
            <p:nvPr/>
          </p:nvCxnSpPr>
          <p:spPr bwMode="auto">
            <a:xfrm>
              <a:off x="2618" y="3798"/>
              <a:ext cx="1" cy="133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16390" name="Group 29"/>
          <p:cNvGrpSpPr>
            <a:grpSpLocks/>
          </p:cNvGrpSpPr>
          <p:nvPr/>
        </p:nvGrpSpPr>
        <p:grpSpPr bwMode="auto">
          <a:xfrm>
            <a:off x="5867400" y="3865563"/>
            <a:ext cx="2017713" cy="2919412"/>
            <a:chOff x="1383" y="2481"/>
            <a:chExt cx="1139" cy="1717"/>
          </a:xfrm>
        </p:grpSpPr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1383" y="2783"/>
              <a:ext cx="850" cy="427"/>
            </a:xfrm>
            <a:prstGeom prst="flowChartDecision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判断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1383" y="3410"/>
              <a:ext cx="850" cy="42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  <a:endParaRPr lang="en-US" altLang="ja-JP" sz="3200">
                <a:latin typeface="ＭＳ Ｐゴシック" pitchFamily="50" charset="-128"/>
              </a:endParaRPr>
            </a:p>
          </p:txBody>
        </p:sp>
        <p:cxnSp>
          <p:nvCxnSpPr>
            <p:cNvPr id="16393" name="AutoShape 9"/>
            <p:cNvCxnSpPr>
              <a:cxnSpLocks noChangeShapeType="1"/>
              <a:endCxn id="16391" idx="0"/>
            </p:cNvCxnSpPr>
            <p:nvPr/>
          </p:nvCxnSpPr>
          <p:spPr bwMode="auto">
            <a:xfrm>
              <a:off x="1808" y="2481"/>
              <a:ext cx="0" cy="293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6394" name="AutoShape 10"/>
            <p:cNvCxnSpPr>
              <a:cxnSpLocks noChangeShapeType="1"/>
              <a:stCxn id="16391" idx="2"/>
              <a:endCxn id="16392" idx="0"/>
            </p:cNvCxnSpPr>
            <p:nvPr/>
          </p:nvCxnSpPr>
          <p:spPr bwMode="auto">
            <a:xfrm>
              <a:off x="1808" y="3222"/>
              <a:ext cx="0" cy="176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6395" name="AutoShape 11"/>
            <p:cNvCxnSpPr>
              <a:cxnSpLocks noChangeShapeType="1"/>
              <a:stCxn id="16392" idx="2"/>
            </p:cNvCxnSpPr>
            <p:nvPr/>
          </p:nvCxnSpPr>
          <p:spPr bwMode="auto">
            <a:xfrm>
              <a:off x="1808" y="3846"/>
              <a:ext cx="7" cy="352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6396" name="AutoShape 12"/>
            <p:cNvCxnSpPr>
              <a:cxnSpLocks noChangeShapeType="1"/>
              <a:stCxn id="16391" idx="3"/>
              <a:endCxn id="16398" idx="1"/>
            </p:cNvCxnSpPr>
            <p:nvPr/>
          </p:nvCxnSpPr>
          <p:spPr bwMode="auto">
            <a:xfrm flipV="1">
              <a:off x="2242" y="2987"/>
              <a:ext cx="280" cy="10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 flipH="1">
              <a:off x="1821" y="4039"/>
              <a:ext cx="6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6398" name="Line 28"/>
            <p:cNvSpPr>
              <a:spLocks noChangeShapeType="1"/>
            </p:cNvSpPr>
            <p:nvPr/>
          </p:nvSpPr>
          <p:spPr bwMode="auto">
            <a:xfrm flipV="1">
              <a:off x="2517" y="2995"/>
              <a:ext cx="5" cy="10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024063"/>
          </a:xfrm>
        </p:spPr>
        <p:txBody>
          <a:bodyPr/>
          <a:lstStyle/>
          <a:p>
            <a:pPr lvl="1"/>
            <a:r>
              <a:rPr lang="ja-JP" altLang="en-US" smtClean="0"/>
              <a:t>反復 </a:t>
            </a:r>
            <a:r>
              <a:rPr lang="en-US" altLang="ja-JP" smtClean="0"/>
              <a:t>(iteration)</a:t>
            </a:r>
          </a:p>
          <a:p>
            <a:pPr lvl="2"/>
            <a:r>
              <a:rPr lang="ja-JP" altLang="en-US" sz="3600" smtClean="0"/>
              <a:t>一定の条件が満たされている間処理を繰り返す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D2C3EF6-89DD-487B-A1AF-1C0F913A5276}" type="slidenum">
              <a:rPr lang="ja-JP" altLang="en-US">
                <a:latin typeface="ＭＳ Ｐゴシック" pitchFamily="50" charset="-128"/>
              </a:rPr>
              <a:pPr algn="r"/>
              <a:t>16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2484438" y="3976688"/>
            <a:ext cx="2243137" cy="2765425"/>
            <a:chOff x="3029" y="2773"/>
            <a:chExt cx="1039" cy="1458"/>
          </a:xfrm>
        </p:grpSpPr>
        <p:sp>
          <p:nvSpPr>
            <p:cNvPr id="17423" name="AutoShape 6"/>
            <p:cNvSpPr>
              <a:spLocks noChangeArrowheads="1"/>
            </p:cNvSpPr>
            <p:nvPr/>
          </p:nvSpPr>
          <p:spPr bwMode="auto">
            <a:xfrm>
              <a:off x="3178" y="3001"/>
              <a:ext cx="732" cy="319"/>
            </a:xfrm>
            <a:prstGeom prst="flowChartDecision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判断</a:t>
              </a:r>
            </a:p>
          </p:txBody>
        </p:sp>
        <p:sp>
          <p:nvSpPr>
            <p:cNvPr id="17424" name="Rectangle 7"/>
            <p:cNvSpPr>
              <a:spLocks noChangeArrowheads="1"/>
            </p:cNvSpPr>
            <p:nvPr/>
          </p:nvSpPr>
          <p:spPr bwMode="auto">
            <a:xfrm>
              <a:off x="3178" y="3470"/>
              <a:ext cx="732" cy="31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</a:p>
          </p:txBody>
        </p:sp>
        <p:cxnSp>
          <p:nvCxnSpPr>
            <p:cNvPr id="17425" name="AutoShape 8"/>
            <p:cNvCxnSpPr>
              <a:cxnSpLocks noChangeShapeType="1"/>
              <a:endCxn id="17423" idx="0"/>
            </p:cNvCxnSpPr>
            <p:nvPr/>
          </p:nvCxnSpPr>
          <p:spPr bwMode="auto">
            <a:xfrm>
              <a:off x="3544" y="2773"/>
              <a:ext cx="0" cy="219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7426" name="AutoShape 9"/>
            <p:cNvCxnSpPr>
              <a:cxnSpLocks noChangeShapeType="1"/>
              <a:stCxn id="17423" idx="2"/>
              <a:endCxn id="17424" idx="0"/>
            </p:cNvCxnSpPr>
            <p:nvPr/>
          </p:nvCxnSpPr>
          <p:spPr bwMode="auto">
            <a:xfrm>
              <a:off x="3544" y="3329"/>
              <a:ext cx="0" cy="132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7427" name="AutoShape 10"/>
            <p:cNvCxnSpPr>
              <a:cxnSpLocks noChangeShapeType="1"/>
              <a:stCxn id="17424" idx="2"/>
            </p:cNvCxnSpPr>
            <p:nvPr/>
          </p:nvCxnSpPr>
          <p:spPr bwMode="auto">
            <a:xfrm flipH="1">
              <a:off x="3541" y="3798"/>
              <a:ext cx="3" cy="114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7428" name="AutoShape 11"/>
            <p:cNvCxnSpPr>
              <a:cxnSpLocks noChangeShapeType="1"/>
              <a:stCxn id="17423" idx="3"/>
              <a:endCxn id="17429" idx="0"/>
            </p:cNvCxnSpPr>
            <p:nvPr/>
          </p:nvCxnSpPr>
          <p:spPr bwMode="auto">
            <a:xfrm flipV="1">
              <a:off x="3919" y="3155"/>
              <a:ext cx="140" cy="6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7429" name="Line 12"/>
            <p:cNvSpPr>
              <a:spLocks noChangeShapeType="1"/>
            </p:cNvSpPr>
            <p:nvPr/>
          </p:nvSpPr>
          <p:spPr bwMode="auto">
            <a:xfrm>
              <a:off x="4059" y="3164"/>
              <a:ext cx="0" cy="8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30" name="Line 13"/>
            <p:cNvSpPr>
              <a:spLocks noChangeShapeType="1"/>
            </p:cNvSpPr>
            <p:nvPr/>
          </p:nvSpPr>
          <p:spPr bwMode="auto">
            <a:xfrm>
              <a:off x="3051" y="3918"/>
              <a:ext cx="49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31" name="Line 14"/>
            <p:cNvSpPr>
              <a:spLocks noChangeShapeType="1"/>
            </p:cNvSpPr>
            <p:nvPr/>
          </p:nvSpPr>
          <p:spPr bwMode="auto">
            <a:xfrm flipV="1">
              <a:off x="3036" y="2923"/>
              <a:ext cx="0" cy="99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32" name="Line 15"/>
            <p:cNvSpPr>
              <a:spLocks noChangeShapeType="1"/>
            </p:cNvSpPr>
            <p:nvPr/>
          </p:nvSpPr>
          <p:spPr bwMode="auto">
            <a:xfrm>
              <a:off x="3029" y="2916"/>
              <a:ext cx="51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33" name="Line 16"/>
            <p:cNvSpPr>
              <a:spLocks noChangeShapeType="1"/>
            </p:cNvSpPr>
            <p:nvPr/>
          </p:nvSpPr>
          <p:spPr bwMode="auto">
            <a:xfrm flipH="1">
              <a:off x="3534" y="4039"/>
              <a:ext cx="53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34" name="Line 17"/>
            <p:cNvSpPr>
              <a:spLocks noChangeShapeType="1"/>
            </p:cNvSpPr>
            <p:nvPr/>
          </p:nvSpPr>
          <p:spPr bwMode="auto">
            <a:xfrm>
              <a:off x="3541" y="4032"/>
              <a:ext cx="0" cy="1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7414" name="Group 18"/>
          <p:cNvGrpSpPr>
            <a:grpSpLocks/>
          </p:cNvGrpSpPr>
          <p:nvPr/>
        </p:nvGrpSpPr>
        <p:grpSpPr bwMode="auto">
          <a:xfrm>
            <a:off x="5478463" y="4005263"/>
            <a:ext cx="1901825" cy="2590800"/>
            <a:chOff x="4238" y="2773"/>
            <a:chExt cx="881" cy="1366"/>
          </a:xfrm>
        </p:grpSpPr>
        <p:sp>
          <p:nvSpPr>
            <p:cNvPr id="17415" name="AutoShape 19"/>
            <p:cNvSpPr>
              <a:spLocks noChangeArrowheads="1"/>
            </p:cNvSpPr>
            <p:nvPr/>
          </p:nvSpPr>
          <p:spPr bwMode="auto">
            <a:xfrm>
              <a:off x="4387" y="3001"/>
              <a:ext cx="732" cy="319"/>
            </a:xfrm>
            <a:prstGeom prst="flowChartProcess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処理</a:t>
              </a:r>
            </a:p>
          </p:txBody>
        </p:sp>
        <p:sp>
          <p:nvSpPr>
            <p:cNvPr id="17416" name="AutoShape 20"/>
            <p:cNvSpPr>
              <a:spLocks noChangeArrowheads="1"/>
            </p:cNvSpPr>
            <p:nvPr/>
          </p:nvSpPr>
          <p:spPr bwMode="auto">
            <a:xfrm>
              <a:off x="4387" y="3534"/>
              <a:ext cx="732" cy="319"/>
            </a:xfrm>
            <a:prstGeom prst="flowChartDecision">
              <a:avLst/>
            </a:prstGeom>
            <a:noFill/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ja-JP" altLang="en-US" sz="3200">
                  <a:latin typeface="ＭＳ Ｐゴシック" pitchFamily="50" charset="-128"/>
                </a:rPr>
                <a:t>判断</a:t>
              </a:r>
            </a:p>
          </p:txBody>
        </p:sp>
        <p:cxnSp>
          <p:nvCxnSpPr>
            <p:cNvPr id="17417" name="AutoShape 21"/>
            <p:cNvCxnSpPr>
              <a:cxnSpLocks noChangeShapeType="1"/>
              <a:endCxn id="17415" idx="0"/>
            </p:cNvCxnSpPr>
            <p:nvPr/>
          </p:nvCxnSpPr>
          <p:spPr bwMode="auto">
            <a:xfrm>
              <a:off x="4753" y="2773"/>
              <a:ext cx="0" cy="219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7418" name="AutoShape 22"/>
            <p:cNvCxnSpPr>
              <a:cxnSpLocks noChangeShapeType="1"/>
              <a:stCxn id="17415" idx="2"/>
              <a:endCxn id="17416" idx="0"/>
            </p:cNvCxnSpPr>
            <p:nvPr/>
          </p:nvCxnSpPr>
          <p:spPr bwMode="auto">
            <a:xfrm>
              <a:off x="4753" y="3329"/>
              <a:ext cx="0" cy="196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7419" name="Line 23"/>
            <p:cNvSpPr>
              <a:spLocks noChangeShapeType="1"/>
            </p:cNvSpPr>
            <p:nvPr/>
          </p:nvSpPr>
          <p:spPr bwMode="auto">
            <a:xfrm flipH="1" flipV="1">
              <a:off x="4245" y="2923"/>
              <a:ext cx="15" cy="78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0" name="Line 24"/>
            <p:cNvSpPr>
              <a:spLocks noChangeShapeType="1"/>
            </p:cNvSpPr>
            <p:nvPr/>
          </p:nvSpPr>
          <p:spPr bwMode="auto">
            <a:xfrm>
              <a:off x="4238" y="2916"/>
              <a:ext cx="51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1" name="Line 25"/>
            <p:cNvSpPr>
              <a:spLocks noChangeShapeType="1"/>
            </p:cNvSpPr>
            <p:nvPr/>
          </p:nvSpPr>
          <p:spPr bwMode="auto">
            <a:xfrm>
              <a:off x="4750" y="3841"/>
              <a:ext cx="0" cy="2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arrow" w="med" len="med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" name="Line 26"/>
            <p:cNvSpPr>
              <a:spLocks noChangeShapeType="1"/>
            </p:cNvSpPr>
            <p:nvPr/>
          </p:nvSpPr>
          <p:spPr bwMode="auto">
            <a:xfrm flipH="1">
              <a:off x="4245" y="3691"/>
              <a:ext cx="1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2024063"/>
          </a:xfrm>
        </p:spPr>
        <p:txBody>
          <a:bodyPr/>
          <a:lstStyle/>
          <a:p>
            <a:r>
              <a:rPr lang="ja-JP" altLang="en-US" smtClean="0"/>
              <a:t>Ｃや</a:t>
            </a:r>
            <a:r>
              <a:rPr lang="en-US" altLang="ja-JP" smtClean="0"/>
              <a:t>Java</a:t>
            </a:r>
            <a:r>
              <a:rPr lang="ja-JP" altLang="en-US" smtClean="0"/>
              <a:t>における制御構造の例</a:t>
            </a:r>
          </a:p>
          <a:p>
            <a:pPr lvl="1"/>
            <a:r>
              <a:rPr lang="ja-JP" altLang="en-US" smtClean="0"/>
              <a:t>逐次</a:t>
            </a:r>
          </a:p>
          <a:p>
            <a:pPr lvl="2"/>
            <a:r>
              <a:rPr lang="ja-JP" altLang="en-US" sz="3600" smtClean="0"/>
              <a:t>通常の文の記述</a:t>
            </a: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F4BDBB2-25A0-49DA-AB99-D0E241D5B2B7}" type="slidenum">
              <a:rPr lang="ja-JP" altLang="en-US">
                <a:latin typeface="ＭＳ Ｐゴシック" pitchFamily="50" charset="-128"/>
              </a:rPr>
              <a:pPr algn="r"/>
              <a:t>17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35150" y="4076700"/>
            <a:ext cx="7129463" cy="17224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discr = b * b - 4.* a * c;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x1 = (-b+sqrt(discr))/(2.*a);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x2 = c/(a * x1);</a:t>
            </a:r>
          </a:p>
        </p:txBody>
      </p:sp>
      <p:sp>
        <p:nvSpPr>
          <p:cNvPr id="18438" name="テキスト ボックス 5"/>
          <p:cNvSpPr txBox="1">
            <a:spLocks noChangeArrowheads="1"/>
          </p:cNvSpPr>
          <p:nvPr/>
        </p:nvSpPr>
        <p:spPr bwMode="auto">
          <a:xfrm>
            <a:off x="3276600" y="5876925"/>
            <a:ext cx="53276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/>
              <a:t>（２次方程式の解法の一部）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4" y="1981200"/>
            <a:ext cx="7921824" cy="1376363"/>
          </a:xfrm>
        </p:spPr>
        <p:txBody>
          <a:bodyPr/>
          <a:lstStyle/>
          <a:p>
            <a:pPr lvl="1"/>
            <a:r>
              <a:rPr lang="ja-JP" altLang="en-US" smtClean="0"/>
              <a:t>選択</a:t>
            </a:r>
          </a:p>
          <a:p>
            <a:pPr lvl="2"/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文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,if-else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文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,switch-case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文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1D6325D-FD1E-49E1-8706-FAB66AC0F19F}" type="slidenum">
              <a:rPr lang="ja-JP" altLang="en-US">
                <a:latin typeface="ＭＳ Ｐゴシック" pitchFamily="50" charset="-128"/>
              </a:rPr>
              <a:pPr algn="r"/>
              <a:t>18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59632" y="3422650"/>
            <a:ext cx="7343775" cy="2917722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if (discr &gt;= 0.0)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x1 = (-b+sqrt(discr))/(2.*a);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x2 = c/(a * x1);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}else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ErrorMessage("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No root\n");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1303338"/>
          </a:xfrm>
        </p:spPr>
        <p:txBody>
          <a:bodyPr/>
          <a:lstStyle/>
          <a:p>
            <a:pPr lvl="1"/>
            <a:r>
              <a:rPr lang="ja-JP" altLang="en-US" smtClean="0"/>
              <a:t>反復</a:t>
            </a:r>
          </a:p>
          <a:p>
            <a:pPr lvl="2"/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for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文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,while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文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,do-while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文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7E4DB76-756F-495F-807E-018C7CCB36CD}" type="slidenum">
              <a:rPr lang="ja-JP" altLang="en-US">
                <a:latin typeface="ＭＳ Ｐゴシック" pitchFamily="50" charset="-128"/>
              </a:rPr>
              <a:pPr algn="r"/>
              <a:t>19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19250" y="3422650"/>
            <a:ext cx="7345363" cy="25495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do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 old_x = x;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 x -= f(x) / df(x);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}while (fabs(x - old_x) &gt; eps);</a:t>
            </a:r>
          </a:p>
        </p:txBody>
      </p:sp>
      <p:sp>
        <p:nvSpPr>
          <p:cNvPr id="20486" name="テキスト ボックス 5"/>
          <p:cNvSpPr txBox="1">
            <a:spLocks noChangeArrowheads="1"/>
          </p:cNvSpPr>
          <p:nvPr/>
        </p:nvSpPr>
        <p:spPr bwMode="auto">
          <a:xfrm>
            <a:off x="2411413" y="6021388"/>
            <a:ext cx="4176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/>
              <a:t>（ニュートン法の一部）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目次</a:t>
            </a:r>
            <a:endParaRPr lang="ja-JP" altLang="en-US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 </a:t>
            </a:r>
            <a:r>
              <a:rPr lang="ja-JP" altLang="en-US" smtClean="0"/>
              <a:t>代入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 </a:t>
            </a:r>
            <a:r>
              <a:rPr lang="ja-JP" altLang="en-US" smtClean="0"/>
              <a:t>制御構造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 </a:t>
            </a:r>
            <a:r>
              <a:rPr lang="ja-JP" altLang="en-US" smtClean="0"/>
              <a:t>データ型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 </a:t>
            </a:r>
            <a:r>
              <a:rPr lang="ja-JP" altLang="en-US" smtClean="0"/>
              <a:t>手続き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E6250E5-B03F-474B-B62A-11FFFD5FFAC3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87888"/>
          </a:xfrm>
        </p:spPr>
        <p:txBody>
          <a:bodyPr/>
          <a:lstStyle/>
          <a:p>
            <a:r>
              <a:rPr lang="ja-JP" altLang="en-US" smtClean="0"/>
              <a:t>構造化されている </a:t>
            </a:r>
            <a:r>
              <a:rPr lang="en-US" altLang="ja-JP" smtClean="0"/>
              <a:t>(well-structured) </a:t>
            </a:r>
            <a:r>
              <a:rPr lang="ja-JP" altLang="en-US" smtClean="0"/>
              <a:t>プログラムとは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前記の制御構造のみで制御されている</a:t>
            </a:r>
          </a:p>
          <a:p>
            <a:pPr lvl="2">
              <a:lnSpc>
                <a:spcPct val="90000"/>
              </a:lnSpc>
            </a:pPr>
            <a:r>
              <a:rPr lang="en-US" altLang="ja-JP" sz="3600" smtClean="0"/>
              <a:t>goto</a:t>
            </a:r>
            <a:r>
              <a:rPr lang="ja-JP" altLang="en-US" sz="3600" smtClean="0"/>
              <a:t>文を用いると、構造化されていないプログラムになりやすい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     </a:t>
            </a:r>
            <a:r>
              <a:rPr lang="ja-JP" altLang="en-US" b="1" smtClean="0">
                <a:solidFill>
                  <a:schemeClr val="accent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/>
              <a:t>goto</a:t>
            </a:r>
            <a:r>
              <a:rPr lang="ja-JP" altLang="en-US" smtClean="0"/>
              <a:t>文有害説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lang="ja-JP" altLang="en-US" smtClean="0"/>
              <a:t>モジュール化されている</a:t>
            </a: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6AA1229-49F3-4008-A51A-E6B07FE9F5A8}" type="slidenum">
              <a:rPr lang="ja-JP" altLang="en-US">
                <a:latin typeface="ＭＳ Ｐゴシック" pitchFamily="50" charset="-128"/>
              </a:rPr>
              <a:pPr algn="r"/>
              <a:t>20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331913" y="2781300"/>
            <a:ext cx="7200900" cy="37020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for (i:=0; i &lt; n; i++)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：</a:t>
            </a:r>
            <a:endParaRPr lang="en-US" altLang="ja-JP" sz="360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Label: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：</a:t>
            </a:r>
            <a:endParaRPr lang="en-US" altLang="ja-JP" sz="360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：</a:t>
            </a:r>
            <a:endParaRPr lang="en-US" altLang="ja-JP" sz="360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i = 3;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goto Label;  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制御構造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727075"/>
          </a:xfrm>
        </p:spPr>
        <p:txBody>
          <a:bodyPr/>
          <a:lstStyle/>
          <a:p>
            <a:pPr lvl="1"/>
            <a:r>
              <a:rPr lang="ja-JP" altLang="en-US" smtClean="0"/>
              <a:t>構造化されてないプログラムの例</a:t>
            </a:r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6955B91-4E07-4A60-8A86-86259E3CABCA}" type="slidenum">
              <a:rPr lang="ja-JP" altLang="en-US">
                <a:latin typeface="ＭＳ Ｐゴシック" pitchFamily="50" charset="-128"/>
              </a:rPr>
              <a:pPr algn="r"/>
              <a:t>21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 flipV="1">
            <a:off x="4716463" y="3789363"/>
            <a:ext cx="1657350" cy="2447925"/>
          </a:xfrm>
          <a:prstGeom prst="curvedLeftArrow">
            <a:avLst>
              <a:gd name="adj1" fmla="val 4739"/>
              <a:gd name="adj2" fmla="val 25677"/>
              <a:gd name="adj3" fmla="val 16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372225" y="4572000"/>
            <a:ext cx="2232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ループの中に飛び込む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638300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データ型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2781300"/>
            <a:ext cx="7772400" cy="2808288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ja-JP" altLang="en-US" smtClean="0"/>
              <a:t>  データ構造</a:t>
            </a:r>
          </a:p>
          <a:p>
            <a:pPr lvl="1">
              <a:buNone/>
            </a:pP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２  </a:t>
            </a:r>
            <a:r>
              <a:rPr lang="ja-JP" altLang="en-US" smtClean="0"/>
              <a:t>データ型について</a:t>
            </a: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42B3C89-50B8-47D9-BFEB-8F033716BDEF}" type="slidenum">
              <a:rPr lang="ja-JP" altLang="en-US">
                <a:latin typeface="ＭＳ Ｐゴシック" pitchFamily="50" charset="-128"/>
              </a:rPr>
              <a:pPr algn="r"/>
              <a:t>22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データ構造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164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データ構造</a:t>
            </a:r>
          </a:p>
          <a:p>
            <a:pPr lvl="1">
              <a:lnSpc>
                <a:spcPct val="110000"/>
              </a:lnSpc>
            </a:pPr>
            <a:r>
              <a:rPr lang="ja-JP" altLang="ja-JP" smtClean="0"/>
              <a:t>処理対象であるデータの表現形式を与えるもの</a:t>
            </a:r>
            <a:endParaRPr lang="ja-JP" altLang="en-US" smtClean="0"/>
          </a:p>
          <a:p>
            <a:pPr lvl="1">
              <a:lnSpc>
                <a:spcPct val="110000"/>
              </a:lnSpc>
            </a:pPr>
            <a:endParaRPr lang="ja-JP" altLang="en-US" smtClean="0"/>
          </a:p>
          <a:p>
            <a:pPr lvl="1"/>
            <a:r>
              <a:rPr lang="ja-JP" altLang="en-US" smtClean="0"/>
              <a:t>プログラミング言語の提供する</a:t>
            </a:r>
            <a:br>
              <a:rPr lang="ja-JP" altLang="en-US" smtClean="0"/>
            </a:br>
            <a:r>
              <a:rPr lang="ja-JP" altLang="en-US" smtClean="0"/>
              <a:t>「データ型」を組合わせて実現する</a:t>
            </a: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E6553EA-AE06-4913-9626-10A649715914}" type="slidenum">
              <a:rPr lang="ja-JP" altLang="en-US">
                <a:latin typeface="ＭＳ Ｐゴシック" pitchFamily="50" charset="-128"/>
              </a:rPr>
              <a:pPr algn="r"/>
              <a:t>23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700338" y="4044950"/>
            <a:ext cx="1190625" cy="5365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データ構造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135938" cy="4543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ja-JP" smtClean="0"/>
              <a:t> アルゴリズム＋データ構造＝プログラム</a:t>
            </a:r>
            <a:endParaRPr lang="ja-JP" altLang="en-US" smtClean="0"/>
          </a:p>
          <a:p>
            <a:pPr algn="r">
              <a:buFont typeface="Wingdings" pitchFamily="2" charset="2"/>
              <a:buNone/>
            </a:pPr>
            <a:r>
              <a:rPr lang="ja-JP" altLang="en-US" smtClean="0"/>
              <a:t> </a:t>
            </a:r>
            <a:r>
              <a:rPr lang="en-US" altLang="ja-JP" smtClean="0"/>
              <a:t>(N. Wirth)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ja-JP" altLang="ja-JP" smtClean="0"/>
              <a:t>プログラムとは、</a:t>
            </a:r>
            <a:endParaRPr lang="ja-JP" altLang="en-US" smtClean="0"/>
          </a:p>
          <a:p>
            <a:pPr lvl="2"/>
            <a:r>
              <a:rPr lang="ja-JP" altLang="ja-JP" sz="3600" smtClean="0"/>
              <a:t>データ構造によって表現されたデータを、</a:t>
            </a:r>
            <a:endParaRPr lang="ja-JP" altLang="en-US" sz="3600" smtClean="0"/>
          </a:p>
          <a:p>
            <a:pPr lvl="2"/>
            <a:r>
              <a:rPr lang="ja-JP" altLang="ja-JP" sz="3600" smtClean="0"/>
              <a:t>アルゴリズムによって示された処理手順に従って </a:t>
            </a:r>
            <a:r>
              <a:rPr lang="ja-JP" altLang="ja-JP" smtClean="0"/>
              <a:t>処理するもの</a:t>
            </a:r>
            <a:endParaRPr lang="ja-JP" altLang="en-US" smtClean="0"/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D1E4E07-7F7F-4E42-8726-1328C55D52AF}" type="slidenum">
              <a:rPr lang="ja-JP" altLang="en-US">
                <a:latin typeface="ＭＳ Ｐゴシック" pitchFamily="50" charset="-128"/>
              </a:rPr>
              <a:pPr algn="r"/>
              <a:t>24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データ構造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smtClean="0"/>
              <a:t>したがって、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</a:t>
            </a:r>
            <a:r>
              <a:rPr lang="ja-JP" altLang="en-US" i="1" u="sng" smtClean="0">
                <a:solidFill>
                  <a:schemeClr val="accent2"/>
                </a:solidFill>
              </a:rPr>
              <a:t>問題に即した適切なデータ構造 </a:t>
            </a:r>
            <a:r>
              <a:rPr lang="ja-JP" altLang="en-US" smtClean="0"/>
              <a:t>を選択すること が重要</a:t>
            </a:r>
          </a:p>
          <a:p>
            <a:pPr lvl="1">
              <a:lnSpc>
                <a:spcPct val="140000"/>
              </a:lnSpc>
              <a:buFont typeface="Wingdings" pitchFamily="2" charset="2"/>
              <a:buNone/>
            </a:pPr>
            <a:endParaRPr lang="ja-JP" altLang="en-US" smtClean="0"/>
          </a:p>
          <a:p>
            <a:pPr lvl="1">
              <a:buSzPct val="80000"/>
              <a:buFont typeface="Wingdings" pitchFamily="2" charset="2"/>
              <a:buChar char="u"/>
            </a:pPr>
            <a:r>
              <a:rPr lang="ja-JP" altLang="en-US" smtClean="0"/>
              <a:t>分かりやすいプログラム</a:t>
            </a:r>
          </a:p>
          <a:p>
            <a:pPr lvl="1">
              <a:buSzPct val="80000"/>
              <a:buFont typeface="Wingdings" pitchFamily="2" charset="2"/>
              <a:buChar char="u"/>
            </a:pPr>
            <a:r>
              <a:rPr lang="ja-JP" altLang="en-US" smtClean="0"/>
              <a:t>効率の良いプログラム</a:t>
            </a: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AE0D798-BED6-40DE-BBEF-6EEEE8E21D6D}" type="slidenum">
              <a:rPr lang="ja-JP" altLang="en-US">
                <a:latin typeface="ＭＳ Ｐゴシック" pitchFamily="50" charset="-128"/>
              </a:rPr>
              <a:pPr algn="r"/>
              <a:t>25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3132138" y="4076700"/>
            <a:ext cx="10795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データ構造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1447800"/>
          </a:xfrm>
        </p:spPr>
        <p:txBody>
          <a:bodyPr/>
          <a:lstStyle/>
          <a:p>
            <a:r>
              <a:rPr lang="ja-JP" altLang="en-US" smtClean="0"/>
              <a:t>データ構造の例</a:t>
            </a:r>
            <a:endParaRPr lang="en-US" altLang="ja-JP" smtClean="0"/>
          </a:p>
          <a:p>
            <a:pPr lvl="1"/>
            <a:r>
              <a:rPr kumimoji="1" lang="ja-JP" altLang="en-US" smtClean="0"/>
              <a:t>木構造  （</a:t>
            </a:r>
            <a:r>
              <a:rPr kumimoji="1" lang="en-US" altLang="ja-JP" smtClean="0"/>
              <a:t>C</a:t>
            </a:r>
            <a:r>
              <a:rPr kumimoji="1" lang="ja-JP" altLang="en-US" smtClean="0"/>
              <a:t>言語の構造体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AE0D798-BED6-40DE-BBEF-6EEEE8E21D6D}" type="slidenum">
              <a:rPr lang="ja-JP" altLang="en-US">
                <a:latin typeface="ＭＳ Ｐゴシック" pitchFamily="50" charset="-128"/>
              </a:rPr>
              <a:pPr algn="r"/>
              <a:t>26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" name="テキスト ボックス 4"/>
          <p:cNvSpPr txBox="1"/>
          <p:nvPr/>
        </p:nvSpPr>
        <p:spPr>
          <a:xfrm>
            <a:off x="611560" y="3429000"/>
            <a:ext cx="8496944" cy="2554545"/>
          </a:xfrm>
          <a:prstGeom prst="rect">
            <a:avLst/>
          </a:prstGeom>
          <a:ln w="317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smtClean="0"/>
              <a:t>struct  TREE {</a:t>
            </a:r>
            <a:endParaRPr lang="ja-JP" altLang="ja-JP" sz="3200" smtClean="0"/>
          </a:p>
          <a:p>
            <a:r>
              <a:rPr lang="en-US" altLang="ja-JP" sz="3200" smtClean="0"/>
              <a:t>  struct  NODE	 data:   // </a:t>
            </a:r>
            <a:r>
              <a:rPr lang="ja-JP" altLang="ja-JP" sz="3200" smtClean="0"/>
              <a:t>この節のデータ</a:t>
            </a:r>
          </a:p>
          <a:p>
            <a:r>
              <a:rPr lang="en-US" altLang="ja-JP" sz="3200" smtClean="0"/>
              <a:t>  struct  TREE 	 </a:t>
            </a:r>
            <a:r>
              <a:rPr lang="en-US" altLang="ja-JP" sz="3200" smtClean="0">
                <a:latin typeface="+mn-lt"/>
              </a:rPr>
              <a:t>*</a:t>
            </a:r>
            <a:r>
              <a:rPr lang="en-US" altLang="ja-JP" sz="3200" smtClean="0"/>
              <a:t>left;   // </a:t>
            </a:r>
            <a:r>
              <a:rPr lang="ja-JP" altLang="ja-JP" sz="3200" smtClean="0"/>
              <a:t>左部分木へのポインタ</a:t>
            </a:r>
          </a:p>
          <a:p>
            <a:r>
              <a:rPr lang="en-US" altLang="ja-JP" sz="3200" smtClean="0"/>
              <a:t>  struct  TREE	 </a:t>
            </a:r>
            <a:r>
              <a:rPr lang="en-US" altLang="ja-JP" sz="3200" smtClean="0">
                <a:latin typeface="+mn-lt"/>
              </a:rPr>
              <a:t>*</a:t>
            </a:r>
            <a:r>
              <a:rPr lang="en-US" altLang="ja-JP" sz="3200" smtClean="0"/>
              <a:t>right; // </a:t>
            </a:r>
            <a:r>
              <a:rPr lang="ja-JP" altLang="ja-JP" sz="3200" smtClean="0"/>
              <a:t>右部分木へのポインタ</a:t>
            </a:r>
          </a:p>
          <a:p>
            <a:r>
              <a:rPr lang="en-US" altLang="ja-JP" sz="3200" smtClean="0"/>
              <a:t>}</a:t>
            </a:r>
            <a:endParaRPr kumimoji="1"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データ構造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AE0D798-BED6-40DE-BBEF-6EEEE8E21D6D}" type="slidenum">
              <a:rPr lang="ja-JP" altLang="en-US">
                <a:latin typeface="ＭＳ Ｐゴシック" pitchFamily="50" charset="-128"/>
              </a:rPr>
              <a:pPr algn="r"/>
              <a:t>27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383868" y="2348880"/>
            <a:ext cx="2592288" cy="1080120"/>
            <a:chOff x="3347864" y="1916832"/>
            <a:chExt cx="2592288" cy="1080120"/>
          </a:xfrm>
        </p:grpSpPr>
        <p:sp useBgFill="1">
          <p:nvSpPr>
            <p:cNvPr id="5" name="正方形/長方形 4"/>
            <p:cNvSpPr/>
            <p:nvPr/>
          </p:nvSpPr>
          <p:spPr bwMode="auto">
            <a:xfrm>
              <a:off x="3347864" y="1916832"/>
              <a:ext cx="2592288" cy="576064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data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  <p:sp useBgFill="1">
          <p:nvSpPr>
            <p:cNvPr id="6" name="正方形/長方形 5"/>
            <p:cNvSpPr/>
            <p:nvPr/>
          </p:nvSpPr>
          <p:spPr bwMode="auto">
            <a:xfrm>
              <a:off x="3347864" y="2492896"/>
              <a:ext cx="1296144" cy="504056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*left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  <p:sp useBgFill="1">
          <p:nvSpPr>
            <p:cNvPr id="8" name="正方形/長方形 7"/>
            <p:cNvSpPr/>
            <p:nvPr/>
          </p:nvSpPr>
          <p:spPr bwMode="auto">
            <a:xfrm>
              <a:off x="4644008" y="2492896"/>
              <a:ext cx="1296144" cy="504056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200" smtClean="0">
                  <a:latin typeface="+mn-lt"/>
                </a:rPr>
                <a:t>*righ</a:t>
              </a: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t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763688" y="4293096"/>
            <a:ext cx="2592288" cy="1080120"/>
            <a:chOff x="3347864" y="1916832"/>
            <a:chExt cx="2592288" cy="1080120"/>
          </a:xfrm>
        </p:grpSpPr>
        <p:sp useBgFill="1">
          <p:nvSpPr>
            <p:cNvPr id="11" name="正方形/長方形 10"/>
            <p:cNvSpPr/>
            <p:nvPr/>
          </p:nvSpPr>
          <p:spPr bwMode="auto">
            <a:xfrm>
              <a:off x="3347864" y="1916832"/>
              <a:ext cx="2592288" cy="576064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data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  <p:sp useBgFill="1">
          <p:nvSpPr>
            <p:cNvPr id="12" name="正方形/長方形 11"/>
            <p:cNvSpPr/>
            <p:nvPr/>
          </p:nvSpPr>
          <p:spPr bwMode="auto">
            <a:xfrm>
              <a:off x="3347864" y="2492896"/>
              <a:ext cx="1296144" cy="504056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*left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  <p:sp useBgFill="1">
          <p:nvSpPr>
            <p:cNvPr id="13" name="正方形/長方形 12"/>
            <p:cNvSpPr/>
            <p:nvPr/>
          </p:nvSpPr>
          <p:spPr bwMode="auto">
            <a:xfrm>
              <a:off x="4644008" y="2492896"/>
              <a:ext cx="1296144" cy="504056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200" smtClean="0">
                  <a:latin typeface="+mn-lt"/>
                </a:rPr>
                <a:t>*righ</a:t>
              </a: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t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004048" y="4293096"/>
            <a:ext cx="2592288" cy="1080120"/>
            <a:chOff x="3347864" y="1916832"/>
            <a:chExt cx="2592288" cy="1080120"/>
          </a:xfrm>
        </p:grpSpPr>
        <p:sp useBgFill="1">
          <p:nvSpPr>
            <p:cNvPr id="15" name="正方形/長方形 14"/>
            <p:cNvSpPr/>
            <p:nvPr/>
          </p:nvSpPr>
          <p:spPr bwMode="auto">
            <a:xfrm>
              <a:off x="3347864" y="1916832"/>
              <a:ext cx="2592288" cy="576064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data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  <p:sp useBgFill="1">
          <p:nvSpPr>
            <p:cNvPr id="16" name="正方形/長方形 15"/>
            <p:cNvSpPr/>
            <p:nvPr/>
          </p:nvSpPr>
          <p:spPr bwMode="auto">
            <a:xfrm>
              <a:off x="3347864" y="2492896"/>
              <a:ext cx="1296144" cy="504056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*left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  <p:sp useBgFill="1">
          <p:nvSpPr>
            <p:cNvPr id="17" name="正方形/長方形 16"/>
            <p:cNvSpPr/>
            <p:nvPr/>
          </p:nvSpPr>
          <p:spPr bwMode="auto">
            <a:xfrm>
              <a:off x="4644008" y="2492896"/>
              <a:ext cx="1296144" cy="504056"/>
            </a:xfrm>
            <a:prstGeom prst="rect">
              <a:avLst/>
            </a:prstGeom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200" smtClean="0">
                  <a:latin typeface="+mn-lt"/>
                </a:rPr>
                <a:t>*righ</a:t>
              </a:r>
              <a:r>
                <a:rPr kumimoji="1" lang="en-US" altLang="ja-JP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50" charset="-128"/>
                </a:rPr>
                <a:t>t</a:t>
              </a:r>
              <a:endParaRPr kumimoji="1" lang="ja-JP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endParaRPr>
            </a:p>
          </p:txBody>
        </p:sp>
      </p:grpSp>
      <p:cxnSp>
        <p:nvCxnSpPr>
          <p:cNvPr id="23" name="直線矢印コネクタ 22"/>
          <p:cNvCxnSpPr>
            <a:stCxn id="6" idx="2"/>
            <a:endCxn id="11" idx="0"/>
          </p:cNvCxnSpPr>
          <p:nvPr/>
        </p:nvCxnSpPr>
        <p:spPr bwMode="auto">
          <a:xfrm flipH="1">
            <a:off x="3059832" y="3429000"/>
            <a:ext cx="972108" cy="864096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線矢印コネクタ 23"/>
          <p:cNvCxnSpPr>
            <a:stCxn id="8" idx="2"/>
            <a:endCxn id="15" idx="0"/>
          </p:cNvCxnSpPr>
          <p:nvPr/>
        </p:nvCxnSpPr>
        <p:spPr bwMode="auto">
          <a:xfrm>
            <a:off x="5328084" y="3429000"/>
            <a:ext cx="972108" cy="864096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H="1">
            <a:off x="1979712" y="5373216"/>
            <a:ext cx="468052" cy="864096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H="1">
            <a:off x="5292080" y="5373216"/>
            <a:ext cx="396044" cy="936104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>
            <a:off x="6948264" y="5373216"/>
            <a:ext cx="576064" cy="936104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3707904" y="5373216"/>
            <a:ext cx="432048" cy="936104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テキスト ボックス 36"/>
          <p:cNvSpPr txBox="1"/>
          <p:nvPr/>
        </p:nvSpPr>
        <p:spPr>
          <a:xfrm>
            <a:off x="2771800" y="183611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smtClean="0">
                <a:latin typeface="+mn-lt"/>
              </a:rPr>
              <a:t>TREE</a:t>
            </a:r>
            <a:endParaRPr kumimoji="1" lang="ja-JP" altLang="en-US" sz="32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データ型について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87888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基本データ型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整数、実数など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自然で基本的な型であり、単一の値を持つもの</a:t>
            </a:r>
          </a:p>
          <a:p>
            <a:r>
              <a:rPr lang="ja-JP" altLang="en-US" i="1" u="sng" smtClean="0">
                <a:solidFill>
                  <a:schemeClr val="accent2"/>
                </a:solidFill>
              </a:rPr>
              <a:t>構造型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基本データ型を構成要素とする、複雑なデータ構造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配列型、レコード型など</a:t>
            </a:r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31D9779-1592-4FD2-B468-95AADF498BB6}" type="slidenum">
              <a:rPr lang="ja-JP" altLang="en-US">
                <a:latin typeface="ＭＳ Ｐゴシック" pitchFamily="50" charset="-128"/>
              </a:rPr>
              <a:pPr algn="r"/>
              <a:t>28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データ型について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16113"/>
            <a:ext cx="7777163" cy="25939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型宣言</a:t>
            </a:r>
          </a:p>
          <a:p>
            <a:pPr lvl="1"/>
            <a:r>
              <a:rPr lang="ja-JP" altLang="en-US" smtClean="0"/>
              <a:t>変数にどのようなデータ型のデータを格納するかの宣言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（例）</a:t>
            </a:r>
            <a:r>
              <a:rPr lang="en-US" altLang="ja-JP" smtClean="0"/>
              <a:t>C</a:t>
            </a:r>
            <a:r>
              <a:rPr lang="ja-JP" altLang="en-US" smtClean="0"/>
              <a:t>言語の型宣言</a:t>
            </a:r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592102F-FA5A-4A93-9805-17D626A41CA9}" type="slidenum">
              <a:rPr lang="ja-JP" altLang="en-US">
                <a:latin typeface="ＭＳ Ｐゴシック" pitchFamily="50" charset="-128"/>
              </a:rPr>
              <a:pPr algn="r"/>
              <a:t>29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908175" y="4587875"/>
            <a:ext cx="6337300" cy="17224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int      a, b;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double   x;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char     str[32];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命令型プログラミング言語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993063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ja-JP" altLang="en-US" smtClean="0"/>
              <a:t>命令型言語は、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最も一般的なパラダイム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ノイマン型コンピュータが、その計算モデルである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命令（つまり代入文）の繰り返しにより、変数の値（「状態」 という）を 動的に変化させ、計算を行う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2AE5367-6E3C-4224-BC8D-A4B0AD89B18A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データ型について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14525"/>
            <a:ext cx="7777163" cy="4683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型付けされた言語</a:t>
            </a:r>
            <a:r>
              <a:rPr lang="ja-JP" altLang="en-US" smtClean="0"/>
              <a:t>  （静的型付け）</a:t>
            </a:r>
          </a:p>
          <a:p>
            <a:pPr lvl="1"/>
            <a:r>
              <a:rPr lang="ja-JP" altLang="en-US" smtClean="0"/>
              <a:t>変数を使用する前に、型宣言を必要とするプログラミング言語</a:t>
            </a:r>
          </a:p>
          <a:p>
            <a:pPr lvl="1"/>
            <a:r>
              <a:rPr lang="ja-JP" altLang="en-US" smtClean="0"/>
              <a:t>ほとんどの命令型言語は、型付けされた言語</a:t>
            </a:r>
          </a:p>
          <a:p>
            <a:pPr lvl="2"/>
            <a:r>
              <a:rPr lang="en-US" altLang="ja-JP" smtClean="0"/>
              <a:t>Perl</a:t>
            </a:r>
            <a:r>
              <a:rPr lang="ja-JP" altLang="en-US" smtClean="0"/>
              <a:t>等のスクリプト言語には、型付けされていないものも多い</a:t>
            </a:r>
            <a:br>
              <a:rPr lang="ja-JP" altLang="en-US" smtClean="0"/>
            </a:br>
            <a:r>
              <a:rPr lang="ja-JP" altLang="en-US" smtClean="0"/>
              <a:t> （動的型付け）</a:t>
            </a:r>
          </a:p>
        </p:txBody>
      </p:sp>
      <p:sp>
        <p:nvSpPr>
          <p:cNvPr id="307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F366A9F-B7AB-43C8-864A-138442F1D099}" type="slidenum">
              <a:rPr lang="ja-JP" altLang="en-US">
                <a:latin typeface="ＭＳ Ｐゴシック" pitchFamily="50" charset="-128"/>
              </a:rPr>
              <a:pPr algn="r"/>
              <a:t>30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データ型について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0240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ja-JP" altLang="en-US" smtClean="0"/>
              <a:t>「プログラミング言語の基礎」の</a:t>
            </a:r>
            <a:br>
              <a:rPr lang="ja-JP" altLang="en-US" smtClean="0"/>
            </a:br>
            <a:r>
              <a:rPr lang="ja-JP" altLang="en-US" smtClean="0"/>
              <a:t>「３</a:t>
            </a:r>
            <a:r>
              <a:rPr lang="en-US" altLang="ja-JP" smtClean="0"/>
              <a:t>.</a:t>
            </a:r>
            <a:r>
              <a:rPr lang="ja-JP" altLang="en-US" smtClean="0"/>
              <a:t>４ 型システム」、「３</a:t>
            </a:r>
            <a:r>
              <a:rPr lang="en-US" altLang="ja-JP" smtClean="0"/>
              <a:t>.</a:t>
            </a:r>
            <a:r>
              <a:rPr lang="ja-JP" altLang="en-US" smtClean="0"/>
              <a:t>５ データ型の実際」 の章を、もう一度復習して下さい</a:t>
            </a:r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D0E886E-B2F3-4628-9943-72FB8F90B617}" type="slidenum">
              <a:rPr lang="ja-JP" altLang="en-US">
                <a:latin typeface="ＭＳ Ｐゴシック" pitchFamily="50" charset="-128"/>
              </a:rPr>
              <a:pPr algn="r"/>
              <a:t>31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31749" name="Picture 10" descr="MCj039673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63097" y="4797152"/>
            <a:ext cx="1897335" cy="189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データ型について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① すべての式は型を持つ</a:t>
            </a:r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② 型システム</a:t>
            </a:r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③ 型検査</a:t>
            </a:r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④ 静的型付け</a:t>
            </a:r>
            <a:r>
              <a:rPr lang="en-US" altLang="ja-JP" smtClean="0"/>
              <a:t>/</a:t>
            </a:r>
            <a:r>
              <a:rPr lang="ja-JP" altLang="en-US" smtClean="0"/>
              <a:t>動的型付け</a:t>
            </a:r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⑤ 強い型付け</a:t>
            </a:r>
            <a:r>
              <a:rPr lang="en-US" altLang="ja-JP" smtClean="0"/>
              <a:t>/</a:t>
            </a:r>
            <a:r>
              <a:rPr lang="ja-JP" altLang="en-US" smtClean="0"/>
              <a:t>弱い型付け</a:t>
            </a:r>
            <a:endParaRPr lang="en-US" altLang="ja-JP" smtClean="0"/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⑥ 基本型</a:t>
            </a:r>
            <a:r>
              <a:rPr lang="en-US" altLang="ja-JP" smtClean="0"/>
              <a:t>/</a:t>
            </a:r>
            <a:r>
              <a:rPr lang="ja-JP" altLang="en-US" smtClean="0"/>
              <a:t>構造型</a:t>
            </a:r>
          </a:p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52320" y="260648"/>
            <a:ext cx="1368152" cy="64633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smtClean="0">
                <a:solidFill>
                  <a:schemeClr val="tx2"/>
                </a:solidFill>
              </a:rPr>
              <a:t>復習</a:t>
            </a:r>
            <a:endParaRPr kumimoji="1" lang="ja-JP" altLang="en-US" sz="3600">
              <a:solidFill>
                <a:schemeClr val="tx2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D0E886E-B2F3-4628-9943-72FB8F90B617}" type="slidenum">
              <a:rPr lang="ja-JP" altLang="en-US">
                <a:latin typeface="ＭＳ Ｐゴシック" pitchFamily="50" charset="-128"/>
              </a:rPr>
              <a:pPr algn="r"/>
              <a:t>32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268760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手続き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2411760"/>
            <a:ext cx="7772400" cy="3455988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ja-JP" altLang="en-US" smtClean="0"/>
              <a:t>  手続きの宣言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ja-JP" altLang="en-US" smtClean="0"/>
              <a:t>  名前の有効範囲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ja-JP" altLang="en-US" smtClean="0"/>
              <a:t>  変数の存続期間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ja-JP" altLang="en-US" smtClean="0"/>
              <a:t>  引数結合方法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５</a:t>
            </a:r>
            <a:r>
              <a:rPr lang="ja-JP" altLang="en-US" smtClean="0"/>
              <a:t>  手続きとスタック</a:t>
            </a:r>
          </a:p>
        </p:txBody>
      </p:sp>
      <p:sp>
        <p:nvSpPr>
          <p:cNvPr id="583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6132DFF-F554-4554-95E7-C3FE565B4389}" type="slidenum">
              <a:rPr lang="ja-JP" altLang="en-US">
                <a:latin typeface="ＭＳ Ｐゴシック" pitchFamily="50" charset="-128"/>
              </a:rPr>
              <a:pPr algn="r"/>
              <a:t>33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手続き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1"/>
            <a:ext cx="7772400" cy="3968080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手続き</a:t>
            </a:r>
            <a:r>
              <a:rPr lang="ja-JP" altLang="en-US" smtClean="0"/>
              <a:t> （</a:t>
            </a:r>
            <a:r>
              <a:rPr lang="en-US" altLang="ja-JP" smtClean="0"/>
              <a:t>procedure</a:t>
            </a:r>
            <a:r>
              <a:rPr lang="ja-JP" altLang="en-US" smtClean="0"/>
              <a:t>）とは</a:t>
            </a:r>
          </a:p>
          <a:p>
            <a:pPr lvl="1"/>
            <a:r>
              <a:rPr lang="ja-JP" altLang="en-US" smtClean="0"/>
              <a:t>実行すべき一連の計算ステップを持つ、プログラム単位</a:t>
            </a:r>
          </a:p>
          <a:p>
            <a:pPr lvl="1"/>
            <a:r>
              <a:rPr lang="ja-JP" altLang="en-US" smtClean="0"/>
              <a:t>プロシージャ、サブルーチン、メソッド、関数、副プログラム などと呼ばれる</a:t>
            </a:r>
          </a:p>
        </p:txBody>
      </p:sp>
      <p:sp>
        <p:nvSpPr>
          <p:cNvPr id="593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4316059-040C-4345-A7EE-3E2325672804}" type="slidenum">
              <a:rPr lang="ja-JP" altLang="en-US">
                <a:latin typeface="ＭＳ Ｐゴシック" pitchFamily="50" charset="-128"/>
              </a:rPr>
              <a:pPr algn="r"/>
              <a:t>34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手続き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16832"/>
            <a:ext cx="7772400" cy="4687888"/>
          </a:xfrm>
        </p:spPr>
        <p:txBody>
          <a:bodyPr/>
          <a:lstStyle/>
          <a:p>
            <a:r>
              <a:rPr lang="ja-JP" altLang="en-US" smtClean="0"/>
              <a:t>手続きの必要性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システムの大規模化、複雑化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    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要求機能を、より簡素化された複数の機能に分解し、各々を手続きとして実装する。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これらを組み合わせて全体を実現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     ＝ </a:t>
            </a:r>
            <a:r>
              <a:rPr lang="ja-JP" altLang="en-US" i="1" u="sng" smtClean="0">
                <a:solidFill>
                  <a:schemeClr val="accent2"/>
                </a:solidFill>
              </a:rPr>
              <a:t>モジュール化</a:t>
            </a:r>
          </a:p>
        </p:txBody>
      </p:sp>
      <p:sp>
        <p:nvSpPr>
          <p:cNvPr id="604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8F87449-FD8C-4741-A97E-1F5E258BC9D6}" type="slidenum">
              <a:rPr lang="ja-JP" altLang="en-US">
                <a:latin typeface="ＭＳ Ｐゴシック" pitchFamily="50" charset="-128"/>
              </a:rPr>
              <a:pPr algn="r"/>
              <a:t>35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0421" name="下矢印 4"/>
          <p:cNvSpPr>
            <a:spLocks noChangeArrowheads="1"/>
          </p:cNvSpPr>
          <p:nvPr/>
        </p:nvSpPr>
        <p:spPr bwMode="auto">
          <a:xfrm>
            <a:off x="2627313" y="3140968"/>
            <a:ext cx="1223962" cy="61636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手続き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1951856"/>
          </a:xfrm>
        </p:spPr>
        <p:txBody>
          <a:bodyPr/>
          <a:lstStyle/>
          <a:p>
            <a:r>
              <a:rPr lang="ja-JP" altLang="en-US" smtClean="0"/>
              <a:t>処理に必要なデータは、引数として受け渡す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大域変数を使用することもある</a:t>
            </a:r>
          </a:p>
        </p:txBody>
      </p:sp>
      <p:sp>
        <p:nvSpPr>
          <p:cNvPr id="614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8B0D0A1-37CF-4E78-8FF8-CB127BA8AFB6}" type="slidenum">
              <a:rPr lang="ja-JP" altLang="en-US">
                <a:latin typeface="ＭＳ Ｐゴシック" pitchFamily="50" charset="-128"/>
              </a:rPr>
              <a:pPr algn="r"/>
              <a:t>36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5229200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8125" indent="-2778125"/>
            <a:r>
              <a:rPr kumimoji="1" lang="ja-JP" altLang="en-US" sz="3200" smtClean="0"/>
              <a:t>（注）大域変数： プログラムのどこからでも参照・更新できる変数</a:t>
            </a:r>
            <a:endParaRPr kumimoji="1"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手続き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319463"/>
          </a:xfrm>
        </p:spPr>
        <p:txBody>
          <a:bodyPr/>
          <a:lstStyle/>
          <a:p>
            <a:r>
              <a:rPr lang="ja-JP" altLang="en-US" smtClean="0"/>
              <a:t>処理結果は、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関数値として返す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引数として出力する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大域変数を書き換える （副作用）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その他の動作を行う</a:t>
            </a:r>
          </a:p>
        </p:txBody>
      </p:sp>
      <p:sp>
        <p:nvSpPr>
          <p:cNvPr id="624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61E5BF3-E8A0-4B86-847F-236A60E23E20}" type="slidenum">
              <a:rPr lang="ja-JP" altLang="en-US">
                <a:latin typeface="ＭＳ Ｐゴシック" pitchFamily="50" charset="-128"/>
              </a:rPr>
              <a:pPr algn="r"/>
              <a:t>37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手続きの宣言</a:t>
            </a:r>
            <a:endParaRPr lang="en-US" altLang="ja-JP" smtClean="0"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0401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手続きの宣言（定義）は、次の４つの部分からなる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宣言される手続きの名前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２</a:t>
            </a:r>
            <a:r>
              <a:rPr lang="en-US" altLang="ja-JP" smtClean="0"/>
              <a:t>. </a:t>
            </a:r>
            <a:r>
              <a:rPr lang="ja-JP" altLang="en-US" smtClean="0"/>
              <a:t>手続きの仮引数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３</a:t>
            </a:r>
            <a:r>
              <a:rPr lang="en-US" altLang="ja-JP" smtClean="0"/>
              <a:t>. </a:t>
            </a:r>
            <a:r>
              <a:rPr lang="ja-JP" altLang="en-US" smtClean="0"/>
              <a:t>手続き本体    （宣言と文の並び）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結果の型       （オプション）</a:t>
            </a:r>
          </a:p>
        </p:txBody>
      </p:sp>
      <p:sp>
        <p:nvSpPr>
          <p:cNvPr id="634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78EA20F-0C2E-42AB-A74B-A563D2393423}" type="slidenum">
              <a:rPr lang="ja-JP" altLang="en-US">
                <a:latin typeface="ＭＳ Ｐゴシック" pitchFamily="50" charset="-128"/>
              </a:rPr>
              <a:pPr algn="r"/>
              <a:t>38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手続きの宣言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3392488"/>
          </a:xfrm>
        </p:spPr>
        <p:txBody>
          <a:bodyPr/>
          <a:lstStyle/>
          <a:p>
            <a:r>
              <a:rPr lang="ja-JP" altLang="en-US" smtClean="0"/>
              <a:t>例： </a:t>
            </a:r>
            <a:r>
              <a:rPr lang="en-US" altLang="ja-JP" smtClean="0"/>
              <a:t>C</a:t>
            </a:r>
            <a:r>
              <a:rPr lang="ja-JP" altLang="en-US" smtClean="0"/>
              <a:t>の関数手続き </a:t>
            </a:r>
            <a:r>
              <a:rPr lang="en-US" altLang="ja-JP" smtClean="0"/>
              <a:t>succ </a:t>
            </a:r>
            <a:r>
              <a:rPr lang="ja-JP" altLang="en-US" smtClean="0"/>
              <a:t>の宣言</a:t>
            </a:r>
          </a:p>
          <a:p>
            <a:pPr>
              <a:lnSpc>
                <a:spcPct val="160000"/>
              </a:lnSpc>
            </a:pPr>
            <a:endParaRPr lang="ja-JP" altLang="en-US" smtClean="0"/>
          </a:p>
          <a:p>
            <a:endParaRPr lang="ja-JP" altLang="en-US" smtClean="0"/>
          </a:p>
          <a:p>
            <a:pPr lvl="1"/>
            <a:r>
              <a:rPr lang="ja-JP" altLang="en-US" smtClean="0"/>
              <a:t>この関数手続きは、１ヶの仮引数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i</a:t>
            </a:r>
            <a:r>
              <a:rPr lang="ja-JP" altLang="en-US" smtClean="0"/>
              <a:t>を持ち、その本体は次の文である</a:t>
            </a:r>
          </a:p>
        </p:txBody>
      </p:sp>
      <p:sp>
        <p:nvSpPr>
          <p:cNvPr id="645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A832216-5961-4592-AD72-049207484514}" type="slidenum">
              <a:rPr lang="ja-JP" altLang="en-US">
                <a:latin typeface="ＭＳ Ｐゴシック" pitchFamily="50" charset="-128"/>
              </a:rPr>
              <a:pPr algn="r"/>
              <a:t>39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1547813" y="2708275"/>
            <a:ext cx="6121400" cy="117316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int succ(int i)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{ return (i+1) % size; }</a:t>
            </a:r>
          </a:p>
        </p:txBody>
      </p:sp>
      <p:sp>
        <p:nvSpPr>
          <p:cNvPr id="64518" name="Text Box 9"/>
          <p:cNvSpPr txBox="1">
            <a:spLocks noChangeArrowheads="1"/>
          </p:cNvSpPr>
          <p:nvPr/>
        </p:nvSpPr>
        <p:spPr bwMode="auto">
          <a:xfrm>
            <a:off x="1547813" y="5486400"/>
            <a:ext cx="6121400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{ return (i+1) % size;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命令型プログラミング言語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993063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ja-JP" altLang="en-US" smtClean="0"/>
              <a:t>命令型言語の基本要素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基本的機械操作は、代入文</a:t>
            </a:r>
          </a:p>
          <a:p>
            <a:pPr lvl="1" eaLnBrk="1" hangingPunct="1"/>
            <a:r>
              <a:rPr lang="ja-JP" altLang="en-US" smtClean="0"/>
              <a:t>代入文の実行を制御する制御構造</a:t>
            </a:r>
          </a:p>
          <a:p>
            <a:pPr lvl="1" eaLnBrk="1" hangingPunct="1"/>
            <a:r>
              <a:rPr lang="ja-JP" altLang="en-US" smtClean="0"/>
              <a:t>操作の対象であるデータ型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手続きを呼出すための仕組み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2AE5367-6E3C-4224-BC8D-A4B0AD89B18A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変数名などの名前には、</a:t>
            </a:r>
            <a:r>
              <a:rPr lang="ja-JP" altLang="en-US" i="1" u="sng" smtClean="0">
                <a:solidFill>
                  <a:schemeClr val="accent2"/>
                </a:solidFill>
              </a:rPr>
              <a:t>有効範囲</a:t>
            </a:r>
            <a:r>
              <a:rPr lang="ja-JP" altLang="en-US" smtClean="0"/>
              <a:t> 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scope</a:t>
            </a:r>
            <a:r>
              <a:rPr lang="ja-JP" altLang="en-US" smtClean="0"/>
              <a:t>）がある</a:t>
            </a:r>
          </a:p>
          <a:p>
            <a:pPr lvl="1"/>
            <a:r>
              <a:rPr lang="ja-JP" altLang="en-US" smtClean="0"/>
              <a:t>通常は、静的なプログラムテキストにより定まる</a:t>
            </a:r>
            <a:br>
              <a:rPr lang="ja-JP" altLang="en-US" smtClean="0"/>
            </a:br>
            <a:r>
              <a:rPr lang="ja-JP" altLang="en-US" smtClean="0"/>
              <a:t>＝ 静的有効範囲規則</a:t>
            </a:r>
            <a:br>
              <a:rPr lang="ja-JP" altLang="en-US" smtClean="0"/>
            </a:br>
            <a:r>
              <a:rPr lang="ja-JP" altLang="en-US" smtClean="0"/>
              <a:t>    （</a:t>
            </a:r>
            <a:r>
              <a:rPr lang="en-US" altLang="ja-JP" smtClean="0"/>
              <a:t>static scope rule</a:t>
            </a:r>
            <a:r>
              <a:rPr lang="ja-JP" altLang="en-US" smtClean="0"/>
              <a:t>）</a:t>
            </a:r>
          </a:p>
          <a:p>
            <a:pPr lvl="1"/>
            <a:r>
              <a:rPr lang="en-US" altLang="ja-JP" smtClean="0"/>
              <a:t>LISP</a:t>
            </a:r>
            <a:r>
              <a:rPr lang="ja-JP" altLang="en-US" smtClean="0"/>
              <a:t>やオブジェクト指向言語では動的有効範囲である</a:t>
            </a:r>
          </a:p>
        </p:txBody>
      </p:sp>
      <p:sp>
        <p:nvSpPr>
          <p:cNvPr id="655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CF1C87C-A254-489D-A5FB-0BE429661F5A}" type="slidenum">
              <a:rPr lang="ja-JP" altLang="en-US">
                <a:latin typeface="ＭＳ Ｐゴシック" pitchFamily="50" charset="-128"/>
              </a:rPr>
              <a:pPr algn="r"/>
              <a:t>40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471988"/>
          </a:xfrm>
        </p:spPr>
        <p:txBody>
          <a:bodyPr/>
          <a:lstStyle/>
          <a:p>
            <a:r>
              <a:rPr lang="ja-JP" altLang="en-US" smtClean="0"/>
              <a:t>名前の宣言</a:t>
            </a:r>
          </a:p>
          <a:p>
            <a:pPr lvl="1"/>
            <a:r>
              <a:rPr lang="ja-JP" altLang="en-US" smtClean="0"/>
              <a:t>名前の束縛</a:t>
            </a:r>
            <a:r>
              <a:rPr lang="en-US" altLang="ja-JP" smtClean="0"/>
              <a:t>(binding)</a:t>
            </a:r>
            <a:r>
              <a:rPr lang="ja-JP" altLang="en-US" smtClean="0"/>
              <a:t>とも呼ばれる</a:t>
            </a:r>
          </a:p>
          <a:p>
            <a:pPr lvl="1"/>
            <a:r>
              <a:rPr lang="ja-JP" altLang="en-US" smtClean="0"/>
              <a:t>それにより名前が使用できるようになる</a:t>
            </a:r>
          </a:p>
          <a:p>
            <a:r>
              <a:rPr lang="ja-JP" altLang="en-US" smtClean="0"/>
              <a:t>仮引数と手続きの中で宣言された名前は、その手続き内だけで有効</a:t>
            </a:r>
          </a:p>
          <a:p>
            <a:pPr lvl="1"/>
            <a:r>
              <a:rPr lang="ja-JP" altLang="en-US" i="1" u="sng" smtClean="0">
                <a:solidFill>
                  <a:schemeClr val="accent2"/>
                </a:solidFill>
              </a:rPr>
              <a:t>局所的</a:t>
            </a:r>
            <a:r>
              <a:rPr lang="ja-JP" altLang="en-US" smtClean="0"/>
              <a:t> </a:t>
            </a:r>
            <a:r>
              <a:rPr lang="en-US" altLang="ja-JP" smtClean="0"/>
              <a:t>(local)</a:t>
            </a:r>
            <a:r>
              <a:rPr lang="ja-JP" altLang="en-US" smtClean="0"/>
              <a:t>である</a:t>
            </a:r>
            <a:endParaRPr lang="en-US" altLang="ja-JP" smtClean="0"/>
          </a:p>
        </p:txBody>
      </p:sp>
      <p:sp>
        <p:nvSpPr>
          <p:cNvPr id="665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DAAF2BD-7190-42F3-A803-5E71D2E217C3}" type="slidenum">
              <a:rPr lang="ja-JP" altLang="en-US">
                <a:latin typeface="ＭＳ Ｐゴシック" pitchFamily="50" charset="-128"/>
              </a:rPr>
              <a:pPr algn="r"/>
              <a:t>41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621805"/>
            <a:ext cx="7772400" cy="727075"/>
          </a:xfrm>
        </p:spPr>
        <p:txBody>
          <a:bodyPr/>
          <a:lstStyle/>
          <a:p>
            <a:pPr lvl="1"/>
            <a:r>
              <a:rPr lang="ja-JP" altLang="en-US" smtClean="0"/>
              <a:t>例</a:t>
            </a:r>
          </a:p>
        </p:txBody>
      </p:sp>
      <p:sp>
        <p:nvSpPr>
          <p:cNvPr id="675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4BDA3EF-4712-491D-8F40-04107B523C4E}" type="slidenum">
              <a:rPr lang="ja-JP" altLang="en-US">
                <a:latin typeface="ＭＳ Ｐゴシック" pitchFamily="50" charset="-128"/>
              </a:rPr>
              <a:pPr algn="r"/>
              <a:t>42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547813" y="2276872"/>
            <a:ext cx="7129462" cy="442800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program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sample (input, output);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var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max, min;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procedure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swap(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var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x,y:integer);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var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temp:integer;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begin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temp:=x; x:=y; y:=</a:t>
            </a:r>
            <a:r>
              <a:rPr lang="en-US" altLang="ja-JP" sz="3200" smtClean="0">
                <a:latin typeface="ＭＳ ゴシック" pitchFamily="49" charset="-128"/>
                <a:ea typeface="ＭＳ ゴシック" pitchFamily="49" charset="-128"/>
              </a:rPr>
              <a:t>temp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ja-JP" altLang="en-US" sz="3200" smtClean="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3200" i="1" smtClean="0">
                <a:latin typeface="ＭＳ ゴシック" pitchFamily="49" charset="-128"/>
                <a:ea typeface="ＭＳ ゴシック" pitchFamily="49" charset="-128"/>
              </a:rPr>
              <a:t>end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begin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read(min, max);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min&gt;max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then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swap(min,max);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end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.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1836738" y="3140968"/>
            <a:ext cx="6696075" cy="194421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/>
          </a:p>
        </p:txBody>
      </p:sp>
      <p:sp useBgFill="1">
        <p:nvSpPr>
          <p:cNvPr id="135175" name="AutoShape 7"/>
          <p:cNvSpPr>
            <a:spLocks noChangeArrowheads="1"/>
          </p:cNvSpPr>
          <p:nvPr/>
        </p:nvSpPr>
        <p:spPr bwMode="auto">
          <a:xfrm>
            <a:off x="4932040" y="1556792"/>
            <a:ext cx="3887787" cy="576263"/>
          </a:xfrm>
          <a:prstGeom prst="rect">
            <a:avLst/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x,y,temp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の有効範囲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672674" y="2817440"/>
            <a:ext cx="1235503" cy="3779912"/>
            <a:chOff x="672674" y="2817440"/>
            <a:chExt cx="1235503" cy="3779912"/>
          </a:xfrm>
        </p:grpSpPr>
        <p:sp>
          <p:nvSpPr>
            <p:cNvPr id="67593" name="AutoShape 9"/>
            <p:cNvSpPr>
              <a:spLocks noChangeArrowheads="1"/>
            </p:cNvSpPr>
            <p:nvPr/>
          </p:nvSpPr>
          <p:spPr bwMode="auto">
            <a:xfrm>
              <a:off x="1187450" y="2996713"/>
              <a:ext cx="215900" cy="3455975"/>
            </a:xfrm>
            <a:prstGeom prst="upDownArrow">
              <a:avLst>
                <a:gd name="adj1" fmla="val 50000"/>
                <a:gd name="adj2" fmla="val 273382"/>
              </a:avLst>
            </a:prstGeom>
            <a:solidFill>
              <a:schemeClr val="tx2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 rot="5400000">
              <a:off x="-923803" y="4413917"/>
              <a:ext cx="3779912" cy="58695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0000" tIns="46800" rIns="90000" bIns="4680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ja-JP" sz="3200">
                  <a:latin typeface="ＭＳ ゴシック" pitchFamily="49" charset="-128"/>
                  <a:ea typeface="ＭＳ ゴシック" pitchFamily="49" charset="-128"/>
                </a:rPr>
                <a:t>max,min</a:t>
              </a:r>
              <a:r>
                <a:rPr lang="ja-JP" altLang="en-US" sz="3200">
                  <a:latin typeface="ＭＳ ゴシック" pitchFamily="49" charset="-128"/>
                  <a:ea typeface="ＭＳ ゴシック" pitchFamily="49" charset="-128"/>
                </a:rPr>
                <a:t>の有効範囲</a:t>
              </a:r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755577" y="2924785"/>
              <a:ext cx="115260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>
              <a:off x="827585" y="6596544"/>
              <a:ext cx="10805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4" name="下矢印 13"/>
          <p:cNvSpPr/>
          <p:nvPr/>
        </p:nvSpPr>
        <p:spPr bwMode="auto">
          <a:xfrm>
            <a:off x="6012160" y="2132856"/>
            <a:ext cx="216024" cy="1008112"/>
          </a:xfrm>
          <a:prstGeom prst="downArrow">
            <a:avLst/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nimBg="1"/>
      <p:bldP spid="135175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ja-JP" altLang="en-US" smtClean="0"/>
              <a:t>手続きがネストしている場合、外部から内部の名前は見えない</a:t>
            </a:r>
          </a:p>
          <a:p>
            <a:pPr lvl="1"/>
            <a:r>
              <a:rPr lang="ja-JP" altLang="en-US" smtClean="0"/>
              <a:t>内部から外部の名前は、見える（使用できる）</a:t>
            </a:r>
          </a:p>
        </p:txBody>
      </p:sp>
      <p:sp>
        <p:nvSpPr>
          <p:cNvPr id="686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BD52537-2173-45CB-8949-FD8B5D75DF80}" type="slidenum">
              <a:rPr lang="ja-JP" altLang="en-US">
                <a:latin typeface="ＭＳ Ｐゴシック" pitchFamily="50" charset="-128"/>
              </a:rPr>
              <a:pPr algn="r"/>
              <a:t>43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3960813" cy="4616450"/>
          </a:xfrm>
        </p:spPr>
        <p:txBody>
          <a:bodyPr/>
          <a:lstStyle/>
          <a:p>
            <a:pPr lvl="1">
              <a:buNone/>
            </a:pPr>
            <a:r>
              <a:rPr lang="ja-JP" altLang="en-US" smtClean="0">
                <a:solidFill>
                  <a:schemeClr val="accent2"/>
                </a:solidFill>
              </a:rPr>
              <a:t>例</a:t>
            </a:r>
            <a:r>
              <a:rPr lang="ja-JP" altLang="en-US" smtClean="0"/>
              <a:t>：手続き</a:t>
            </a:r>
            <a:r>
              <a:rPr lang="en-US" altLang="ja-JP" smtClean="0"/>
              <a:t>outer</a:t>
            </a:r>
            <a:r>
              <a:rPr lang="ja-JP" altLang="en-US" smtClean="0"/>
              <a:t>の中で手続き</a:t>
            </a:r>
            <a:r>
              <a:rPr lang="en-US" altLang="ja-JP" smtClean="0"/>
              <a:t>middle</a:t>
            </a:r>
            <a:r>
              <a:rPr lang="ja-JP" altLang="en-US" smtClean="0"/>
              <a:t>が、</a:t>
            </a:r>
            <a:r>
              <a:rPr lang="en-US" altLang="ja-JP" smtClean="0"/>
              <a:t>middle</a:t>
            </a:r>
            <a:r>
              <a:rPr lang="ja-JP" altLang="en-US" smtClean="0"/>
              <a:t>の中で</a:t>
            </a:r>
            <a:r>
              <a:rPr lang="en-US" altLang="ja-JP" smtClean="0"/>
              <a:t>inner</a:t>
            </a:r>
            <a:r>
              <a:rPr lang="ja-JP" altLang="en-US" smtClean="0"/>
              <a:t>が定義されている場合</a:t>
            </a:r>
            <a:endParaRPr lang="en-US" altLang="ja-JP" smtClean="0"/>
          </a:p>
        </p:txBody>
      </p:sp>
      <p:sp>
        <p:nvSpPr>
          <p:cNvPr id="696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3A52728-9C20-4574-AEDF-B823D8330C6F}" type="slidenum">
              <a:rPr lang="ja-JP" altLang="en-US">
                <a:latin typeface="ＭＳ Ｐゴシック" pitchFamily="50" charset="-128"/>
              </a:rPr>
              <a:pPr algn="r"/>
              <a:t>44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9637" name="Rectangle 5"/>
          <p:cNvSpPr>
            <a:spLocks noChangeArrowheads="1"/>
          </p:cNvSpPr>
          <p:nvPr/>
        </p:nvSpPr>
        <p:spPr bwMode="auto">
          <a:xfrm>
            <a:off x="4645025" y="1628775"/>
            <a:ext cx="4175125" cy="460851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r>
              <a:rPr lang="en-US" altLang="ja-JP" sz="3200" i="1"/>
              <a:t>procedure</a:t>
            </a:r>
            <a:r>
              <a:rPr lang="en-US" altLang="ja-JP" sz="3200"/>
              <a:t> outer</a:t>
            </a:r>
          </a:p>
          <a:p>
            <a:r>
              <a:rPr lang="ja-JP" altLang="en-US" sz="3200"/>
              <a:t>    </a:t>
            </a:r>
            <a:r>
              <a:rPr lang="en-US" altLang="ja-JP" sz="3200" i="1"/>
              <a:t>var</a:t>
            </a:r>
            <a:r>
              <a:rPr lang="en-US" altLang="ja-JP" sz="3200"/>
              <a:t>  x: integer;</a:t>
            </a:r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r>
              <a:rPr lang="en-US" altLang="ja-JP" sz="3200"/>
              <a:t>    </a:t>
            </a:r>
            <a:r>
              <a:rPr lang="ja-JP" altLang="en-US" sz="3200"/>
              <a:t>（</a:t>
            </a:r>
            <a:r>
              <a:rPr lang="en-US" altLang="ja-JP" sz="3200"/>
              <a:t>outer</a:t>
            </a:r>
            <a:r>
              <a:rPr lang="ja-JP" altLang="en-US" sz="3200"/>
              <a:t>の本体）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041900" y="2719388"/>
            <a:ext cx="3635375" cy="27987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r>
              <a:rPr lang="en-US" altLang="ja-JP" sz="3200" i="1"/>
              <a:t>procedure</a:t>
            </a:r>
            <a:r>
              <a:rPr lang="en-US" altLang="ja-JP" sz="3200"/>
              <a:t> middle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437188" y="3429000"/>
            <a:ext cx="3095625" cy="18716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r>
              <a:rPr lang="en-US" altLang="ja-JP" sz="3200" i="1"/>
              <a:t>procedure</a:t>
            </a:r>
            <a:r>
              <a:rPr lang="en-US" altLang="ja-JP" sz="3200"/>
              <a:t> inner</a:t>
            </a:r>
          </a:p>
          <a:p>
            <a:r>
              <a:rPr lang="ja-JP" altLang="en-US" sz="3200"/>
              <a:t>   </a:t>
            </a:r>
            <a:r>
              <a:rPr lang="en-US" altLang="ja-JP" sz="3200" i="1"/>
              <a:t>var</a:t>
            </a:r>
            <a:r>
              <a:rPr lang="en-US" altLang="ja-JP" sz="3200"/>
              <a:t>  y: integer;</a:t>
            </a:r>
          </a:p>
          <a:p>
            <a:pPr>
              <a:lnSpc>
                <a:spcPct val="50000"/>
              </a:lnSpc>
            </a:pPr>
            <a:endParaRPr lang="en-US" altLang="ja-JP" sz="3200"/>
          </a:p>
          <a:p>
            <a:r>
              <a:rPr lang="en-US" altLang="ja-JP" sz="3200"/>
              <a:t>   </a:t>
            </a:r>
            <a:r>
              <a:rPr lang="ja-JP" altLang="en-US" sz="3200"/>
              <a:t>（</a:t>
            </a:r>
            <a:r>
              <a:rPr lang="en-US" altLang="ja-JP" sz="3200"/>
              <a:t>inner</a:t>
            </a:r>
            <a:r>
              <a:rPr lang="ja-JP" altLang="en-US" sz="3200"/>
              <a:t>の本体）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3960813" cy="4616450"/>
          </a:xfrm>
        </p:spPr>
        <p:txBody>
          <a:bodyPr/>
          <a:lstStyle/>
          <a:p>
            <a:pPr lvl="1"/>
            <a:r>
              <a:rPr lang="en-US" altLang="ja-JP" smtClean="0"/>
              <a:t>outer</a:t>
            </a:r>
            <a:r>
              <a:rPr lang="ja-JP" altLang="en-US" smtClean="0"/>
              <a:t>で宣言された変数 </a:t>
            </a:r>
            <a:r>
              <a:rPr lang="en-US" altLang="ja-JP" smtClean="0"/>
              <a:t>x </a:t>
            </a:r>
            <a:r>
              <a:rPr lang="ja-JP" altLang="en-US" smtClean="0"/>
              <a:t>は</a:t>
            </a:r>
            <a:r>
              <a:rPr lang="en-US" altLang="ja-JP" smtClean="0"/>
              <a:t>middle/inner</a:t>
            </a:r>
            <a:r>
              <a:rPr lang="ja-JP" altLang="en-US" smtClean="0"/>
              <a:t>でも参照できる</a:t>
            </a:r>
          </a:p>
          <a:p>
            <a:pPr lvl="1"/>
            <a:r>
              <a:rPr lang="en-US" altLang="ja-JP" smtClean="0"/>
              <a:t>inner</a:t>
            </a:r>
            <a:r>
              <a:rPr lang="ja-JP" altLang="en-US" smtClean="0"/>
              <a:t>の変数 </a:t>
            </a:r>
            <a:r>
              <a:rPr lang="en-US" altLang="ja-JP" smtClean="0"/>
              <a:t>y</a:t>
            </a:r>
            <a:r>
              <a:rPr lang="ja-JP" altLang="en-US" smtClean="0"/>
              <a:t>は、</a:t>
            </a:r>
            <a:r>
              <a:rPr lang="en-US" altLang="ja-JP" smtClean="0"/>
              <a:t>inner</a:t>
            </a:r>
            <a:r>
              <a:rPr lang="ja-JP" altLang="en-US" smtClean="0"/>
              <a:t>でのみ参照可</a:t>
            </a:r>
          </a:p>
        </p:txBody>
      </p:sp>
      <p:sp>
        <p:nvSpPr>
          <p:cNvPr id="696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3A52728-9C20-4574-AEDF-B823D8330C6F}" type="slidenum">
              <a:rPr lang="ja-JP" altLang="en-US">
                <a:latin typeface="ＭＳ Ｐゴシック" pitchFamily="50" charset="-128"/>
              </a:rPr>
              <a:pPr algn="r"/>
              <a:t>45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9637" name="Rectangle 5"/>
          <p:cNvSpPr>
            <a:spLocks noChangeArrowheads="1"/>
          </p:cNvSpPr>
          <p:nvPr/>
        </p:nvSpPr>
        <p:spPr bwMode="auto">
          <a:xfrm>
            <a:off x="4645025" y="1628775"/>
            <a:ext cx="4175125" cy="460851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r>
              <a:rPr lang="en-US" altLang="ja-JP" sz="3200" i="1"/>
              <a:t>procedure</a:t>
            </a:r>
            <a:r>
              <a:rPr lang="en-US" altLang="ja-JP" sz="3200"/>
              <a:t> outer</a:t>
            </a:r>
          </a:p>
          <a:p>
            <a:r>
              <a:rPr lang="ja-JP" altLang="en-US" sz="3200"/>
              <a:t>    </a:t>
            </a:r>
            <a:r>
              <a:rPr lang="en-US" altLang="ja-JP" sz="3200" i="1"/>
              <a:t>var</a:t>
            </a:r>
            <a:r>
              <a:rPr lang="en-US" altLang="ja-JP" sz="3200"/>
              <a:t>  x: integer;</a:t>
            </a:r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endParaRPr lang="en-US" altLang="ja-JP" sz="3200"/>
          </a:p>
          <a:p>
            <a:r>
              <a:rPr lang="en-US" altLang="ja-JP" sz="3200"/>
              <a:t>    </a:t>
            </a:r>
            <a:r>
              <a:rPr lang="ja-JP" altLang="en-US" sz="3200"/>
              <a:t>（</a:t>
            </a:r>
            <a:r>
              <a:rPr lang="en-US" altLang="ja-JP" sz="3200"/>
              <a:t>outer</a:t>
            </a:r>
            <a:r>
              <a:rPr lang="ja-JP" altLang="en-US" sz="3200"/>
              <a:t>の本体）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041900" y="2719388"/>
            <a:ext cx="3635375" cy="27987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r>
              <a:rPr lang="en-US" altLang="ja-JP" sz="3200" i="1"/>
              <a:t>procedure</a:t>
            </a:r>
            <a:r>
              <a:rPr lang="en-US" altLang="ja-JP" sz="3200"/>
              <a:t> middle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437188" y="3429000"/>
            <a:ext cx="3095625" cy="18716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r>
              <a:rPr lang="en-US" altLang="ja-JP" sz="3200" i="1"/>
              <a:t>procedure</a:t>
            </a:r>
            <a:r>
              <a:rPr lang="en-US" altLang="ja-JP" sz="3200"/>
              <a:t> inner</a:t>
            </a:r>
          </a:p>
          <a:p>
            <a:r>
              <a:rPr lang="ja-JP" altLang="en-US" sz="3200"/>
              <a:t>   </a:t>
            </a:r>
            <a:r>
              <a:rPr lang="en-US" altLang="ja-JP" sz="3200" i="1"/>
              <a:t>var</a:t>
            </a:r>
            <a:r>
              <a:rPr lang="en-US" altLang="ja-JP" sz="3200"/>
              <a:t>  y: integer;</a:t>
            </a:r>
          </a:p>
          <a:p>
            <a:pPr>
              <a:lnSpc>
                <a:spcPct val="50000"/>
              </a:lnSpc>
            </a:pPr>
            <a:endParaRPr lang="en-US" altLang="ja-JP" sz="3200"/>
          </a:p>
          <a:p>
            <a:r>
              <a:rPr lang="en-US" altLang="ja-JP" sz="3200"/>
              <a:t>   </a:t>
            </a:r>
            <a:r>
              <a:rPr lang="ja-JP" altLang="en-US" sz="3200"/>
              <a:t>（</a:t>
            </a:r>
            <a:r>
              <a:rPr lang="en-US" altLang="ja-JP" sz="3200"/>
              <a:t>inner</a:t>
            </a:r>
            <a:r>
              <a:rPr lang="ja-JP" altLang="en-US" sz="3200"/>
              <a:t>の本体）</a:t>
            </a:r>
          </a:p>
        </p:txBody>
      </p:sp>
      <p:sp>
        <p:nvSpPr>
          <p:cNvPr id="137224" name="AutoShape 8"/>
          <p:cNvSpPr>
            <a:spLocks noChangeArrowheads="1"/>
          </p:cNvSpPr>
          <p:nvPr/>
        </p:nvSpPr>
        <p:spPr bwMode="auto">
          <a:xfrm>
            <a:off x="6659563" y="4437063"/>
            <a:ext cx="358775" cy="865187"/>
          </a:xfrm>
          <a:prstGeom prst="upDownArrow">
            <a:avLst>
              <a:gd name="adj1" fmla="val 50000"/>
              <a:gd name="adj2" fmla="val 48230"/>
            </a:avLst>
          </a:prstGeom>
          <a:solidFill>
            <a:schemeClr val="hlink">
              <a:alpha val="59999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37225" name="AutoShape 9"/>
          <p:cNvSpPr>
            <a:spLocks noChangeArrowheads="1"/>
          </p:cNvSpPr>
          <p:nvPr/>
        </p:nvSpPr>
        <p:spPr bwMode="auto">
          <a:xfrm>
            <a:off x="5578475" y="2565400"/>
            <a:ext cx="288925" cy="3671888"/>
          </a:xfrm>
          <a:prstGeom prst="upDownArrow">
            <a:avLst>
              <a:gd name="adj1" fmla="val 50000"/>
              <a:gd name="adj2" fmla="val 254176"/>
            </a:avLst>
          </a:prstGeom>
          <a:solidFill>
            <a:schemeClr val="hlink">
              <a:alpha val="59999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animBg="1"/>
      <p:bldP spid="1372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256088"/>
          </a:xfrm>
        </p:spPr>
        <p:txBody>
          <a:bodyPr/>
          <a:lstStyle/>
          <a:p>
            <a:pPr lvl="1"/>
            <a:r>
              <a:rPr lang="en-US" altLang="ja-JP" smtClean="0"/>
              <a:t>outer </a:t>
            </a:r>
            <a:r>
              <a:rPr lang="ja-JP" altLang="en-US" smtClean="0"/>
              <a:t>の本体からは、</a:t>
            </a:r>
          </a:p>
          <a:p>
            <a:pPr lvl="2"/>
            <a:r>
              <a:rPr lang="en-US" altLang="ja-JP" sz="3600" smtClean="0"/>
              <a:t>middle </a:t>
            </a:r>
            <a:r>
              <a:rPr lang="ja-JP" altLang="en-US" sz="3600" smtClean="0"/>
              <a:t>← 呼出し可</a:t>
            </a:r>
          </a:p>
          <a:p>
            <a:pPr lvl="2"/>
            <a:r>
              <a:rPr lang="en-US" altLang="ja-JP" sz="3600" smtClean="0"/>
              <a:t>inner   </a:t>
            </a:r>
            <a:r>
              <a:rPr lang="ja-JP" altLang="en-US" sz="3600" smtClean="0"/>
              <a:t>← 呼出し不可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inner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middle</a:t>
            </a:r>
            <a:r>
              <a:rPr lang="ja-JP" altLang="en-US" smtClean="0"/>
              <a:t>の中で定義されている</a:t>
            </a:r>
            <a:br>
              <a:rPr lang="ja-JP" altLang="en-US" smtClean="0"/>
            </a:br>
            <a:r>
              <a:rPr lang="ja-JP" altLang="en-US" b="1" smtClean="0">
                <a:solidFill>
                  <a:schemeClr val="accent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middle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の外は、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inner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という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名前の 有効範囲外</a:t>
            </a:r>
            <a:endParaRPr lang="ja-JP" altLang="en-US" smtClean="0"/>
          </a:p>
        </p:txBody>
      </p:sp>
      <p:sp>
        <p:nvSpPr>
          <p:cNvPr id="706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DDA7CE5-5DEF-48EC-B775-0F8EDEAD3E55}" type="slidenum">
              <a:rPr lang="ja-JP" altLang="en-US">
                <a:latin typeface="ＭＳ Ｐゴシック" pitchFamily="50" charset="-128"/>
              </a:rPr>
              <a:pPr algn="r"/>
              <a:t>46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名前の有効範囲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993063" cy="3536032"/>
          </a:xfrm>
        </p:spPr>
        <p:txBody>
          <a:bodyPr/>
          <a:lstStyle/>
          <a:p>
            <a:pPr marL="357188" indent="-357188"/>
            <a:r>
              <a:rPr lang="ja-JP" altLang="en-US" smtClean="0"/>
              <a:t>注１：最も外側で定義され、プログラム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    のどこからでも参照・更新できる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    変数を、大域変数という</a:t>
            </a:r>
          </a:p>
          <a:p>
            <a:pPr marL="357188" indent="-357188"/>
            <a:r>
              <a:rPr lang="ja-JP" altLang="en-US" smtClean="0"/>
              <a:t>注２：</a:t>
            </a:r>
            <a:r>
              <a:rPr lang="en-US" altLang="ja-JP" smtClean="0"/>
              <a:t>C</a:t>
            </a:r>
            <a:r>
              <a:rPr lang="ja-JP" altLang="en-US" smtClean="0"/>
              <a:t>言語では、関数定義のネストは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	</a:t>
            </a:r>
            <a:r>
              <a:rPr lang="ja-JP" altLang="en-US" smtClean="0"/>
              <a:t>  できない  （関数内で関数を定義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    することができない）</a:t>
            </a:r>
            <a:endParaRPr lang="en-US" altLang="ja-JP" smtClean="0"/>
          </a:p>
        </p:txBody>
      </p:sp>
      <p:sp>
        <p:nvSpPr>
          <p:cNvPr id="716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B064F99-BE15-480A-BB09-ED3E338BC3E9}" type="slidenum">
              <a:rPr lang="ja-JP" altLang="en-US">
                <a:latin typeface="ＭＳ Ｐゴシック" pitchFamily="50" charset="-128"/>
              </a:rPr>
              <a:pPr algn="r"/>
              <a:t>47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71685" name="Picture 6" descr="C:\Users\mizuno\AppData\Local\Microsoft\Windows\Temporary Internet Files\Content.IE5\1V1QLHX5\MC9000461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9" y="5157192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変数の</a:t>
            </a:r>
            <a:r>
              <a:rPr lang="ja-JP" altLang="en-US" i="1" u="sng" smtClean="0">
                <a:solidFill>
                  <a:schemeClr val="accent2"/>
                </a:solidFill>
              </a:rPr>
              <a:t>存続期間</a:t>
            </a:r>
            <a:r>
              <a:rPr lang="ja-JP" altLang="en-US" smtClean="0"/>
              <a:t> （</a:t>
            </a:r>
            <a:r>
              <a:rPr lang="en-US" altLang="ja-JP" smtClean="0"/>
              <a:t>extent/lifetime</a:t>
            </a:r>
            <a:r>
              <a:rPr lang="ja-JP" altLang="en-US" smtClean="0"/>
              <a:t>）とは</a:t>
            </a:r>
          </a:p>
          <a:p>
            <a:pPr lvl="1"/>
            <a:r>
              <a:rPr lang="ja-JP" altLang="en-US" smtClean="0"/>
              <a:t>変数に対してメモリ領域を割り当てている期間</a:t>
            </a:r>
            <a:br>
              <a:rPr lang="ja-JP" altLang="en-US" smtClean="0"/>
            </a:br>
            <a:r>
              <a:rPr lang="ja-JP" altLang="en-US" smtClean="0"/>
              <a:t>（変数に対して値を格納したり、その値を参照できる期間）</a:t>
            </a:r>
          </a:p>
        </p:txBody>
      </p:sp>
      <p:sp>
        <p:nvSpPr>
          <p:cNvPr id="727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9938FD8-73AD-4BA2-94F1-0504ABB25E8A}" type="slidenum">
              <a:rPr lang="ja-JP" altLang="en-US">
                <a:latin typeface="ＭＳ Ｐゴシック" pitchFamily="50" charset="-128"/>
              </a:rPr>
              <a:pPr algn="r"/>
              <a:t>48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616450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ja-JP" altLang="en-US" smtClean="0"/>
              <a:t>変数は、少なくとも有効範囲内のコードを実行中は存続している</a:t>
            </a:r>
            <a:endParaRPr lang="en-US" altLang="ja-JP" smtClean="0"/>
          </a:p>
          <a:p>
            <a:pPr lvl="1">
              <a:lnSpc>
                <a:spcPct val="110000"/>
              </a:lnSpc>
            </a:pPr>
            <a:r>
              <a:rPr lang="ja-JP" altLang="en-US" smtClean="0"/>
              <a:t>メモリの割り当て方式により、変数の存続期間は異なる</a:t>
            </a:r>
          </a:p>
          <a:p>
            <a:pPr lvl="2">
              <a:lnSpc>
                <a:spcPct val="110000"/>
              </a:lnSpc>
            </a:pPr>
            <a:r>
              <a:rPr lang="ja-JP" altLang="en-US" sz="3600" smtClean="0"/>
              <a:t>動的割り当て</a:t>
            </a:r>
            <a:endParaRPr lang="en-US" altLang="ja-JP" sz="3600" smtClean="0"/>
          </a:p>
          <a:p>
            <a:pPr lvl="2">
              <a:lnSpc>
                <a:spcPct val="110000"/>
              </a:lnSpc>
            </a:pPr>
            <a:r>
              <a:rPr lang="ja-JP" altLang="en-US" sz="3600" smtClean="0"/>
              <a:t>静的割り当て</a:t>
            </a:r>
          </a:p>
        </p:txBody>
      </p:sp>
      <p:sp>
        <p:nvSpPr>
          <p:cNvPr id="7373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CB52790-60CB-4CC8-8AE1-038F0C54BB62}" type="slidenum">
              <a:rPr lang="ja-JP" altLang="en-US">
                <a:latin typeface="ＭＳ Ｐゴシック" pitchFamily="50" charset="-128"/>
              </a:rPr>
              <a:pPr algn="r"/>
              <a:t>49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141538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代入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3284538"/>
            <a:ext cx="7772400" cy="2522537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左辺値／右辺値について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FF8C114-178F-433B-BDB0-7EAE322FF4BA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i="1" u="sng" smtClean="0">
                <a:solidFill>
                  <a:srgbClr val="FFFF00"/>
                </a:solidFill>
              </a:rPr>
              <a:t>動的割り当て</a:t>
            </a:r>
            <a:endParaRPr kumimoji="1" lang="en-US" altLang="ja-JP" i="1" u="sng" smtClean="0">
              <a:solidFill>
                <a:srgbClr val="FFFF00"/>
              </a:solidFill>
            </a:endParaRPr>
          </a:p>
          <a:p>
            <a:pPr lvl="1"/>
            <a:r>
              <a:rPr kumimoji="1" lang="ja-JP" altLang="en-US" smtClean="0"/>
              <a:t>プログラムの実行中、</a:t>
            </a:r>
            <a:r>
              <a:rPr lang="ja-JP" altLang="en-US" smtClean="0"/>
              <a:t>その変数の有効範囲に入った時、割り当てる</a:t>
            </a:r>
            <a:endParaRPr lang="en-US" altLang="ja-JP" smtClean="0"/>
          </a:p>
          <a:p>
            <a:pPr lvl="2"/>
            <a:r>
              <a:rPr kumimoji="1" lang="ja-JP" altLang="en-US" sz="3600" smtClean="0"/>
              <a:t>例： 手続き開始時</a:t>
            </a:r>
            <a:r>
              <a:rPr kumimoji="1" lang="en-US" altLang="ja-JP" sz="3600" smtClean="0"/>
              <a:t/>
            </a:r>
            <a:br>
              <a:rPr kumimoji="1" lang="en-US" altLang="ja-JP" sz="3600" smtClean="0"/>
            </a:br>
            <a:r>
              <a:rPr kumimoji="1" lang="ja-JP" altLang="en-US" sz="3600" smtClean="0"/>
              <a:t>  </a:t>
            </a:r>
            <a:r>
              <a:rPr lang="ja-JP" altLang="en-US" sz="3600" smtClean="0"/>
              <a:t>    ブロック開始時</a:t>
            </a:r>
            <a:endParaRPr lang="en-US" altLang="ja-JP" sz="3600" smtClean="0"/>
          </a:p>
          <a:p>
            <a:pPr lvl="1"/>
            <a:r>
              <a:rPr kumimoji="1" lang="ja-JP" altLang="en-US" smtClean="0"/>
              <a:t>有効範囲を出ると、存続を終了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（割り当てたメモリが開放される）</a:t>
            </a:r>
            <a:endParaRPr kumimoji="1" lang="en-US" altLang="ja-JP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CB52790-60CB-4CC8-8AE1-038F0C54BB62}" type="slidenum">
              <a:rPr lang="ja-JP" altLang="en-US">
                <a:latin typeface="ＭＳ Ｐゴシック" pitchFamily="50" charset="-128"/>
              </a:rPr>
              <a:pPr algn="r"/>
              <a:t>50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824"/>
            <a:ext cx="7772400" cy="4472136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kumimoji="1" lang="ja-JP" altLang="en-US" i="1" u="sng" smtClean="0">
                <a:solidFill>
                  <a:srgbClr val="FFFF00"/>
                </a:solidFill>
              </a:rPr>
              <a:t>静的割り当て</a:t>
            </a:r>
            <a:endParaRPr kumimoji="1" lang="en-US" altLang="ja-JP" i="1" u="sng" smtClean="0">
              <a:solidFill>
                <a:srgbClr val="FFFF00"/>
              </a:solidFill>
            </a:endParaRPr>
          </a:p>
          <a:p>
            <a:pPr lvl="1">
              <a:lnSpc>
                <a:spcPct val="92000"/>
              </a:lnSpc>
            </a:pPr>
            <a:r>
              <a:rPr lang="ja-JP" altLang="en-US" smtClean="0"/>
              <a:t>コンパイル時に、割り当てメモリが定まっている</a:t>
            </a:r>
            <a:endParaRPr lang="en-US" altLang="ja-JP" smtClean="0"/>
          </a:p>
          <a:p>
            <a:pPr lvl="1">
              <a:lnSpc>
                <a:spcPct val="92000"/>
              </a:lnSpc>
            </a:pPr>
            <a:r>
              <a:rPr kumimoji="1" lang="ja-JP" altLang="en-US" smtClean="0"/>
              <a:t>プログラム（プロセス）開始時から終了時まで存続</a:t>
            </a:r>
            <a:endParaRPr kumimoji="1" lang="en-US" altLang="ja-JP" smtClean="0"/>
          </a:p>
          <a:p>
            <a:pPr lvl="1">
              <a:lnSpc>
                <a:spcPct val="92000"/>
              </a:lnSpc>
            </a:pPr>
            <a:r>
              <a:rPr lang="ja-JP" altLang="en-US" smtClean="0"/>
              <a:t>値の初期化は、最初に１回だけ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（存続し続けているので、途中では初期化による書き換えはない）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CB52790-60CB-4CC8-8AE1-038F0C54BB62}" type="slidenum">
              <a:rPr lang="ja-JP" altLang="en-US">
                <a:latin typeface="ＭＳ Ｐゴシック" pitchFamily="50" charset="-128"/>
              </a:rPr>
              <a:pPr algn="r"/>
              <a:t>51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16832"/>
            <a:ext cx="7993063" cy="468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mtClean="0"/>
              <a:t>C</a:t>
            </a:r>
            <a:r>
              <a:rPr lang="ja-JP" altLang="en-US" smtClean="0"/>
              <a:t>言語の例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関数内で定義された局所変数は</a:t>
            </a:r>
          </a:p>
          <a:p>
            <a:pPr lvl="2">
              <a:lnSpc>
                <a:spcPct val="80000"/>
              </a:lnSpc>
            </a:pPr>
            <a:r>
              <a:rPr lang="en-US" altLang="ja-JP" sz="3600" smtClean="0"/>
              <a:t>auto</a:t>
            </a:r>
            <a:r>
              <a:rPr lang="ja-JP" altLang="en-US" sz="3600" smtClean="0"/>
              <a:t>変数：   （動的割り当て）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ja-JP" altLang="en-US" sz="3600" smtClean="0"/>
              <a:t>その関数を実行中の間だけ存続</a:t>
            </a:r>
          </a:p>
          <a:p>
            <a:pPr lvl="2">
              <a:lnSpc>
                <a:spcPct val="80000"/>
              </a:lnSpc>
            </a:pP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static</a:t>
            </a:r>
            <a:r>
              <a:rPr lang="ja-JP" altLang="en-US" sz="3600" smtClean="0"/>
              <a:t>変数：  （静的）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ja-JP" altLang="en-US" sz="3600" smtClean="0"/>
              <a:t>プログラムの最初から最後まで</a:t>
            </a:r>
          </a:p>
          <a:p>
            <a:pPr lvl="1"/>
            <a:r>
              <a:rPr lang="ja-JP" altLang="en-US" smtClean="0"/>
              <a:t>大域変数 （関数外で定義；静的）</a:t>
            </a:r>
          </a:p>
          <a:p>
            <a:pPr lvl="3">
              <a:buFontTx/>
              <a:buNone/>
            </a:pPr>
            <a:r>
              <a:rPr lang="ja-JP" altLang="en-US" sz="3600" smtClean="0"/>
              <a:t>プログラムの最初から最後まで</a:t>
            </a:r>
          </a:p>
        </p:txBody>
      </p:sp>
      <p:sp>
        <p:nvSpPr>
          <p:cNvPr id="747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EFEB90C-157A-4D00-A97A-2E38A5451DCD}" type="slidenum">
              <a:rPr lang="ja-JP" altLang="en-US">
                <a:latin typeface="ＭＳ Ｐゴシック" pitchFamily="50" charset="-128"/>
              </a:rPr>
              <a:pPr algn="r"/>
              <a:t>52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824"/>
            <a:ext cx="7772400" cy="2599928"/>
          </a:xfrm>
        </p:spPr>
        <p:txBody>
          <a:bodyPr/>
          <a:lstStyle/>
          <a:p>
            <a:r>
              <a:rPr kumimoji="1" lang="ja-JP" altLang="en-US" smtClean="0"/>
              <a:t>演習</a:t>
            </a:r>
            <a:r>
              <a:rPr lang="ja-JP" altLang="en-US" smtClean="0"/>
              <a:t>５</a:t>
            </a:r>
            <a:r>
              <a:rPr kumimoji="1" lang="en-US" altLang="ja-JP" smtClean="0"/>
              <a:t>.</a:t>
            </a:r>
            <a:r>
              <a:rPr kumimoji="1" lang="ja-JP" altLang="en-US" smtClean="0"/>
              <a:t>２</a:t>
            </a:r>
            <a:endParaRPr kumimoji="1" lang="en-US" altLang="ja-JP" smtClean="0"/>
          </a:p>
          <a:p>
            <a:pPr lvl="1"/>
            <a:r>
              <a:rPr lang="ja-JP" altLang="en-US" smtClean="0"/>
              <a:t>メインプログラムを実行した結果を述べよ。ここで 、</a:t>
            </a:r>
            <a:r>
              <a:rPr lang="en-US" altLang="ja-JP" smtClean="0"/>
              <a:t>static</a:t>
            </a:r>
            <a:r>
              <a:rPr lang="ja-JP" altLang="en-US" smtClean="0"/>
              <a:t>は静的割当てを、 </a:t>
            </a:r>
            <a:r>
              <a:rPr lang="en-US" altLang="ja-JP" smtClean="0"/>
              <a:t>auto</a:t>
            </a:r>
            <a:r>
              <a:rPr lang="ja-JP" altLang="en-US" smtClean="0"/>
              <a:t>は動的割当てを表す。</a:t>
            </a:r>
            <a:endParaRPr kumimoji="1" lang="ja-JP" altLang="en-US"/>
          </a:p>
        </p:txBody>
      </p:sp>
      <p:sp useBgFill="1">
        <p:nvSpPr>
          <p:cNvPr id="4" name="テキスト ボックス 3"/>
          <p:cNvSpPr txBox="1"/>
          <p:nvPr/>
        </p:nvSpPr>
        <p:spPr>
          <a:xfrm>
            <a:off x="1835696" y="4869160"/>
            <a:ext cx="6408712" cy="1754326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600" smtClean="0">
                <a:latin typeface="ＭＳ ゴシック" pitchFamily="49" charset="-128"/>
                <a:ea typeface="ＭＳ ゴシック" pitchFamily="49" charset="-128"/>
              </a:rPr>
              <a:t> auto  int  x, y;</a:t>
            </a:r>
          </a:p>
          <a:p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 x = f(2) + f(2);</a:t>
            </a:r>
          </a:p>
          <a:p>
            <a:r>
              <a:rPr kumimoji="1" lang="en-US" altLang="ja-JP" sz="3600" smtClean="0">
                <a:latin typeface="ＭＳ ゴシック" pitchFamily="49" charset="-128"/>
                <a:ea typeface="ＭＳ ゴシック" pitchFamily="49" charset="-128"/>
              </a:rPr>
              <a:t> y = g(2) + g(2);</a:t>
            </a:r>
            <a:endParaRPr kumimoji="1" lang="ja-JP" altLang="en-US" sz="36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56393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>
                <a:solidFill>
                  <a:srgbClr val="FFFF00"/>
                </a:solidFill>
              </a:rPr>
              <a:t>メイン  プログラム</a:t>
            </a:r>
            <a:endParaRPr kumimoji="1" lang="ja-JP" altLang="en-US" sz="3200">
              <a:solidFill>
                <a:srgbClr val="FFFF00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EFEB90C-157A-4D00-A97A-2E38A5451DCD}" type="slidenum">
              <a:rPr lang="ja-JP" altLang="en-US">
                <a:latin typeface="ＭＳ Ｐゴシック" pitchFamily="50" charset="-128"/>
              </a:rPr>
              <a:pPr algn="r"/>
              <a:t>53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テキスト ボックス 6"/>
          <p:cNvSpPr txBox="1"/>
          <p:nvPr/>
        </p:nvSpPr>
        <p:spPr>
          <a:xfrm>
            <a:off x="395536" y="2348880"/>
            <a:ext cx="3744416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ja-JP" altLang="en-US" sz="3200" smtClean="0">
                <a:solidFill>
                  <a:srgbClr val="FFFF00"/>
                </a:solidFill>
              </a:rPr>
              <a:t>関数  </a:t>
            </a:r>
            <a:r>
              <a:rPr lang="en-US" altLang="ja-JP" sz="320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f(int u)</a:t>
            </a:r>
            <a:endParaRPr kumimoji="1" lang="ja-JP" altLang="en-US" sz="3200">
              <a:solidFill>
                <a:srgbClr val="FFFF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8" name="テキスト ボックス 7"/>
          <p:cNvSpPr txBox="1"/>
          <p:nvPr/>
        </p:nvSpPr>
        <p:spPr>
          <a:xfrm>
            <a:off x="4572000" y="2348880"/>
            <a:ext cx="324036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ja-JP" altLang="en-US" sz="3200" smtClean="0">
                <a:solidFill>
                  <a:srgbClr val="FFFF00"/>
                </a:solidFill>
              </a:rPr>
              <a:t>関数  </a:t>
            </a:r>
            <a:r>
              <a:rPr lang="en-US" altLang="ja-JP" sz="320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g(int u)</a:t>
            </a:r>
            <a:endParaRPr kumimoji="1" lang="ja-JP" altLang="en-US" sz="3200">
              <a:solidFill>
                <a:srgbClr val="FFFF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変数の存続期間</a:t>
            </a:r>
            <a:endParaRPr kumimoji="1" lang="ja-JP" altLang="en-US"/>
          </a:p>
        </p:txBody>
      </p:sp>
      <p:sp useBgFill="1">
        <p:nvSpPr>
          <p:cNvPr id="4" name="テキスト ボックス 3"/>
          <p:cNvSpPr txBox="1"/>
          <p:nvPr/>
        </p:nvSpPr>
        <p:spPr>
          <a:xfrm>
            <a:off x="395536" y="2920876"/>
            <a:ext cx="3888432" cy="1754326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kumimoji="1" lang="en-US" altLang="ja-JP" sz="3600" smtClean="0">
                <a:latin typeface="ＭＳ ゴシック" pitchFamily="49" charset="-128"/>
                <a:ea typeface="ＭＳ ゴシック" pitchFamily="49" charset="-128"/>
              </a:rPr>
              <a:t>auto int v = 1;</a:t>
            </a:r>
          </a:p>
          <a:p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 v = v + u;</a:t>
            </a:r>
          </a:p>
          <a:p>
            <a:r>
              <a:rPr kumimoji="1" lang="en-US" altLang="ja-JP" sz="3600" smtClean="0">
                <a:latin typeface="ＭＳ ゴシック" pitchFamily="49" charset="-128"/>
                <a:ea typeface="ＭＳ ゴシック" pitchFamily="49" charset="-128"/>
              </a:rPr>
              <a:t> return  v;</a:t>
            </a:r>
            <a:endParaRPr kumimoji="1" lang="ja-JP" altLang="en-US" sz="3600"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5" name="テキスト ボックス 4"/>
          <p:cNvSpPr txBox="1"/>
          <p:nvPr/>
        </p:nvSpPr>
        <p:spPr>
          <a:xfrm>
            <a:off x="4572000" y="2920876"/>
            <a:ext cx="4464496" cy="1754326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kumimoji="1" lang="en-US" altLang="ja-JP" sz="3600" smtClean="0">
                <a:latin typeface="ＭＳ ゴシック" pitchFamily="49" charset="-128"/>
                <a:ea typeface="ＭＳ ゴシック" pitchFamily="49" charset="-128"/>
              </a:rPr>
              <a:t>static int v = 1;</a:t>
            </a:r>
          </a:p>
          <a:p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 v = v + u;</a:t>
            </a:r>
          </a:p>
          <a:p>
            <a:r>
              <a:rPr kumimoji="1" lang="en-US" altLang="ja-JP" sz="3600" smtClean="0">
                <a:latin typeface="ＭＳ ゴシック" pitchFamily="49" charset="-128"/>
                <a:ea typeface="ＭＳ ゴシック" pitchFamily="49" charset="-128"/>
              </a:rPr>
              <a:t> return  v;</a:t>
            </a:r>
            <a:endParaRPr kumimoji="1" lang="ja-JP" altLang="en-US" sz="36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EFEB90C-157A-4D00-A97A-2E38A5451DCD}" type="slidenum">
              <a:rPr lang="ja-JP" altLang="en-US">
                <a:latin typeface="ＭＳ Ｐゴシック" pitchFamily="50" charset="-128"/>
              </a:rPr>
              <a:pPr algn="r"/>
              <a:t>54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580526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smtClean="0"/>
              <a:t>（応用情報技術者試験 平</a:t>
            </a:r>
            <a:r>
              <a:rPr kumimoji="1" lang="en-US" altLang="ja-JP" sz="2800" smtClean="0"/>
              <a:t>23</a:t>
            </a:r>
            <a:r>
              <a:rPr kumimoji="1" lang="ja-JP" altLang="en-US" sz="2800" smtClean="0"/>
              <a:t>秋 午前 問</a:t>
            </a:r>
            <a:r>
              <a:rPr kumimoji="1" lang="en-US" altLang="ja-JP" sz="2800" smtClean="0"/>
              <a:t>22 </a:t>
            </a:r>
            <a:r>
              <a:rPr kumimoji="1" lang="ja-JP" altLang="en-US" sz="2800" smtClean="0"/>
              <a:t>を改）</a:t>
            </a:r>
            <a:endParaRPr kumimoji="1"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引数結合</a:t>
            </a:r>
            <a:r>
              <a:rPr lang="ja-JP" altLang="en-US" smtClean="0"/>
              <a:t> </a:t>
            </a:r>
            <a:r>
              <a:rPr lang="en-US" altLang="ja-JP" smtClean="0"/>
              <a:t>(argument binding)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手続きを呼び出す（駆動する）時</a:t>
            </a:r>
            <a:br>
              <a:rPr lang="ja-JP" altLang="en-US" smtClean="0"/>
            </a:br>
            <a:r>
              <a:rPr lang="ja-JP" altLang="en-US" smtClean="0"/>
              <a:t>  手続き定義の引数並び（仮引数）</a:t>
            </a:r>
          </a:p>
          <a:p>
            <a:pPr lvl="1">
              <a:lnSpc>
                <a:spcPct val="200000"/>
              </a:lnSpc>
              <a:buFont typeface="Wingdings" pitchFamily="2" charset="2"/>
              <a:buNone/>
            </a:pPr>
            <a:r>
              <a:rPr lang="ja-JP" altLang="en-US" smtClean="0"/>
              <a:t>                 値を引き渡す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ja-JP" altLang="en-US" smtClean="0"/>
              <a:t>    実際の値（実引数）</a:t>
            </a:r>
          </a:p>
        </p:txBody>
      </p:sp>
      <p:sp>
        <p:nvSpPr>
          <p:cNvPr id="757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DEEBED8-7E8C-4757-93BD-F726E89C0005}" type="slidenum">
              <a:rPr lang="ja-JP" altLang="en-US">
                <a:latin typeface="ＭＳ Ｐゴシック" pitchFamily="50" charset="-128"/>
              </a:rPr>
              <a:pPr algn="r"/>
              <a:t>55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2771726" y="4076700"/>
            <a:ext cx="792162" cy="1008484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907778" y="5805264"/>
            <a:ext cx="3816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8175" y="3860800"/>
            <a:ext cx="63357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455863"/>
          </a:xfrm>
        </p:spPr>
        <p:txBody>
          <a:bodyPr/>
          <a:lstStyle/>
          <a:p>
            <a:pPr lvl="1"/>
            <a:r>
              <a:rPr lang="en-US" altLang="ja-JP" smtClean="0"/>
              <a:t>C</a:t>
            </a:r>
            <a:r>
              <a:rPr lang="ja-JP" altLang="en-US" smtClean="0"/>
              <a:t>言語での引数結合の例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宣言</a:t>
            </a:r>
          </a:p>
          <a:p>
            <a:pPr lvl="1">
              <a:lnSpc>
                <a:spcPct val="170000"/>
              </a:lnSpc>
            </a:pPr>
            <a:endParaRPr lang="ja-JP" altLang="en-US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呼び出し</a:t>
            </a:r>
          </a:p>
        </p:txBody>
      </p:sp>
      <p:sp>
        <p:nvSpPr>
          <p:cNvPr id="768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D43DC90-6572-4041-8225-EAF1E6A6F752}" type="slidenum">
              <a:rPr lang="ja-JP" altLang="en-US">
                <a:latin typeface="ＭＳ Ｐゴシック" pitchFamily="50" charset="-128"/>
              </a:rPr>
              <a:pPr algn="r"/>
              <a:t>56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76375" y="3425825"/>
            <a:ext cx="7272338" cy="6175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int func(int x, double y) {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・・・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 useBgFill="1">
        <p:nvSpPr>
          <p:cNvPr id="76806" name="Text Box 7"/>
          <p:cNvSpPr txBox="1">
            <a:spLocks noChangeArrowheads="1"/>
          </p:cNvSpPr>
          <p:nvPr/>
        </p:nvSpPr>
        <p:spPr bwMode="auto">
          <a:xfrm>
            <a:off x="1476375" y="5084763"/>
            <a:ext cx="7272338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func( n, x + 3.5 );</a:t>
            </a:r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2700338" y="5013325"/>
            <a:ext cx="431800" cy="935038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4140200" y="3284538"/>
            <a:ext cx="431800" cy="935037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3348038" y="4940300"/>
            <a:ext cx="1584325" cy="935038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29" name="Oval 13"/>
          <p:cNvSpPr>
            <a:spLocks noChangeArrowheads="1"/>
          </p:cNvSpPr>
          <p:nvPr/>
        </p:nvSpPr>
        <p:spPr bwMode="auto">
          <a:xfrm>
            <a:off x="6156325" y="3355975"/>
            <a:ext cx="431800" cy="935038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V="1">
            <a:off x="4716463" y="4221163"/>
            <a:ext cx="1511300" cy="792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V="1">
            <a:off x="3059113" y="4148138"/>
            <a:ext cx="1152525" cy="9366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animBg="1"/>
      <p:bldP spid="60426" grpId="0" animBg="1"/>
      <p:bldP spid="60427" grpId="0" animBg="1"/>
      <p:bldP spid="60429" grpId="0" animBg="1"/>
      <p:bldP spid="60430" grpId="0" animBg="1"/>
      <p:bldP spid="6043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8281988" cy="4400550"/>
          </a:xfrm>
        </p:spPr>
        <p:txBody>
          <a:bodyPr/>
          <a:lstStyle/>
          <a:p>
            <a:r>
              <a:rPr lang="ja-JP" altLang="en-US" smtClean="0"/>
              <a:t>引数結合方法</a:t>
            </a:r>
          </a:p>
          <a:p>
            <a:pPr lvl="1"/>
            <a:r>
              <a:rPr lang="ja-JP" altLang="en-US" smtClean="0"/>
              <a:t>値呼出し    </a:t>
            </a:r>
            <a:r>
              <a:rPr lang="en-US" altLang="ja-JP" smtClean="0"/>
              <a:t>(call-by-value)</a:t>
            </a:r>
          </a:p>
          <a:p>
            <a:pPr lvl="1"/>
            <a:r>
              <a:rPr lang="ja-JP" altLang="en-US" smtClean="0"/>
              <a:t>参照呼出し </a:t>
            </a:r>
            <a:r>
              <a:rPr lang="en-US" altLang="ja-JP" smtClean="0"/>
              <a:t>(call-by-reference)</a:t>
            </a:r>
          </a:p>
          <a:p>
            <a:pPr lvl="1"/>
            <a:r>
              <a:rPr lang="ja-JP" altLang="en-US" smtClean="0"/>
              <a:t>その他、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 名前呼出し    </a:t>
            </a:r>
            <a:r>
              <a:rPr lang="en-US" altLang="ja-JP" sz="3200" smtClean="0"/>
              <a:t>(call-by-name)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 入出力呼出し </a:t>
            </a:r>
            <a:r>
              <a:rPr lang="en-US" altLang="ja-JP" sz="3200" smtClean="0"/>
              <a:t>(call-by-value-result)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などがある  （別紙資料参照）</a:t>
            </a:r>
          </a:p>
        </p:txBody>
      </p:sp>
      <p:sp>
        <p:nvSpPr>
          <p:cNvPr id="778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608F21C-1595-4E2F-930D-D5C2DE607B81}" type="slidenum">
              <a:rPr lang="ja-JP" altLang="en-US">
                <a:latin typeface="ＭＳ Ｐゴシック" pitchFamily="50" charset="-128"/>
              </a:rPr>
              <a:pPr algn="r"/>
              <a:t>57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256088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値呼出し</a:t>
            </a:r>
            <a:r>
              <a:rPr lang="ja-JP" altLang="en-US" smtClean="0"/>
              <a:t> </a:t>
            </a:r>
            <a:r>
              <a:rPr lang="en-US" altLang="ja-JP" smtClean="0"/>
              <a:t>(call-by-value)</a:t>
            </a:r>
          </a:p>
          <a:p>
            <a:pPr lvl="1"/>
            <a:r>
              <a:rPr lang="ja-JP" altLang="en-US" smtClean="0"/>
              <a:t>右辺値を渡す</a:t>
            </a:r>
          </a:p>
          <a:p>
            <a:pPr lvl="1"/>
            <a:r>
              <a:rPr lang="ja-JP" altLang="en-US" smtClean="0"/>
              <a:t>つまり、実引数で与えられた式を評価し、仮引数にその結果を代入する</a:t>
            </a:r>
          </a:p>
          <a:p>
            <a:pPr lvl="1"/>
            <a:r>
              <a:rPr lang="ja-JP" altLang="en-US" smtClean="0"/>
              <a:t>手続き内で仮引数の値を書き換えても、呼び出し側には影響しない</a:t>
            </a:r>
          </a:p>
        </p:txBody>
      </p:sp>
      <p:sp>
        <p:nvSpPr>
          <p:cNvPr id="788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936FCCE-7450-4C74-9E32-03306A5B1C26}" type="slidenum">
              <a:rPr lang="ja-JP" altLang="en-US">
                <a:latin typeface="ＭＳ Ｐゴシック" pitchFamily="50" charset="-128"/>
              </a:rPr>
              <a:pPr algn="r"/>
              <a:t>58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3608388"/>
          </a:xfrm>
        </p:spPr>
        <p:txBody>
          <a:bodyPr/>
          <a:lstStyle/>
          <a:p>
            <a:pPr lvl="1"/>
            <a:r>
              <a:rPr lang="en-US" altLang="ja-JP" smtClean="0"/>
              <a:t>C</a:t>
            </a:r>
            <a:r>
              <a:rPr lang="ja-JP" altLang="en-US" smtClean="0"/>
              <a:t>言語は、値呼出しの機能のみ</a:t>
            </a:r>
          </a:p>
          <a:p>
            <a:pPr lvl="1"/>
            <a:r>
              <a:rPr lang="ja-JP" altLang="en-US" smtClean="0"/>
              <a:t>例１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宣言</a:t>
            </a:r>
          </a:p>
          <a:p>
            <a:pPr lvl="1">
              <a:lnSpc>
                <a:spcPct val="150000"/>
              </a:lnSpc>
              <a:buFont typeface="Wingdings" pitchFamily="2" charset="2"/>
              <a:buNone/>
            </a:pPr>
            <a:endParaRPr lang="ja-JP" altLang="en-US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呼出し</a:t>
            </a:r>
          </a:p>
        </p:txBody>
      </p:sp>
      <p:sp>
        <p:nvSpPr>
          <p:cNvPr id="798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E2396BE-0094-4810-A5AE-915BB71B4E3F}" type="slidenum">
              <a:rPr lang="ja-JP" altLang="en-US">
                <a:latin typeface="ＭＳ Ｐゴシック" pitchFamily="50" charset="-128"/>
              </a:rPr>
              <a:pPr algn="r"/>
              <a:t>59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476375" y="3930650"/>
            <a:ext cx="7272338" cy="6175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int func(int x, double y) {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・・・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 useBgFill="1"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76375" y="5589588"/>
            <a:ext cx="7272338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func( n, x + 3.5 );</a:t>
            </a:r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2700338" y="5518150"/>
            <a:ext cx="431800" cy="935038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4140200" y="3789363"/>
            <a:ext cx="431800" cy="935037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3348038" y="5445125"/>
            <a:ext cx="1584325" cy="935038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2" name="Oval 10"/>
          <p:cNvSpPr>
            <a:spLocks noChangeArrowheads="1"/>
          </p:cNvSpPr>
          <p:nvPr/>
        </p:nvSpPr>
        <p:spPr bwMode="auto">
          <a:xfrm>
            <a:off x="6156325" y="3860800"/>
            <a:ext cx="431800" cy="935038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4716463" y="4725988"/>
            <a:ext cx="1511300" cy="792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3059113" y="4652963"/>
            <a:ext cx="1152525" cy="9366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Rectangle 7"/>
          <p:cNvSpPr>
            <a:spLocks noChangeArrowheads="1"/>
          </p:cNvSpPr>
          <p:nvPr/>
        </p:nvSpPr>
        <p:spPr bwMode="auto">
          <a:xfrm>
            <a:off x="5219700" y="2565400"/>
            <a:ext cx="3097213" cy="647700"/>
          </a:xfrm>
          <a:prstGeom prst="rect">
            <a:avLst/>
          </a:prstGeom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代入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921625" cy="4400550"/>
          </a:xfrm>
        </p:spPr>
        <p:txBody>
          <a:bodyPr/>
          <a:lstStyle/>
          <a:p>
            <a:r>
              <a:rPr lang="ja-JP" altLang="en-US" smtClean="0"/>
              <a:t>下記の代入文について考える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  &lt;</a:t>
            </a:r>
            <a:r>
              <a:rPr lang="ja-JP" altLang="en-US" smtClean="0"/>
              <a:t>変数</a:t>
            </a:r>
            <a:r>
              <a:rPr lang="en-US" altLang="ja-JP" smtClean="0"/>
              <a:t>&gt; = &lt;</a:t>
            </a:r>
            <a:r>
              <a:rPr lang="ja-JP" altLang="en-US" smtClean="0"/>
              <a:t>式</a:t>
            </a:r>
            <a:r>
              <a:rPr lang="en-US" altLang="ja-JP" smtClean="0"/>
              <a:t>&gt;;    (</a:t>
            </a:r>
            <a:r>
              <a:rPr lang="ja-JP" altLang="en-US" smtClean="0"/>
              <a:t>例： </a:t>
            </a:r>
            <a:r>
              <a:rPr lang="en-US" altLang="ja-JP" smtClean="0"/>
              <a:t>x = y + 1; )</a:t>
            </a:r>
          </a:p>
          <a:p>
            <a:pPr lvl="1">
              <a:spcBef>
                <a:spcPts val="1800"/>
              </a:spcBef>
            </a:pPr>
            <a:r>
              <a:rPr lang="ja-JP" altLang="en-US" smtClean="0"/>
              <a:t>変数とは、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  値を記憶するための「場所」</a:t>
            </a:r>
            <a:br>
              <a:rPr lang="ja-JP" altLang="en-US" smtClean="0"/>
            </a:br>
            <a:r>
              <a:rPr lang="ja-JP" altLang="en-US" smtClean="0"/>
              <a:t>  （通常は、メモリ上に取られる）</a:t>
            </a:r>
          </a:p>
          <a:p>
            <a:pPr lvl="1"/>
            <a:r>
              <a:rPr lang="ja-JP" altLang="en-US" smtClean="0"/>
              <a:t>右辺の式が 評価 </a:t>
            </a:r>
            <a:r>
              <a:rPr lang="en-US" altLang="ja-JP" smtClean="0"/>
              <a:t>(evaluate)</a:t>
            </a:r>
            <a:r>
              <a:rPr lang="ja-JP" altLang="en-US" smtClean="0"/>
              <a:t> されてその「値」が変数に格納される</a:t>
            </a: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137EFD2-BA78-43F3-BDDF-49F637421113}" type="slidenum">
              <a:rPr lang="ja-JP" altLang="en-US">
                <a:latin typeface="ＭＳ Ｐゴシック" pitchFamily="50" charset="-128"/>
              </a:rPr>
              <a:pPr algn="r"/>
              <a:t>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692275" y="2564904"/>
            <a:ext cx="3384550" cy="6477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844675"/>
            <a:ext cx="8066088" cy="4752975"/>
          </a:xfrm>
        </p:spPr>
        <p:txBody>
          <a:bodyPr/>
          <a:lstStyle/>
          <a:p>
            <a:pPr lvl="1"/>
            <a:r>
              <a:rPr lang="ja-JP" altLang="en-US" smtClean="0"/>
              <a:t>例２  （意味のないプログラム）</a:t>
            </a:r>
          </a:p>
          <a:p>
            <a:pPr lvl="1"/>
            <a:endParaRPr lang="ja-JP" altLang="en-US" smtClean="0"/>
          </a:p>
          <a:p>
            <a:pPr lvl="1"/>
            <a:endParaRPr lang="ja-JP" altLang="en-US" smtClean="0"/>
          </a:p>
          <a:p>
            <a:pPr lvl="1"/>
            <a:endParaRPr lang="ja-JP" altLang="en-US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swap(a, b) </a:t>
            </a:r>
            <a:r>
              <a:rPr lang="ja-JP" altLang="en-US" smtClean="0"/>
              <a:t>で呼び出した場合、  </a:t>
            </a:r>
            <a:r>
              <a:rPr lang="en-US" altLang="ja-JP" smtClean="0"/>
              <a:t>x=a; y=b; </a:t>
            </a:r>
            <a:r>
              <a:rPr lang="ja-JP" altLang="en-US" smtClean="0"/>
              <a:t>の後 </a:t>
            </a:r>
            <a:r>
              <a:rPr lang="en-US" altLang="ja-JP" smtClean="0"/>
              <a:t>temp=x; x=y; y=temp; </a:t>
            </a:r>
            <a:r>
              <a:rPr lang="ja-JP" altLang="en-US" smtClean="0"/>
              <a:t>が実行される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mtClean="0"/>
              <a:t>  実引数</a:t>
            </a:r>
            <a:r>
              <a:rPr lang="en-US" altLang="ja-JP" smtClean="0"/>
              <a:t>a</a:t>
            </a:r>
            <a:r>
              <a:rPr lang="ja-JP" altLang="en-US" smtClean="0"/>
              <a:t>、</a:t>
            </a:r>
            <a:r>
              <a:rPr lang="en-US" altLang="ja-JP" smtClean="0"/>
              <a:t>b</a:t>
            </a:r>
            <a:r>
              <a:rPr lang="ja-JP" altLang="en-US" smtClean="0"/>
              <a:t>は変わらない</a:t>
            </a:r>
          </a:p>
        </p:txBody>
      </p:sp>
      <p:sp>
        <p:nvSpPr>
          <p:cNvPr id="809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829B8B9-763B-4C44-906F-D2DC28C5144F}" type="slidenum">
              <a:rPr lang="ja-JP" altLang="en-US">
                <a:latin typeface="ＭＳ Ｐゴシック" pitchFamily="50" charset="-128"/>
              </a:rPr>
              <a:pPr algn="r"/>
              <a:t>60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47813" y="2501900"/>
            <a:ext cx="7200900" cy="194310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void swap( int x, int y ){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int   temp;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temp = x;  x = y;  y = temp;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80902" name="Line 7"/>
          <p:cNvSpPr>
            <a:spLocks noChangeShapeType="1"/>
          </p:cNvSpPr>
          <p:nvPr/>
        </p:nvSpPr>
        <p:spPr bwMode="auto">
          <a:xfrm>
            <a:off x="1619250" y="5021263"/>
            <a:ext cx="20161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0903" name="Line 8"/>
          <p:cNvSpPr>
            <a:spLocks noChangeShapeType="1"/>
          </p:cNvSpPr>
          <p:nvPr/>
        </p:nvSpPr>
        <p:spPr bwMode="auto">
          <a:xfrm>
            <a:off x="1547813" y="6532563"/>
            <a:ext cx="48244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921625" cy="4114800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参照呼出し</a:t>
            </a:r>
            <a:r>
              <a:rPr lang="ja-JP" altLang="en-US" smtClean="0"/>
              <a:t> </a:t>
            </a:r>
            <a:r>
              <a:rPr lang="en-US" altLang="ja-JP" smtClean="0"/>
              <a:t>(call-by-reference)</a:t>
            </a:r>
          </a:p>
          <a:p>
            <a:pPr lvl="1"/>
            <a:r>
              <a:rPr lang="ja-JP" altLang="en-US" smtClean="0"/>
              <a:t>左辺値を渡す</a:t>
            </a:r>
          </a:p>
          <a:p>
            <a:pPr lvl="1"/>
            <a:r>
              <a:rPr lang="ja-JP" altLang="en-US" smtClean="0"/>
              <a:t>つまり、実引数のアドレス（左辺値）を仮引数に割り当てることにより、実引数と仮引数の格納場所が同じになる</a:t>
            </a:r>
          </a:p>
        </p:txBody>
      </p:sp>
      <p:sp>
        <p:nvSpPr>
          <p:cNvPr id="819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5E76737-0468-46AB-903E-8FBEA2085B32}" type="slidenum">
              <a:rPr lang="ja-JP" altLang="en-US">
                <a:latin typeface="ＭＳ Ｐゴシック" pitchFamily="50" charset="-128"/>
              </a:rPr>
              <a:pPr algn="r"/>
              <a:t>61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655638"/>
          </a:xfrm>
        </p:spPr>
        <p:txBody>
          <a:bodyPr/>
          <a:lstStyle/>
          <a:p>
            <a:pPr lvl="1"/>
            <a:r>
              <a:rPr lang="ja-JP" altLang="en-US" smtClean="0"/>
              <a:t>例 </a:t>
            </a:r>
            <a:r>
              <a:rPr lang="en-US" altLang="ja-JP" smtClean="0"/>
              <a:t>(Pascal</a:t>
            </a:r>
            <a:r>
              <a:rPr lang="ja-JP" altLang="en-US" smtClean="0"/>
              <a:t>による </a:t>
            </a:r>
            <a:r>
              <a:rPr lang="en-US" altLang="ja-JP" smtClean="0"/>
              <a:t>swap)</a:t>
            </a:r>
          </a:p>
        </p:txBody>
      </p:sp>
      <p:sp>
        <p:nvSpPr>
          <p:cNvPr id="829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39F0128-62DF-40A6-90D5-F3376B914EA6}" type="slidenum">
              <a:rPr lang="ja-JP" altLang="en-US">
                <a:latin typeface="ＭＳ Ｐゴシック" pitchFamily="50" charset="-128"/>
              </a:rPr>
              <a:pPr algn="r"/>
              <a:t>62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547813" y="2676525"/>
            <a:ext cx="6985000" cy="276860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600" b="1" i="1">
                <a:latin typeface="ＭＳ ゴシック" pitchFamily="49" charset="-128"/>
                <a:ea typeface="ＭＳ ゴシック" pitchFamily="49" charset="-128"/>
              </a:rPr>
              <a:t>procedure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swap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        (</a:t>
            </a:r>
            <a:r>
              <a:rPr lang="en-US" altLang="ja-JP" sz="3600" b="1" i="1">
                <a:latin typeface="ＭＳ ゴシック" pitchFamily="49" charset="-128"/>
                <a:ea typeface="ＭＳ ゴシック" pitchFamily="49" charset="-128"/>
              </a:rPr>
              <a:t>var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x, y:integer);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 b="1" i="1">
                <a:latin typeface="ＭＳ ゴシック" pitchFamily="49" charset="-128"/>
                <a:ea typeface="ＭＳ ゴシック" pitchFamily="49" charset="-128"/>
              </a:rPr>
              <a:t>var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temp:integer;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 b="1" i="1">
                <a:latin typeface="ＭＳ ゴシック" pitchFamily="49" charset="-128"/>
                <a:ea typeface="ＭＳ ゴシック" pitchFamily="49" charset="-128"/>
              </a:rPr>
              <a:t>begin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  temp:=x; x:=y; y:=temp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600" b="1" i="1">
                <a:latin typeface="ＭＳ ゴシック" pitchFamily="49" charset="-128"/>
                <a:ea typeface="ＭＳ ゴシック" pitchFamily="49" charset="-128"/>
              </a:rPr>
              <a:t>end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;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5435600" y="1557338"/>
            <a:ext cx="3384550" cy="503237"/>
          </a:xfrm>
          <a:prstGeom prst="wedgeRectCallout">
            <a:avLst>
              <a:gd name="adj1" fmla="val -63602"/>
              <a:gd name="adj2" fmla="val 287222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参照呼出しの指定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3463925"/>
          </a:xfrm>
        </p:spPr>
        <p:txBody>
          <a:bodyPr/>
          <a:lstStyle/>
          <a:p>
            <a:pPr lvl="1"/>
            <a:r>
              <a:rPr lang="ja-JP" altLang="en-US" smtClean="0"/>
              <a:t>参照呼出しの場合は、実引数は左辺値をとることが出来なければならない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前頁の例では、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3600" smtClean="0"/>
              <a:t>swap (a, b); </a:t>
            </a:r>
            <a:r>
              <a:rPr lang="ja-JP" altLang="en-US" sz="3600" smtClean="0"/>
              <a:t>は </a:t>
            </a:r>
            <a:r>
              <a:rPr lang="en-US" altLang="ja-JP" sz="3600" smtClean="0"/>
              <a:t>OK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3600" smtClean="0"/>
              <a:t>swap (5, a+b); </a:t>
            </a:r>
            <a:r>
              <a:rPr lang="ja-JP" altLang="en-US" sz="3600" smtClean="0"/>
              <a:t>は不可</a:t>
            </a:r>
          </a:p>
        </p:txBody>
      </p:sp>
      <p:sp>
        <p:nvSpPr>
          <p:cNvPr id="839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EF24D90-A569-44A1-BF2C-7078909198EA}" type="slidenum">
              <a:rPr lang="ja-JP" altLang="en-US">
                <a:latin typeface="ＭＳ Ｐゴシック" pitchFamily="50" charset="-128"/>
              </a:rPr>
              <a:pPr algn="r"/>
              <a:t>63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55875" y="6092825"/>
            <a:ext cx="4464050" cy="647700"/>
            <a:chOff x="1610" y="3657"/>
            <a:chExt cx="2812" cy="408"/>
          </a:xfrm>
        </p:grpSpPr>
        <p:sp useBgFill="1">
          <p:nvSpPr>
            <p:cNvPr id="83974" name="AutoShape 7"/>
            <p:cNvSpPr>
              <a:spLocks noChangeArrowheads="1"/>
            </p:cNvSpPr>
            <p:nvPr/>
          </p:nvSpPr>
          <p:spPr bwMode="auto">
            <a:xfrm>
              <a:off x="1610" y="3657"/>
              <a:ext cx="2812" cy="408"/>
            </a:xfrm>
            <a:prstGeom prst="wedgeRectCallout">
              <a:avLst>
                <a:gd name="adj1" fmla="val -20056"/>
                <a:gd name="adj2" fmla="val -162009"/>
              </a:avLst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/>
              <a:r>
                <a:rPr lang="ja-JP" altLang="en-US" sz="3200"/>
                <a:t>どちらも、左辺値がない</a:t>
              </a:r>
            </a:p>
          </p:txBody>
        </p:sp>
        <p:sp useBgFill="1">
          <p:nvSpPr>
            <p:cNvPr id="83975" name="AutoShape 6"/>
            <p:cNvSpPr>
              <a:spLocks noChangeArrowheads="1"/>
            </p:cNvSpPr>
            <p:nvPr/>
          </p:nvSpPr>
          <p:spPr bwMode="auto">
            <a:xfrm>
              <a:off x="1610" y="3657"/>
              <a:ext cx="2812" cy="408"/>
            </a:xfrm>
            <a:prstGeom prst="wedgeRectCallout">
              <a:avLst>
                <a:gd name="adj1" fmla="val -35880"/>
                <a:gd name="adj2" fmla="val -154903"/>
              </a:avLst>
            </a:prstGeom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/>
              <a:r>
                <a:rPr lang="ja-JP" altLang="en-US" sz="3200"/>
                <a:t>どちらも、左辺値がない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1303338"/>
          </a:xfrm>
        </p:spPr>
        <p:txBody>
          <a:bodyPr/>
          <a:lstStyle/>
          <a:p>
            <a:r>
              <a:rPr lang="ja-JP" altLang="en-US" smtClean="0"/>
              <a:t>演習５</a:t>
            </a:r>
            <a:r>
              <a:rPr lang="en-US" altLang="ja-JP" smtClean="0"/>
              <a:t>.</a:t>
            </a:r>
            <a:r>
              <a:rPr lang="ja-JP" altLang="en-US" smtClean="0"/>
              <a:t>３</a:t>
            </a:r>
          </a:p>
          <a:p>
            <a:pPr lvl="1"/>
            <a:r>
              <a:rPr lang="ja-JP" altLang="en-US" smtClean="0"/>
              <a:t>次の手続きについて</a:t>
            </a:r>
          </a:p>
        </p:txBody>
      </p:sp>
      <p:sp>
        <p:nvSpPr>
          <p:cNvPr id="849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93F2F77-CF70-427B-8F24-4E113FC58225}" type="slidenum">
              <a:rPr lang="ja-JP" altLang="en-US">
                <a:latin typeface="ＭＳ Ｐゴシック" pitchFamily="50" charset="-128"/>
              </a:rPr>
              <a:pPr algn="r"/>
              <a:t>64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1547813" y="3284538"/>
            <a:ext cx="7056437" cy="301307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procedure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swap(x, y);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integer x, y;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begin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integer temp;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temp:=x; x:=y; y:=temp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end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  <a:endParaRPr lang="en-US" altLang="ja-JP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　引数結合方法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2600325"/>
          </a:xfrm>
        </p:spPr>
        <p:txBody>
          <a:bodyPr/>
          <a:lstStyle/>
          <a:p>
            <a:pPr marL="450850" lvl="1" indent="0">
              <a:buFont typeface="Wingdings" pitchFamily="2" charset="2"/>
              <a:buNone/>
            </a:pPr>
            <a:r>
              <a:rPr lang="ja-JP" altLang="en-US" smtClean="0"/>
              <a:t>  </a:t>
            </a:r>
            <a:r>
              <a:rPr lang="en-US" altLang="ja-JP" smtClean="0"/>
              <a:t>(1) </a:t>
            </a:r>
            <a:r>
              <a:rPr lang="ja-JP" altLang="en-US" smtClean="0"/>
              <a:t>値呼出し</a:t>
            </a:r>
          </a:p>
          <a:p>
            <a:pPr marL="450850" lvl="1" indent="0">
              <a:buFont typeface="Wingdings" pitchFamily="2" charset="2"/>
              <a:buNone/>
            </a:pPr>
            <a:r>
              <a:rPr lang="ja-JP" altLang="en-US" smtClean="0"/>
              <a:t>  </a:t>
            </a:r>
            <a:r>
              <a:rPr lang="en-US" altLang="ja-JP" smtClean="0"/>
              <a:t>(2) </a:t>
            </a:r>
            <a:r>
              <a:rPr lang="ja-JP" altLang="en-US" smtClean="0"/>
              <a:t>参照呼出し</a:t>
            </a:r>
          </a:p>
          <a:p>
            <a:pPr marL="450850" lvl="1" indent="0">
              <a:buFont typeface="Wingdings" pitchFamily="2" charset="2"/>
              <a:buNone/>
            </a:pPr>
            <a:r>
              <a:rPr lang="ja-JP" altLang="en-US" smtClean="0"/>
              <a:t>  の各々の方法で以下のように呼び出した場合の、実行結果を求めよ</a:t>
            </a:r>
          </a:p>
        </p:txBody>
      </p:sp>
      <p:sp>
        <p:nvSpPr>
          <p:cNvPr id="860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D012877-3FC5-42AA-B500-C3591A5894F3}" type="slidenum">
              <a:rPr lang="ja-JP" altLang="en-US">
                <a:latin typeface="ＭＳ Ｐゴシック" pitchFamily="50" charset="-128"/>
              </a:rPr>
              <a:pPr algn="r"/>
              <a:t>65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331913" y="4797425"/>
            <a:ext cx="6985000" cy="117316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i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:=2; a[2]:=3; a[3]:=4;</a:t>
            </a:r>
            <a:endParaRPr lang="en-US" altLang="ja-JP" sz="360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swap(i,a[i]);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256088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スタック</a:t>
            </a:r>
            <a:r>
              <a:rPr lang="ja-JP" altLang="en-US" smtClean="0"/>
              <a:t> </a:t>
            </a:r>
            <a:r>
              <a:rPr lang="en-US" altLang="ja-JP" smtClean="0"/>
              <a:t>(stack)</a:t>
            </a:r>
            <a:r>
              <a:rPr lang="ja-JP" altLang="en-US" smtClean="0"/>
              <a:t>とは、</a:t>
            </a:r>
          </a:p>
          <a:p>
            <a:pPr lvl="1"/>
            <a:r>
              <a:rPr lang="ja-JP" altLang="en-US" smtClean="0"/>
              <a:t>最も基本的なデータ構造</a:t>
            </a:r>
          </a:p>
          <a:p>
            <a:pPr lvl="1"/>
            <a:r>
              <a:rPr lang="ja-JP" altLang="en-US" u="sng" smtClean="0">
                <a:solidFill>
                  <a:schemeClr val="accent2"/>
                </a:solidFill>
              </a:rPr>
              <a:t>スタックポインタ</a:t>
            </a:r>
            <a:r>
              <a:rPr lang="ja-JP" altLang="en-US" smtClean="0"/>
              <a:t> </a:t>
            </a:r>
            <a:r>
              <a:rPr lang="en-US" altLang="ja-JP" smtClean="0"/>
              <a:t>(SP)</a:t>
            </a:r>
            <a:r>
              <a:rPr lang="ja-JP" altLang="en-US" smtClean="0"/>
              <a:t>と呼ばれるアクセスポートを読み出しと書き込みで共用する線形（一次元）メモリ</a:t>
            </a:r>
          </a:p>
          <a:p>
            <a:pPr lvl="1"/>
            <a:r>
              <a:rPr lang="en-US" altLang="ja-JP" i="1" u="sng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LIFO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(Last In First Out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：後入れ先出し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mtClean="0"/>
              <a:t>方式でアクセスする</a:t>
            </a:r>
          </a:p>
        </p:txBody>
      </p:sp>
      <p:sp>
        <p:nvSpPr>
          <p:cNvPr id="870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686DB48-B6D2-4877-9992-0FC59BEAC491}" type="slidenum">
              <a:rPr lang="ja-JP" altLang="en-US">
                <a:latin typeface="ＭＳ Ｐゴシック" pitchFamily="50" charset="-128"/>
              </a:rPr>
              <a:pPr algn="r"/>
              <a:t>66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ja-JP" altLang="en-US" smtClean="0"/>
              <a:t>スタックの操作</a:t>
            </a:r>
          </a:p>
          <a:p>
            <a:pPr lvl="2"/>
            <a:r>
              <a:rPr lang="ja-JP" altLang="ja-JP" sz="3600" i="1" u="sng" smtClean="0">
                <a:solidFill>
                  <a:schemeClr val="accent2"/>
                </a:solidFill>
              </a:rPr>
              <a:t>ＰＵＳＨ</a:t>
            </a:r>
            <a:r>
              <a:rPr lang="ja-JP" altLang="ja-JP" sz="3600" smtClean="0"/>
              <a:t>   （ＰＵＳＨ  ＤＯＷＮ）</a:t>
            </a:r>
            <a:r>
              <a:rPr lang="ja-JP" altLang="en-US" sz="3600" smtClean="0"/>
              <a:t/>
            </a:r>
            <a:br>
              <a:rPr lang="ja-JP" altLang="en-US" sz="3600" smtClean="0"/>
            </a:br>
            <a:r>
              <a:rPr lang="ja-JP" altLang="en-US" sz="3600" smtClean="0"/>
              <a:t>  </a:t>
            </a:r>
            <a:r>
              <a:rPr lang="en-US" altLang="ja-JP" sz="3600" smtClean="0"/>
              <a:t>SP</a:t>
            </a:r>
            <a:r>
              <a:rPr lang="ja-JP" altLang="en-US" sz="3600" smtClean="0"/>
              <a:t>を一つ進め、</a:t>
            </a:r>
            <a:r>
              <a:rPr lang="en-US" altLang="ja-JP" sz="3600" smtClean="0"/>
              <a:t>SP</a:t>
            </a:r>
            <a:r>
              <a:rPr lang="ja-JP" altLang="en-US" sz="3600" smtClean="0"/>
              <a:t>の指すところにデータを格納する </a:t>
            </a:r>
          </a:p>
          <a:p>
            <a:pPr lvl="2"/>
            <a:r>
              <a:rPr lang="ja-JP" altLang="en-US" sz="3600" i="1" u="sng" smtClean="0">
                <a:solidFill>
                  <a:schemeClr val="accent2"/>
                </a:solidFill>
              </a:rPr>
              <a:t>ＰＯＰ</a:t>
            </a:r>
            <a:r>
              <a:rPr lang="ja-JP" altLang="en-US" sz="3600" smtClean="0"/>
              <a:t>  （ＰＯＰ  ＵＰ）</a:t>
            </a:r>
            <a:br>
              <a:rPr lang="ja-JP" altLang="en-US" sz="3600" smtClean="0"/>
            </a:br>
            <a:r>
              <a:rPr lang="ja-JP" altLang="en-US" sz="3600" smtClean="0"/>
              <a:t>  データを</a:t>
            </a:r>
            <a:r>
              <a:rPr lang="en-US" altLang="ja-JP" sz="3600" smtClean="0"/>
              <a:t>SP</a:t>
            </a:r>
            <a:r>
              <a:rPr lang="ja-JP" altLang="en-US" sz="3600" smtClean="0"/>
              <a:t>の指すところから取り出し、</a:t>
            </a:r>
            <a:r>
              <a:rPr lang="en-US" altLang="ja-JP" sz="3600" smtClean="0"/>
              <a:t>SP</a:t>
            </a:r>
            <a:r>
              <a:rPr lang="ja-JP" altLang="en-US" sz="3600" smtClean="0"/>
              <a:t>を一つ戻す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61FDB3C-6346-4BD3-8ABA-4D584B364D68}" type="slidenum">
              <a:rPr lang="ja-JP" altLang="en-US">
                <a:latin typeface="ＭＳ Ｐゴシック" pitchFamily="50" charset="-128"/>
              </a:rPr>
              <a:pPr algn="r"/>
              <a:t>67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1303338"/>
          </a:xfrm>
        </p:spPr>
        <p:txBody>
          <a:bodyPr/>
          <a:lstStyle/>
          <a:p>
            <a:pPr lvl="1"/>
            <a:r>
              <a:rPr lang="ja-JP" altLang="en-US" smtClean="0"/>
              <a:t>スタックポインタの指している個所が、データの先頭</a:t>
            </a:r>
          </a:p>
        </p:txBody>
      </p:sp>
      <p:sp>
        <p:nvSpPr>
          <p:cNvPr id="890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C311A6-85B6-404F-A722-7FB0101D3DDF}" type="slidenum">
              <a:rPr lang="ja-JP" altLang="en-US">
                <a:latin typeface="ＭＳ Ｐゴシック" pitchFamily="50" charset="-128"/>
              </a:rPr>
              <a:pPr algn="r"/>
              <a:t>68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3649663" y="5626100"/>
            <a:ext cx="1676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bg2"/>
                </a:solidFill>
                <a:latin typeface="Times New Roman" pitchFamily="18" charset="0"/>
              </a:rPr>
              <a:t>データ１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3649663" y="5321300"/>
            <a:ext cx="1676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bg2"/>
                </a:solidFill>
                <a:latin typeface="Times New Roman" pitchFamily="18" charset="0"/>
              </a:rPr>
              <a:t>データ２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3649663" y="5016500"/>
            <a:ext cx="1676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bg2"/>
                </a:solidFill>
                <a:latin typeface="Times New Roman" pitchFamily="18" charset="0"/>
              </a:rPr>
              <a:t>データ３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16063" y="3644900"/>
            <a:ext cx="2819400" cy="914400"/>
            <a:chOff x="528" y="2304"/>
            <a:chExt cx="1776" cy="576"/>
          </a:xfrm>
        </p:grpSpPr>
        <p:sp>
          <p:nvSpPr>
            <p:cNvPr id="89114" name="AutoShape 10"/>
            <p:cNvSpPr>
              <a:spLocks noChangeArrowheads="1"/>
            </p:cNvSpPr>
            <p:nvPr/>
          </p:nvSpPr>
          <p:spPr bwMode="auto">
            <a:xfrm rot="5400000">
              <a:off x="1872" y="2448"/>
              <a:ext cx="432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50 w 21600"/>
                <a:gd name="T13" fmla="*/ 5200 h 21600"/>
                <a:gd name="T14" fmla="*/ 20800 w 21600"/>
                <a:gd name="T15" fmla="*/ 70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350" y="0"/>
                  </a:lnTo>
                  <a:lnTo>
                    <a:pt x="16350" y="5175"/>
                  </a:lnTo>
                  <a:lnTo>
                    <a:pt x="12427" y="5175"/>
                  </a:lnTo>
                  <a:cubicBezTo>
                    <a:pt x="5564" y="5175"/>
                    <a:pt x="0" y="8301"/>
                    <a:pt x="0" y="12158"/>
                  </a:cubicBezTo>
                  <a:lnTo>
                    <a:pt x="0" y="21600"/>
                  </a:lnTo>
                  <a:lnTo>
                    <a:pt x="1848" y="21600"/>
                  </a:lnTo>
                  <a:lnTo>
                    <a:pt x="1848" y="12158"/>
                  </a:lnTo>
                  <a:cubicBezTo>
                    <a:pt x="1848" y="9300"/>
                    <a:pt x="6584" y="6983"/>
                    <a:pt x="12427" y="6983"/>
                  </a:cubicBezTo>
                  <a:lnTo>
                    <a:pt x="16350" y="6983"/>
                  </a:lnTo>
                  <a:lnTo>
                    <a:pt x="16350" y="121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15" name="Text Box 11"/>
            <p:cNvSpPr txBox="1">
              <a:spLocks noChangeArrowheads="1"/>
            </p:cNvSpPr>
            <p:nvPr/>
          </p:nvSpPr>
          <p:spPr bwMode="auto">
            <a:xfrm>
              <a:off x="528" y="2304"/>
              <a:ext cx="1392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800">
                  <a:latin typeface="ＭＳ Ｐゴシック" pitchFamily="50" charset="-128"/>
                </a:rPr>
                <a:t>PUSH DOWN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24400" y="3644900"/>
            <a:ext cx="2057400" cy="914400"/>
            <a:chOff x="2496" y="2304"/>
            <a:chExt cx="1296" cy="576"/>
          </a:xfrm>
        </p:grpSpPr>
        <p:sp>
          <p:nvSpPr>
            <p:cNvPr id="89112" name="AutoShape 13"/>
            <p:cNvSpPr>
              <a:spLocks noChangeArrowheads="1"/>
            </p:cNvSpPr>
            <p:nvPr/>
          </p:nvSpPr>
          <p:spPr bwMode="auto">
            <a:xfrm>
              <a:off x="2496" y="2304"/>
              <a:ext cx="38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5175 h 21600"/>
                <a:gd name="T14" fmla="*/ 20813 w 21600"/>
                <a:gd name="T15" fmla="*/ 69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350" y="0"/>
                  </a:lnTo>
                  <a:lnTo>
                    <a:pt x="16350" y="5175"/>
                  </a:lnTo>
                  <a:lnTo>
                    <a:pt x="12427" y="5175"/>
                  </a:lnTo>
                  <a:cubicBezTo>
                    <a:pt x="5564" y="5175"/>
                    <a:pt x="0" y="8301"/>
                    <a:pt x="0" y="12158"/>
                  </a:cubicBezTo>
                  <a:lnTo>
                    <a:pt x="0" y="21600"/>
                  </a:lnTo>
                  <a:lnTo>
                    <a:pt x="1848" y="21600"/>
                  </a:lnTo>
                  <a:lnTo>
                    <a:pt x="1848" y="12158"/>
                  </a:lnTo>
                  <a:cubicBezTo>
                    <a:pt x="1848" y="9300"/>
                    <a:pt x="6584" y="6983"/>
                    <a:pt x="12427" y="6983"/>
                  </a:cubicBezTo>
                  <a:lnTo>
                    <a:pt x="16350" y="6983"/>
                  </a:lnTo>
                  <a:lnTo>
                    <a:pt x="16350" y="121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13" name="Text Box 14"/>
            <p:cNvSpPr txBox="1">
              <a:spLocks noChangeArrowheads="1"/>
            </p:cNvSpPr>
            <p:nvPr/>
          </p:nvSpPr>
          <p:spPr bwMode="auto">
            <a:xfrm>
              <a:off x="2832" y="2304"/>
              <a:ext cx="96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800">
                  <a:latin typeface="ＭＳ Ｐゴシック" pitchFamily="50" charset="-128"/>
                </a:rPr>
                <a:t>POP UP</a:t>
              </a:r>
            </a:p>
          </p:txBody>
        </p:sp>
      </p:grpSp>
      <p:sp>
        <p:nvSpPr>
          <p:cNvPr id="89098" name="Line 16"/>
          <p:cNvSpPr>
            <a:spLocks noChangeShapeType="1"/>
          </p:cNvSpPr>
          <p:nvPr/>
        </p:nvSpPr>
        <p:spPr bwMode="auto">
          <a:xfrm flipH="1" flipV="1">
            <a:off x="3649663" y="4178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9" name="Rectangle 17"/>
          <p:cNvSpPr>
            <a:spLocks noChangeArrowheads="1"/>
          </p:cNvSpPr>
          <p:nvPr/>
        </p:nvSpPr>
        <p:spPr bwMode="auto">
          <a:xfrm>
            <a:off x="3649663" y="47117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0" name="Rectangle 18"/>
          <p:cNvSpPr>
            <a:spLocks noChangeArrowheads="1"/>
          </p:cNvSpPr>
          <p:nvPr/>
        </p:nvSpPr>
        <p:spPr bwMode="auto">
          <a:xfrm>
            <a:off x="3649663" y="44069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1" name="Line 19"/>
          <p:cNvSpPr>
            <a:spLocks noChangeShapeType="1"/>
          </p:cNvSpPr>
          <p:nvPr/>
        </p:nvSpPr>
        <p:spPr bwMode="auto">
          <a:xfrm flipH="1" flipV="1">
            <a:off x="5326063" y="4178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02" name="Rectangle 21"/>
          <p:cNvSpPr>
            <a:spLocks noChangeArrowheads="1"/>
          </p:cNvSpPr>
          <p:nvPr/>
        </p:nvSpPr>
        <p:spPr bwMode="auto">
          <a:xfrm>
            <a:off x="3649663" y="56261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9103" name="Rectangle 22"/>
          <p:cNvSpPr>
            <a:spLocks noChangeArrowheads="1"/>
          </p:cNvSpPr>
          <p:nvPr/>
        </p:nvSpPr>
        <p:spPr bwMode="auto">
          <a:xfrm>
            <a:off x="3649663" y="53213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9104" name="Rectangle 23"/>
          <p:cNvSpPr>
            <a:spLocks noChangeArrowheads="1"/>
          </p:cNvSpPr>
          <p:nvPr/>
        </p:nvSpPr>
        <p:spPr bwMode="auto">
          <a:xfrm>
            <a:off x="3649663" y="5016500"/>
            <a:ext cx="167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402263" y="5448300"/>
            <a:ext cx="2647950" cy="860425"/>
            <a:chOff x="2928" y="3552"/>
            <a:chExt cx="1248" cy="542"/>
          </a:xfrm>
        </p:grpSpPr>
        <p:sp>
          <p:nvSpPr>
            <p:cNvPr id="89110" name="AutoShape 25"/>
            <p:cNvSpPr>
              <a:spLocks noChangeArrowheads="1"/>
            </p:cNvSpPr>
            <p:nvPr/>
          </p:nvSpPr>
          <p:spPr bwMode="auto">
            <a:xfrm>
              <a:off x="2928" y="3792"/>
              <a:ext cx="271" cy="96"/>
            </a:xfrm>
            <a:prstGeom prst="leftArrow">
              <a:avLst>
                <a:gd name="adj1" fmla="val 50000"/>
                <a:gd name="adj2" fmla="val 7057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11" name="Text Box 26"/>
            <p:cNvSpPr txBox="1">
              <a:spLocks noChangeArrowheads="1"/>
            </p:cNvSpPr>
            <p:nvPr/>
          </p:nvSpPr>
          <p:spPr bwMode="auto">
            <a:xfrm>
              <a:off x="3120" y="3552"/>
              <a:ext cx="1056" cy="5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ja-JP" altLang="en-US" sz="2800">
                  <a:latin typeface="Times New Roman" pitchFamily="18" charset="0"/>
                </a:rPr>
                <a:t> スタック</a:t>
              </a:r>
              <a:br>
                <a:rPr lang="ja-JP" altLang="en-US" sz="2800">
                  <a:latin typeface="Times New Roman" pitchFamily="18" charset="0"/>
                </a:rPr>
              </a:br>
              <a:r>
                <a:rPr lang="ja-JP" altLang="en-US" sz="2800">
                  <a:latin typeface="Times New Roman" pitchFamily="18" charset="0"/>
                </a:rPr>
                <a:t> ポインタ</a:t>
              </a:r>
              <a:r>
                <a:rPr lang="en-US" altLang="ja-JP" sz="2800">
                  <a:latin typeface="ＭＳ Ｐゴシック" pitchFamily="50" charset="-128"/>
                </a:rPr>
                <a:t>(SP)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402263" y="4581525"/>
            <a:ext cx="2647950" cy="860425"/>
            <a:chOff x="2928" y="3552"/>
            <a:chExt cx="1248" cy="542"/>
          </a:xfrm>
        </p:grpSpPr>
        <p:sp>
          <p:nvSpPr>
            <p:cNvPr id="89108" name="AutoShape 25"/>
            <p:cNvSpPr>
              <a:spLocks noChangeArrowheads="1"/>
            </p:cNvSpPr>
            <p:nvPr/>
          </p:nvSpPr>
          <p:spPr bwMode="auto">
            <a:xfrm>
              <a:off x="2928" y="3792"/>
              <a:ext cx="271" cy="96"/>
            </a:xfrm>
            <a:prstGeom prst="leftArrow">
              <a:avLst>
                <a:gd name="adj1" fmla="val 50000"/>
                <a:gd name="adj2" fmla="val 7057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109" name="Text Box 26"/>
            <p:cNvSpPr txBox="1">
              <a:spLocks noChangeArrowheads="1"/>
            </p:cNvSpPr>
            <p:nvPr/>
          </p:nvSpPr>
          <p:spPr bwMode="auto">
            <a:xfrm>
              <a:off x="3120" y="3552"/>
              <a:ext cx="1056" cy="5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ja-JP" altLang="en-US" sz="2800">
                  <a:latin typeface="Times New Roman" pitchFamily="18" charset="0"/>
                </a:rPr>
                <a:t> スタック</a:t>
              </a:r>
              <a:br>
                <a:rPr lang="ja-JP" altLang="en-US" sz="2800">
                  <a:latin typeface="Times New Roman" pitchFamily="18" charset="0"/>
                </a:rPr>
              </a:br>
              <a:r>
                <a:rPr lang="ja-JP" altLang="en-US" sz="2800">
                  <a:latin typeface="Times New Roman" pitchFamily="18" charset="0"/>
                </a:rPr>
                <a:t> ポインタ</a:t>
              </a:r>
              <a:r>
                <a:rPr lang="en-US" altLang="ja-JP" sz="2800">
                  <a:latin typeface="ＭＳ Ｐゴシック" pitchFamily="50" charset="-128"/>
                </a:rPr>
                <a:t>(SP)</a:t>
              </a:r>
            </a:p>
          </p:txBody>
        </p:sp>
      </p:grpSp>
      <p:sp useBgFill="1">
        <p:nvSpPr>
          <p:cNvPr id="116763" name="Rectangle 27"/>
          <p:cNvSpPr>
            <a:spLocks noChangeArrowheads="1"/>
          </p:cNvSpPr>
          <p:nvPr/>
        </p:nvSpPr>
        <p:spPr bwMode="auto">
          <a:xfrm>
            <a:off x="5364163" y="5445125"/>
            <a:ext cx="2808287" cy="863600"/>
          </a:xfrm>
          <a:prstGeom prst="rect">
            <a:avLst/>
          </a:prstGeom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278 L -1.94444E-6 -0.0444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4722 L -1.94444E-6 -0.08195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8148 L -1.94444E-6 -0.13056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13079 L -1.94444E-6 -0.08334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8519 L -1.94444E-6 -0.05185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3796 L -1.94444E-6 0.00092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 autoUpdateAnimBg="0"/>
      <p:bldP spid="121862" grpId="1" animBg="1"/>
      <p:bldP spid="121863" grpId="0" animBg="1" autoUpdateAnimBg="0"/>
      <p:bldP spid="121863" grpId="1" animBg="1"/>
      <p:bldP spid="121864" grpId="0" animBg="1" autoUpdateAnimBg="0"/>
      <p:bldP spid="121864" grpId="1" animBg="1"/>
      <p:bldP spid="11676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6164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ja-JP" altLang="en-US" smtClean="0"/>
              <a:t>大抵のコンピュータは、専用のスタックポインタレジスタを持っている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このスタックポインタにより、メインメモリの一部をスタックとして利用している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スタック領域は、</a:t>
            </a:r>
            <a:r>
              <a:rPr lang="en-US" altLang="ja-JP" smtClean="0"/>
              <a:t>OS</a:t>
            </a:r>
            <a:r>
              <a:rPr lang="ja-JP" altLang="en-US" smtClean="0"/>
              <a:t>が管理し、プロセスごとに用意される</a:t>
            </a:r>
          </a:p>
        </p:txBody>
      </p:sp>
      <p:sp>
        <p:nvSpPr>
          <p:cNvPr id="901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2FCA26A-60A8-4090-9198-CD3A6D9DE680}" type="slidenum">
              <a:rPr lang="ja-JP" altLang="en-US">
                <a:latin typeface="ＭＳ Ｐゴシック" pitchFamily="50" charset="-128"/>
              </a:rPr>
              <a:pPr algn="r"/>
              <a:t>69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代入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87888"/>
          </a:xfrm>
        </p:spPr>
        <p:txBody>
          <a:bodyPr/>
          <a:lstStyle/>
          <a:p>
            <a:r>
              <a:rPr lang="ja-JP" altLang="en-US" smtClean="0"/>
              <a:t>代入文 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x = y;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左辺の ｘ と右辺の ｙ は、意味が異なる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左辺は、値を記憶する場所を指示している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    </a:t>
            </a:r>
            <a:r>
              <a:rPr lang="ja-JP" altLang="en-US" i="1" u="sng" smtClean="0">
                <a:solidFill>
                  <a:schemeClr val="accent2"/>
                </a:solidFill>
              </a:rPr>
              <a:t>左辺値</a:t>
            </a:r>
            <a:r>
              <a:rPr lang="ja-JP" altLang="en-US" smtClean="0"/>
              <a:t> </a:t>
            </a:r>
            <a:r>
              <a:rPr lang="en-US" altLang="ja-JP" smtClean="0"/>
              <a:t>(l-value) </a:t>
            </a:r>
            <a:r>
              <a:rPr lang="ja-JP" altLang="en-US" smtClean="0"/>
              <a:t>という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右辺は、代入する値を示す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    </a:t>
            </a:r>
            <a:r>
              <a:rPr lang="ja-JP" altLang="en-US" i="1" u="sng" smtClean="0">
                <a:solidFill>
                  <a:schemeClr val="accent2"/>
                </a:solidFill>
              </a:rPr>
              <a:t>右辺値</a:t>
            </a:r>
            <a:r>
              <a:rPr lang="ja-JP" altLang="en-US" smtClean="0"/>
              <a:t> </a:t>
            </a:r>
            <a:r>
              <a:rPr lang="en-US" altLang="ja-JP" smtClean="0"/>
              <a:t>(r-value) </a:t>
            </a:r>
            <a:r>
              <a:rPr lang="ja-JP" altLang="en-US" smtClean="0"/>
              <a:t>という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4B32173-727B-4265-8453-55E8E2222090}" type="slidenum">
              <a:rPr lang="ja-JP" altLang="en-US">
                <a:latin typeface="ＭＳ Ｐゴシック" pitchFamily="50" charset="-128"/>
              </a:rPr>
              <a:pPr algn="r"/>
              <a:t>7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00338" y="1989138"/>
            <a:ext cx="1871662" cy="5762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7772400" cy="4400550"/>
          </a:xfrm>
        </p:spPr>
        <p:txBody>
          <a:bodyPr/>
          <a:lstStyle/>
          <a:p>
            <a:r>
              <a:rPr lang="ja-JP" altLang="en-US" smtClean="0"/>
              <a:t>システムに用意されているスタックは次のような用途に使われる</a:t>
            </a:r>
          </a:p>
          <a:p>
            <a:pPr lvl="1"/>
            <a:r>
              <a:rPr lang="ja-JP" altLang="en-US" smtClean="0"/>
              <a:t>戻り番地の記憶</a:t>
            </a:r>
          </a:p>
          <a:p>
            <a:pPr lvl="1"/>
            <a:r>
              <a:rPr lang="ja-JP" altLang="en-US" smtClean="0"/>
              <a:t>手続きへの引数受け渡し</a:t>
            </a:r>
          </a:p>
          <a:p>
            <a:pPr lvl="1"/>
            <a:r>
              <a:rPr kumimoji="0" lang="ja-JP" altLang="en-US" smtClean="0"/>
              <a:t>変数用</a:t>
            </a:r>
            <a:r>
              <a:rPr lang="ja-JP" altLang="en-US" smtClean="0"/>
              <a:t>領域</a:t>
            </a:r>
          </a:p>
          <a:p>
            <a:pPr lvl="1"/>
            <a:r>
              <a:rPr lang="ja-JP" altLang="en-US" smtClean="0"/>
              <a:t>作業用領域</a:t>
            </a:r>
          </a:p>
          <a:p>
            <a:pPr lvl="2"/>
            <a:r>
              <a:rPr lang="ja-JP" altLang="en-US" smtClean="0"/>
              <a:t>レジスタ類の退避 など</a:t>
            </a:r>
          </a:p>
        </p:txBody>
      </p:sp>
      <p:sp>
        <p:nvSpPr>
          <p:cNvPr id="911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E357F9A-4D93-40C9-8023-244B263392BB}" type="slidenum">
              <a:rPr lang="ja-JP" altLang="en-US">
                <a:latin typeface="ＭＳ Ｐゴシック" pitchFamily="50" charset="-128"/>
              </a:rPr>
              <a:pPr algn="r"/>
              <a:t>70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9216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7551823-703B-4DE0-8645-25FDE1DE7870}" type="slidenum">
              <a:rPr lang="ja-JP" altLang="en-US">
                <a:latin typeface="ＭＳ Ｐゴシック" pitchFamily="50" charset="-128"/>
              </a:rPr>
              <a:pPr algn="r"/>
              <a:t>71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798513" y="2314575"/>
            <a:ext cx="1530350" cy="35623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63550" y="1773238"/>
            <a:ext cx="21494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Times New Roman" pitchFamily="18" charset="0"/>
              </a:rPr>
              <a:t>プログラム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798513" y="3338513"/>
            <a:ext cx="1528762" cy="469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>
                <a:latin typeface="ＭＳ Ｐゴシック" pitchFamily="50" charset="-128"/>
              </a:rPr>
              <a:t>A</a:t>
            </a:r>
            <a:r>
              <a:rPr lang="ja-JP" altLang="en-US" sz="2400">
                <a:latin typeface="ＭＳ Ｐゴシック" pitchFamily="50" charset="-128"/>
              </a:rPr>
              <a:t>を呼出し</a:t>
            </a:r>
          </a:p>
        </p:txBody>
      </p:sp>
      <p:sp>
        <p:nvSpPr>
          <p:cNvPr id="146439" name="AutoShape 7"/>
          <p:cNvSpPr>
            <a:spLocks noChangeArrowheads="1"/>
          </p:cNvSpPr>
          <p:nvPr/>
        </p:nvSpPr>
        <p:spPr bwMode="auto">
          <a:xfrm rot="-1879557">
            <a:off x="2409825" y="3136900"/>
            <a:ext cx="706438" cy="195263"/>
          </a:xfrm>
          <a:prstGeom prst="rightArrow">
            <a:avLst>
              <a:gd name="adj1" fmla="val 50000"/>
              <a:gd name="adj2" fmla="val 90447"/>
            </a:avLst>
          </a:prstGeom>
          <a:noFill/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5602288" y="2530475"/>
            <a:ext cx="1884362" cy="41386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146441" name="Rectangle 9"/>
          <p:cNvSpPr>
            <a:spLocks noChangeArrowheads="1"/>
          </p:cNvSpPr>
          <p:nvPr/>
        </p:nvSpPr>
        <p:spPr bwMode="auto">
          <a:xfrm>
            <a:off x="5602288" y="5083175"/>
            <a:ext cx="1884362" cy="4222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戻り番地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578725" y="5851525"/>
            <a:ext cx="1052513" cy="457200"/>
            <a:chOff x="4473" y="3727"/>
            <a:chExt cx="663" cy="288"/>
          </a:xfrm>
        </p:grpSpPr>
        <p:sp>
          <p:nvSpPr>
            <p:cNvPr id="92183" name="Line 11"/>
            <p:cNvSpPr>
              <a:spLocks noChangeShapeType="1"/>
            </p:cNvSpPr>
            <p:nvPr/>
          </p:nvSpPr>
          <p:spPr bwMode="auto">
            <a:xfrm flipH="1">
              <a:off x="4473" y="3876"/>
              <a:ext cx="355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184" name="Text Box 12"/>
            <p:cNvSpPr txBox="1">
              <a:spLocks noChangeArrowheads="1"/>
            </p:cNvSpPr>
            <p:nvPr/>
          </p:nvSpPr>
          <p:spPr bwMode="auto">
            <a:xfrm>
              <a:off x="4773" y="3727"/>
              <a:ext cx="363" cy="288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400">
                  <a:latin typeface="ＭＳ Ｐゴシック" pitchFamily="50" charset="-128"/>
                </a:rPr>
                <a:t>SP</a:t>
              </a:r>
            </a:p>
          </p:txBody>
        </p:sp>
      </p:grpSp>
      <p:sp>
        <p:nvSpPr>
          <p:cNvPr id="92171" name="Text Box 13"/>
          <p:cNvSpPr txBox="1">
            <a:spLocks noChangeArrowheads="1"/>
          </p:cNvSpPr>
          <p:nvPr/>
        </p:nvSpPr>
        <p:spPr bwMode="auto">
          <a:xfrm>
            <a:off x="5267325" y="1403350"/>
            <a:ext cx="3014663" cy="1066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>
                <a:latin typeface="ＭＳ Ｐゴシック" pitchFamily="50" charset="-128"/>
              </a:rPr>
              <a:t>メインメモリ上の</a:t>
            </a:r>
            <a:br>
              <a:rPr lang="ja-JP" altLang="en-US" sz="3200">
                <a:latin typeface="ＭＳ Ｐゴシック" pitchFamily="50" charset="-128"/>
              </a:rPr>
            </a:br>
            <a:r>
              <a:rPr lang="ja-JP" altLang="en-US" sz="3200">
                <a:latin typeface="ＭＳ Ｐゴシック" pitchFamily="50" charset="-128"/>
              </a:rPr>
              <a:t>スタック領域</a:t>
            </a:r>
          </a:p>
        </p:txBody>
      </p:sp>
      <p:sp>
        <p:nvSpPr>
          <p:cNvPr id="92172" name="Rectangle 14"/>
          <p:cNvSpPr>
            <a:spLocks noChangeArrowheads="1"/>
          </p:cNvSpPr>
          <p:nvPr/>
        </p:nvSpPr>
        <p:spPr bwMode="auto">
          <a:xfrm>
            <a:off x="3133725" y="3033713"/>
            <a:ext cx="1403350" cy="22669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9" name="Text Box 15"/>
          <p:cNvSpPr txBox="1">
            <a:spLocks noChangeArrowheads="1"/>
          </p:cNvSpPr>
          <p:nvPr/>
        </p:nvSpPr>
        <p:spPr bwMode="auto">
          <a:xfrm>
            <a:off x="2541588" y="2405063"/>
            <a:ext cx="25892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latin typeface="Times New Roman" pitchFamily="18" charset="0"/>
              </a:rPr>
              <a:t>手続きＡ</a:t>
            </a:r>
          </a:p>
        </p:txBody>
      </p:sp>
      <p:sp>
        <p:nvSpPr>
          <p:cNvPr id="146448" name="Text Box 16"/>
          <p:cNvSpPr txBox="1">
            <a:spLocks noChangeArrowheads="1"/>
          </p:cNvSpPr>
          <p:nvPr/>
        </p:nvSpPr>
        <p:spPr bwMode="auto">
          <a:xfrm>
            <a:off x="3135313" y="4824413"/>
            <a:ext cx="1401762" cy="469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>
                <a:latin typeface="ＭＳ Ｐゴシック" pitchFamily="50" charset="-128"/>
              </a:rPr>
              <a:t>Return</a:t>
            </a:r>
          </a:p>
        </p:txBody>
      </p:sp>
      <p:sp>
        <p:nvSpPr>
          <p:cNvPr id="146449" name="AutoShape 17"/>
          <p:cNvSpPr>
            <a:spLocks noChangeArrowheads="1"/>
          </p:cNvSpPr>
          <p:nvPr/>
        </p:nvSpPr>
        <p:spPr bwMode="auto">
          <a:xfrm rot="-6898932">
            <a:off x="2016125" y="4311650"/>
            <a:ext cx="1500188" cy="192088"/>
          </a:xfrm>
          <a:prstGeom prst="rightArrow">
            <a:avLst>
              <a:gd name="adj1" fmla="val 50000"/>
              <a:gd name="adj2" fmla="val 195247"/>
            </a:avLst>
          </a:prstGeom>
          <a:noFill/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146450" name="Rectangle 18"/>
          <p:cNvSpPr>
            <a:spLocks noChangeArrowheads="1"/>
          </p:cNvSpPr>
          <p:nvPr/>
        </p:nvSpPr>
        <p:spPr bwMode="auto">
          <a:xfrm>
            <a:off x="5602288" y="4260850"/>
            <a:ext cx="1884362" cy="8159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レジスタのセーブ</a:t>
            </a:r>
          </a:p>
        </p:txBody>
      </p:sp>
      <p:sp useBgFill="1">
        <p:nvSpPr>
          <p:cNvPr id="146451" name="Rectangle 19"/>
          <p:cNvSpPr>
            <a:spLocks noChangeArrowheads="1"/>
          </p:cNvSpPr>
          <p:nvPr/>
        </p:nvSpPr>
        <p:spPr bwMode="auto">
          <a:xfrm>
            <a:off x="5602288" y="3030538"/>
            <a:ext cx="1884362" cy="1233487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手続き</a:t>
            </a:r>
            <a:r>
              <a:rPr lang="en-US" altLang="ja-JP" sz="2800">
                <a:latin typeface="ＭＳ Ｐゴシック" pitchFamily="50" charset="-128"/>
              </a:rPr>
              <a:t>A</a:t>
            </a:r>
            <a:r>
              <a:rPr lang="ja-JP" altLang="en-US" sz="2800">
                <a:latin typeface="ＭＳ Ｐゴシック" pitchFamily="50" charset="-128"/>
              </a:rPr>
              <a:t>の局所変数</a:t>
            </a:r>
          </a:p>
        </p:txBody>
      </p:sp>
      <p:sp useBgFill="1">
        <p:nvSpPr>
          <p:cNvPr id="92178" name="Rectangle 20"/>
          <p:cNvSpPr>
            <a:spLocks noChangeArrowheads="1"/>
          </p:cNvSpPr>
          <p:nvPr/>
        </p:nvSpPr>
        <p:spPr bwMode="auto">
          <a:xfrm>
            <a:off x="5602288" y="6089650"/>
            <a:ext cx="1884362" cy="5746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：</a:t>
            </a:r>
          </a:p>
        </p:txBody>
      </p:sp>
      <p:sp useBgFill="1">
        <p:nvSpPr>
          <p:cNvPr id="146453" name="Rectangle 21"/>
          <p:cNvSpPr>
            <a:spLocks noChangeArrowheads="1"/>
          </p:cNvSpPr>
          <p:nvPr/>
        </p:nvSpPr>
        <p:spPr bwMode="auto">
          <a:xfrm>
            <a:off x="5602288" y="5516563"/>
            <a:ext cx="1884362" cy="5746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引数</a:t>
            </a:r>
          </a:p>
        </p:txBody>
      </p:sp>
      <p:sp>
        <p:nvSpPr>
          <p:cNvPr id="92180" name="Line 22"/>
          <p:cNvSpPr>
            <a:spLocks noChangeShapeType="1"/>
          </p:cNvSpPr>
          <p:nvPr/>
        </p:nvSpPr>
        <p:spPr bwMode="auto">
          <a:xfrm>
            <a:off x="1547813" y="2492375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6277" name="Line 23"/>
          <p:cNvSpPr>
            <a:spLocks noChangeShapeType="1"/>
          </p:cNvSpPr>
          <p:nvPr/>
        </p:nvSpPr>
        <p:spPr bwMode="auto">
          <a:xfrm>
            <a:off x="3851275" y="3357563"/>
            <a:ext cx="0" cy="11509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2182" name="Line 24"/>
          <p:cNvSpPr>
            <a:spLocks noChangeShapeType="1"/>
          </p:cNvSpPr>
          <p:nvPr/>
        </p:nvSpPr>
        <p:spPr bwMode="auto">
          <a:xfrm>
            <a:off x="1547813" y="4219575"/>
            <a:ext cx="0" cy="12255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4.07407E-6 L 2.5E-6 -0.0821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8217 L 2.5E-6 -0.14513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14513 L -0.00034 -0.26064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26064 L -4.72222E-6 -0.44953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44954 L -0.00034 -0.26736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26064 L -4.72222E-6 -0.14513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13402 L -4.72222E-6 -0.08217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8217 L -0.00034 0.0018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animBg="1"/>
      <p:bldP spid="146439" grpId="0" animBg="1"/>
      <p:bldP spid="146441" grpId="0" animBg="1"/>
      <p:bldP spid="146441" grpId="1" animBg="1"/>
      <p:bldP spid="96269" grpId="0"/>
      <p:bldP spid="146448" grpId="0" animBg="1"/>
      <p:bldP spid="146449" grpId="0" animBg="1"/>
      <p:bldP spid="146450" grpId="0" animBg="1"/>
      <p:bldP spid="146450" grpId="1" animBg="1"/>
      <p:bldP spid="146451" grpId="0" animBg="1"/>
      <p:bldP spid="146451" grpId="1" animBg="1"/>
      <p:bldP spid="146453" grpId="0" animBg="1"/>
      <p:bldP spid="146453" grpId="1" animBg="1"/>
      <p:bldP spid="9627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4752975" cy="4616450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駆動フレーム</a:t>
            </a: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    </a:t>
            </a:r>
            <a:r>
              <a:rPr lang="en-US" altLang="ja-JP" smtClean="0"/>
              <a:t>(activation frame)</a:t>
            </a:r>
          </a:p>
          <a:p>
            <a:pPr lvl="1"/>
            <a:r>
              <a:rPr lang="ja-JP" altLang="en-US" smtClean="0"/>
              <a:t>手続きの呼出し毎に、必要な情報を格納するためのメモリ領域</a:t>
            </a:r>
          </a:p>
          <a:p>
            <a:pPr lvl="1"/>
            <a:r>
              <a:rPr lang="ja-JP" altLang="en-US" smtClean="0"/>
              <a:t>通常、スタックを利用</a:t>
            </a:r>
          </a:p>
        </p:txBody>
      </p:sp>
      <p:sp>
        <p:nvSpPr>
          <p:cNvPr id="931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4CB2DD4-2FF5-444B-90FB-09EEABCD5EDB}" type="slidenum">
              <a:rPr lang="ja-JP" altLang="en-US">
                <a:latin typeface="ＭＳ Ｐゴシック" pitchFamily="50" charset="-128"/>
              </a:rPr>
              <a:pPr algn="r"/>
              <a:t>72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5602288" y="2530475"/>
            <a:ext cx="1884362" cy="41386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93190" name="Rectangle 6"/>
          <p:cNvSpPr>
            <a:spLocks noChangeArrowheads="1"/>
          </p:cNvSpPr>
          <p:nvPr/>
        </p:nvSpPr>
        <p:spPr bwMode="auto">
          <a:xfrm>
            <a:off x="5602288" y="5083175"/>
            <a:ext cx="1884362" cy="4222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戻り番地</a:t>
            </a:r>
          </a:p>
        </p:txBody>
      </p:sp>
      <p:sp useBgFill="1">
        <p:nvSpPr>
          <p:cNvPr id="93191" name="Rectangle 8"/>
          <p:cNvSpPr>
            <a:spLocks noChangeArrowheads="1"/>
          </p:cNvSpPr>
          <p:nvPr/>
        </p:nvSpPr>
        <p:spPr bwMode="auto">
          <a:xfrm>
            <a:off x="5602288" y="4260850"/>
            <a:ext cx="1884362" cy="8159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レジスタのセーブ</a:t>
            </a:r>
          </a:p>
        </p:txBody>
      </p:sp>
      <p:sp useBgFill="1">
        <p:nvSpPr>
          <p:cNvPr id="93192" name="Rectangle 9"/>
          <p:cNvSpPr>
            <a:spLocks noChangeArrowheads="1"/>
          </p:cNvSpPr>
          <p:nvPr/>
        </p:nvSpPr>
        <p:spPr bwMode="auto">
          <a:xfrm>
            <a:off x="5602288" y="3030538"/>
            <a:ext cx="1884362" cy="1233487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800" smtClean="0">
                <a:latin typeface="ＭＳ Ｐゴシック" pitchFamily="50" charset="-128"/>
              </a:rPr>
              <a:t>手続きの</a:t>
            </a:r>
            <a:r>
              <a:rPr lang="ja-JP" altLang="en-US" sz="2800">
                <a:latin typeface="ＭＳ Ｐゴシック" pitchFamily="50" charset="-128"/>
              </a:rPr>
              <a:t>局所変数</a:t>
            </a:r>
          </a:p>
        </p:txBody>
      </p:sp>
      <p:sp useBgFill="1">
        <p:nvSpPr>
          <p:cNvPr id="93193" name="Rectangle 10"/>
          <p:cNvSpPr>
            <a:spLocks noChangeArrowheads="1"/>
          </p:cNvSpPr>
          <p:nvPr/>
        </p:nvSpPr>
        <p:spPr bwMode="auto">
          <a:xfrm>
            <a:off x="5602288" y="6089650"/>
            <a:ext cx="1884362" cy="5746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：</a:t>
            </a:r>
          </a:p>
        </p:txBody>
      </p:sp>
      <p:sp useBgFill="1">
        <p:nvSpPr>
          <p:cNvPr id="93194" name="Rectangle 11"/>
          <p:cNvSpPr>
            <a:spLocks noChangeArrowheads="1"/>
          </p:cNvSpPr>
          <p:nvPr/>
        </p:nvSpPr>
        <p:spPr bwMode="auto">
          <a:xfrm>
            <a:off x="5602288" y="5516563"/>
            <a:ext cx="1884362" cy="574675"/>
          </a:xfrm>
          <a:prstGeom prst="rect">
            <a:avLst/>
          </a:prstGeom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引数</a:t>
            </a:r>
          </a:p>
        </p:txBody>
      </p:sp>
      <p:sp>
        <p:nvSpPr>
          <p:cNvPr id="93195" name="AutoShape 12"/>
          <p:cNvSpPr>
            <a:spLocks noChangeArrowheads="1"/>
          </p:cNvSpPr>
          <p:nvPr/>
        </p:nvSpPr>
        <p:spPr bwMode="auto">
          <a:xfrm>
            <a:off x="7885113" y="2997200"/>
            <a:ext cx="287337" cy="3095625"/>
          </a:xfrm>
          <a:prstGeom prst="upDownArrow">
            <a:avLst>
              <a:gd name="adj1" fmla="val 50000"/>
              <a:gd name="adj2" fmla="val 215470"/>
            </a:avLst>
          </a:prstGeom>
          <a:solidFill>
            <a:schemeClr val="hlink"/>
          </a:solidFill>
          <a:ln w="38100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93196" name="Line 13"/>
          <p:cNvSpPr>
            <a:spLocks noChangeShapeType="1"/>
          </p:cNvSpPr>
          <p:nvPr/>
        </p:nvSpPr>
        <p:spPr bwMode="auto">
          <a:xfrm>
            <a:off x="7596188" y="2997200"/>
            <a:ext cx="720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3197" name="Line 14"/>
          <p:cNvSpPr>
            <a:spLocks noChangeShapeType="1"/>
          </p:cNvSpPr>
          <p:nvPr/>
        </p:nvSpPr>
        <p:spPr bwMode="auto">
          <a:xfrm>
            <a:off x="7596188" y="6092825"/>
            <a:ext cx="720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3198" name="Text Box 15"/>
          <p:cNvSpPr txBox="1">
            <a:spLocks noChangeArrowheads="1"/>
          </p:cNvSpPr>
          <p:nvPr/>
        </p:nvSpPr>
        <p:spPr bwMode="auto">
          <a:xfrm>
            <a:off x="8100392" y="3356993"/>
            <a:ext cx="674200" cy="309634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eaVert"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駆動フレーム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再帰呼出しでは、各呼出し毎に局所変数が上書きされることなく、保存されなければならない</a:t>
            </a:r>
          </a:p>
          <a:p>
            <a:pPr lvl="1"/>
            <a:r>
              <a:rPr lang="ja-JP" altLang="en-US" smtClean="0"/>
              <a:t>呼出し毎に、スタック上にフレームを重ねる</a:t>
            </a:r>
          </a:p>
          <a:p>
            <a:pPr lvl="1"/>
            <a:r>
              <a:rPr lang="ja-JP" altLang="en-US" smtClean="0"/>
              <a:t>再帰呼出しから戻る際には、スタックフレームを順に「ほぐして」戻る</a:t>
            </a:r>
          </a:p>
        </p:txBody>
      </p:sp>
      <p:sp>
        <p:nvSpPr>
          <p:cNvPr id="942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EE5137E-B925-4773-9528-1B6AC36E2B20}" type="slidenum">
              <a:rPr lang="ja-JP" altLang="en-US">
                <a:latin typeface="ＭＳ Ｐゴシック" pitchFamily="50" charset="-128"/>
              </a:rPr>
              <a:pPr algn="r"/>
              <a:t>73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894"/>
            <a:ext cx="7772400" cy="1735138"/>
          </a:xfrm>
        </p:spPr>
        <p:txBody>
          <a:bodyPr/>
          <a:lstStyle/>
          <a:p>
            <a:pPr lvl="1"/>
            <a:r>
              <a:rPr lang="ja-JP" altLang="en-US" smtClean="0"/>
              <a:t>例： ｎの階乗を再帰的に計算する		     関数 </a:t>
            </a:r>
            <a:r>
              <a:rPr lang="en-US" altLang="ja-JP" smtClean="0"/>
              <a:t>fact</a:t>
            </a:r>
            <a:r>
              <a:rPr lang="ja-JP" altLang="en-US" smtClean="0"/>
              <a:t>により、３の階乗を		     計算</a:t>
            </a:r>
            <a:endParaRPr lang="en-US" altLang="ja-JP" smtClean="0"/>
          </a:p>
        </p:txBody>
      </p:sp>
      <p:sp>
        <p:nvSpPr>
          <p:cNvPr id="952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77203BE-B35B-4466-B2E3-DF457CA77823}" type="slidenum">
              <a:rPr lang="ja-JP" altLang="en-US">
                <a:latin typeface="ＭＳ Ｐゴシック" pitchFamily="50" charset="-128"/>
              </a:rPr>
              <a:pPr algn="r"/>
              <a:t>74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95247" name="Text Box 24"/>
          <p:cNvSpPr txBox="1">
            <a:spLocks noChangeArrowheads="1"/>
          </p:cNvSpPr>
          <p:nvPr/>
        </p:nvSpPr>
        <p:spPr bwMode="auto">
          <a:xfrm>
            <a:off x="1857375" y="4072483"/>
            <a:ext cx="7107238" cy="12287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 b="1" i="1">
                <a:latin typeface="ＭＳ Ｐゴシック" pitchFamily="50" charset="-128"/>
              </a:rPr>
              <a:t>fun</a:t>
            </a:r>
            <a:r>
              <a:rPr lang="en-US" altLang="ja-JP" sz="3600">
                <a:latin typeface="ＭＳ Ｐゴシック" pitchFamily="50" charset="-128"/>
              </a:rPr>
              <a:t>  fact(n) =</a:t>
            </a:r>
            <a:br>
              <a:rPr lang="en-US" altLang="ja-JP" sz="3600">
                <a:latin typeface="ＭＳ Ｐゴシック" pitchFamily="50" charset="-128"/>
              </a:rPr>
            </a:br>
            <a:r>
              <a:rPr lang="en-US" altLang="ja-JP" sz="3600">
                <a:latin typeface="ＭＳ Ｐゴシック" pitchFamily="50" charset="-128"/>
              </a:rPr>
              <a:t>   </a:t>
            </a:r>
            <a:r>
              <a:rPr lang="en-US" altLang="ja-JP" sz="3600" b="1" i="1">
                <a:latin typeface="ＭＳ Ｐゴシック" pitchFamily="50" charset="-128"/>
              </a:rPr>
              <a:t>if</a:t>
            </a:r>
            <a:r>
              <a:rPr lang="en-US" altLang="ja-JP" sz="3600">
                <a:latin typeface="ＭＳ Ｐゴシック" pitchFamily="50" charset="-128"/>
              </a:rPr>
              <a:t>  n</a:t>
            </a:r>
            <a:r>
              <a:rPr lang="ja-JP" altLang="en-US" sz="3600">
                <a:latin typeface="ＭＳ Ｐゴシック" pitchFamily="50" charset="-128"/>
              </a:rPr>
              <a:t>≦</a:t>
            </a:r>
            <a:r>
              <a:rPr lang="en-US" altLang="ja-JP" sz="3600">
                <a:latin typeface="ＭＳ Ｐゴシック" pitchFamily="50" charset="-128"/>
              </a:rPr>
              <a:t>1 </a:t>
            </a:r>
            <a:r>
              <a:rPr lang="en-US" altLang="ja-JP" sz="3600" b="1" i="1">
                <a:latin typeface="ＭＳ Ｐゴシック" pitchFamily="50" charset="-128"/>
              </a:rPr>
              <a:t>then</a:t>
            </a:r>
            <a:r>
              <a:rPr lang="en-US" altLang="ja-JP" sz="3600">
                <a:latin typeface="ＭＳ Ｐゴシック" pitchFamily="50" charset="-128"/>
              </a:rPr>
              <a:t> </a:t>
            </a:r>
            <a:r>
              <a:rPr lang="ja-JP" altLang="en-US" sz="3600">
                <a:latin typeface="ＭＳ Ｐゴシック" pitchFamily="50" charset="-128"/>
              </a:rPr>
              <a:t> </a:t>
            </a:r>
            <a:r>
              <a:rPr lang="en-US" altLang="ja-JP" sz="3600">
                <a:latin typeface="ＭＳ Ｐゴシック" pitchFamily="50" charset="-128"/>
              </a:rPr>
              <a:t>1 </a:t>
            </a:r>
            <a:r>
              <a:rPr lang="en-US" altLang="ja-JP" sz="3600" b="1" i="1">
                <a:latin typeface="ＭＳ Ｐゴシック" pitchFamily="50" charset="-128"/>
              </a:rPr>
              <a:t>else</a:t>
            </a:r>
            <a:r>
              <a:rPr lang="ja-JP" altLang="en-US" sz="3600" b="1" i="1">
                <a:latin typeface="ＭＳ Ｐゴシック" pitchFamily="50" charset="-128"/>
              </a:rPr>
              <a:t> </a:t>
            </a:r>
            <a:r>
              <a:rPr lang="en-US" altLang="ja-JP" sz="3600">
                <a:latin typeface="ＭＳ Ｐゴシック" pitchFamily="50" charset="-128"/>
              </a:rPr>
              <a:t> n*fact(n-1);</a:t>
            </a:r>
          </a:p>
        </p:txBody>
      </p:sp>
      <p:sp useBgFill="1"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835696" y="5584651"/>
            <a:ext cx="7107238" cy="648512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 smtClean="0">
                <a:latin typeface="ＭＳ Ｐゴシック" pitchFamily="50" charset="-128"/>
              </a:rPr>
              <a:t> </a:t>
            </a:r>
            <a:r>
              <a:rPr lang="en-US" altLang="ja-JP" sz="3600" smtClean="0">
                <a:latin typeface="ＭＳ Ｐゴシック" pitchFamily="50" charset="-128"/>
              </a:rPr>
              <a:t>fact</a:t>
            </a:r>
            <a:r>
              <a:rPr lang="ja-JP" altLang="en-US" sz="3600" smtClean="0">
                <a:latin typeface="ＭＳ Ｐゴシック" pitchFamily="50" charset="-128"/>
              </a:rPr>
              <a:t> </a:t>
            </a:r>
            <a:r>
              <a:rPr lang="en-US" altLang="ja-JP" sz="3600" smtClean="0">
                <a:latin typeface="ＭＳ Ｐゴシック" pitchFamily="50" charset="-128"/>
              </a:rPr>
              <a:t>(3)</a:t>
            </a:r>
            <a:r>
              <a:rPr lang="ja-JP" altLang="en-US" sz="3600" smtClean="0">
                <a:latin typeface="ＭＳ Ｐゴシック" pitchFamily="50" charset="-128"/>
              </a:rPr>
              <a:t> </a:t>
            </a:r>
            <a:r>
              <a:rPr lang="en-US" altLang="ja-JP" sz="3600" smtClean="0">
                <a:latin typeface="ＭＳ Ｐゴシック" pitchFamily="50" charset="-128"/>
              </a:rPr>
              <a:t>;			// 3</a:t>
            </a:r>
            <a:r>
              <a:rPr lang="ja-JP" altLang="en-US" sz="3600" smtClean="0">
                <a:latin typeface="ＭＳ Ｐゴシック" pitchFamily="50" charset="-128"/>
              </a:rPr>
              <a:t>の階乗</a:t>
            </a:r>
            <a:endParaRPr lang="en-US" altLang="ja-JP" sz="3600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ja-JP" altLang="en-US" smtClean="0"/>
              <a:t>まず、</a:t>
            </a:r>
            <a:r>
              <a:rPr kumimoji="1" lang="en-US" altLang="ja-JP" smtClean="0"/>
              <a:t>fact(3)</a:t>
            </a:r>
            <a:r>
              <a:rPr kumimoji="1" lang="ja-JP" altLang="en-US" smtClean="0"/>
              <a:t>がコールされる</a:t>
            </a:r>
            <a:endParaRPr kumimoji="1" lang="en-US" altLang="ja-JP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77203BE-B35B-4466-B2E3-DF457CA77823}" type="slidenum">
              <a:rPr lang="ja-JP" altLang="en-US">
                <a:latin typeface="ＭＳ Ｐゴシック" pitchFamily="50" charset="-128"/>
              </a:rPr>
              <a:pPr algn="r"/>
              <a:t>75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35238" y="4780384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fact(3)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535238" y="3667547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535238" y="38659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H="1" flipV="1">
            <a:off x="5343525" y="3667547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535238" y="47803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535238" y="44755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535238" y="41707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5453063" y="4351636"/>
            <a:ext cx="2647950" cy="733425"/>
            <a:chOff x="2928" y="3688"/>
            <a:chExt cx="1248" cy="462"/>
          </a:xfrm>
        </p:grpSpPr>
        <p:sp>
          <p:nvSpPr>
            <p:cNvPr id="15" name="AutoShape 22"/>
            <p:cNvSpPr>
              <a:spLocks noChangeArrowheads="1"/>
            </p:cNvSpPr>
            <p:nvPr/>
          </p:nvSpPr>
          <p:spPr bwMode="auto">
            <a:xfrm>
              <a:off x="2928" y="3928"/>
              <a:ext cx="271" cy="96"/>
            </a:xfrm>
            <a:prstGeom prst="leftArrow">
              <a:avLst>
                <a:gd name="adj1" fmla="val 50000"/>
                <a:gd name="adj2" fmla="val 7057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120" y="3688"/>
              <a:ext cx="1056" cy="4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ja-JP" altLang="en-US" sz="2800">
                  <a:latin typeface="Times New Roman" pitchFamily="18" charset="0"/>
                </a:rPr>
                <a:t>  </a:t>
              </a:r>
              <a:r>
                <a:rPr lang="en-US" altLang="ja-JP" sz="2800">
                  <a:latin typeface="ＭＳ Ｐゴシック" pitchFamily="50" charset="-128"/>
                </a:rPr>
                <a:t>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949 L 4.16667E-6 0.0412 " pathEditMode="fixed" rAng="0" ptsTypes="AA">
                                      <p:cBhvr>
                                        <p:cTn id="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412 L 4.16667E-6 -0.01042 " pathEditMode="fixed" rAng="0" ptsTypes="AA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en-US" altLang="ja-JP" smtClean="0"/>
              <a:t>fact(3)</a:t>
            </a:r>
            <a:r>
              <a:rPr kumimoji="1" lang="ja-JP" altLang="en-US" smtClean="0"/>
              <a:t> </a:t>
            </a:r>
            <a:r>
              <a:rPr lang="ja-JP" altLang="en-US" smtClean="0"/>
              <a:t>の中で、“</a:t>
            </a:r>
            <a:r>
              <a:rPr lang="en-US" altLang="ja-JP" smtClean="0"/>
              <a:t>3</a:t>
            </a:r>
            <a:r>
              <a:rPr lang="ja-JP" altLang="en-US" smtClean="0"/>
              <a:t>*</a:t>
            </a:r>
            <a:r>
              <a:rPr lang="en-US" altLang="ja-JP" smtClean="0"/>
              <a:t>fact(2)</a:t>
            </a:r>
            <a:r>
              <a:rPr lang="ja-JP" altLang="en-US" smtClean="0"/>
              <a:t>”を計算するため、 </a:t>
            </a:r>
            <a:r>
              <a:rPr lang="en-US" altLang="ja-JP" smtClean="0"/>
              <a:t>fact(2)</a:t>
            </a:r>
            <a:r>
              <a:rPr lang="ja-JP" altLang="en-US" smtClean="0"/>
              <a:t> をコール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77203BE-B35B-4466-B2E3-DF457CA77823}" type="slidenum">
              <a:rPr lang="ja-JP" altLang="en-US">
                <a:latin typeface="ＭＳ Ｐゴシック" pitchFamily="50" charset="-128"/>
              </a:rPr>
              <a:pPr algn="r"/>
              <a:t>76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35238" y="4780384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fact(3)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535238" y="3667547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535238" y="38659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H="1" flipV="1">
            <a:off x="5343525" y="3632448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535238" y="47803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535238" y="44755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535238" y="41707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536775" y="4468156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fact(2)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5453063" y="4077072"/>
            <a:ext cx="2647950" cy="733425"/>
            <a:chOff x="2928" y="3552"/>
            <a:chExt cx="1248" cy="462"/>
          </a:xfrm>
        </p:grpSpPr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2928" y="3792"/>
              <a:ext cx="271" cy="96"/>
            </a:xfrm>
            <a:prstGeom prst="leftArrow">
              <a:avLst>
                <a:gd name="adj1" fmla="val 50000"/>
                <a:gd name="adj2" fmla="val 7057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3120" y="3552"/>
              <a:ext cx="1056" cy="4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ja-JP" altLang="en-US" sz="2800">
                  <a:latin typeface="Times New Roman" pitchFamily="18" charset="0"/>
                </a:rPr>
                <a:t>  </a:t>
              </a:r>
              <a:r>
                <a:rPr lang="en-US" altLang="ja-JP" sz="2800">
                  <a:latin typeface="ＭＳ Ｐゴシック" pitchFamily="50" charset="-128"/>
                </a:rPr>
                <a:t>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2014 L 4.16667E-6 0.03055 " pathEditMode="fixed" rAng="0" ptsTypes="AA">
                                      <p:cBhvr>
                                        <p:cTn id="8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3055 L 4.16667E-6 -0.02107 " pathEditMode="fixed" rAng="0" ptsTypes="AA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en-US" altLang="ja-JP" smtClean="0"/>
              <a:t>fact(2)</a:t>
            </a:r>
            <a:r>
              <a:rPr kumimoji="1" lang="ja-JP" altLang="en-US" smtClean="0"/>
              <a:t> </a:t>
            </a:r>
            <a:r>
              <a:rPr lang="ja-JP" altLang="en-US" smtClean="0"/>
              <a:t>の中で、“</a:t>
            </a:r>
            <a:r>
              <a:rPr lang="en-US" altLang="ja-JP" smtClean="0"/>
              <a:t>2</a:t>
            </a:r>
            <a:r>
              <a:rPr lang="ja-JP" altLang="en-US" smtClean="0"/>
              <a:t>*</a:t>
            </a:r>
            <a:r>
              <a:rPr lang="en-US" altLang="ja-JP" smtClean="0"/>
              <a:t>fact(1)</a:t>
            </a:r>
            <a:r>
              <a:rPr lang="ja-JP" altLang="en-US" smtClean="0"/>
              <a:t>”を計算するため、 </a:t>
            </a:r>
            <a:r>
              <a:rPr lang="en-US" altLang="ja-JP" smtClean="0"/>
              <a:t>fact(1)</a:t>
            </a:r>
            <a:r>
              <a:rPr lang="ja-JP" altLang="en-US" smtClean="0"/>
              <a:t> をコール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77203BE-B35B-4466-B2E3-DF457CA77823}" type="slidenum">
              <a:rPr lang="ja-JP" altLang="en-US">
                <a:latin typeface="ＭＳ Ｐゴシック" pitchFamily="50" charset="-128"/>
              </a:rPr>
              <a:pPr algn="r"/>
              <a:t>77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35238" y="4780384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fact(3)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535238" y="3667547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535238" y="38659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H="1" flipV="1">
            <a:off x="5343525" y="3632448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535238" y="47803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535238" y="44755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535238" y="4170784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536775" y="4468156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fact(2)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535238" y="4149080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fact(1)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5453063" y="3703687"/>
            <a:ext cx="2647950" cy="733425"/>
            <a:chOff x="2928" y="3552"/>
            <a:chExt cx="1248" cy="462"/>
          </a:xfrm>
        </p:grpSpPr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>
              <a:off x="2928" y="3792"/>
              <a:ext cx="271" cy="96"/>
            </a:xfrm>
            <a:prstGeom prst="leftArrow">
              <a:avLst>
                <a:gd name="adj1" fmla="val 50000"/>
                <a:gd name="adj2" fmla="val 7057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120" y="3552"/>
              <a:ext cx="1056" cy="4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ja-JP" altLang="en-US" sz="2800">
                  <a:latin typeface="Times New Roman" pitchFamily="18" charset="0"/>
                </a:rPr>
                <a:t>  </a:t>
              </a:r>
              <a:r>
                <a:rPr lang="en-US" altLang="ja-JP" sz="2800">
                  <a:latin typeface="ＭＳ Ｐゴシック" pitchFamily="50" charset="-128"/>
                </a:rPr>
                <a:t>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949 L 4.16667E-6 0.0412 " pathEditMode="fixed" rAng="0" ptsTypes="AA">
                                      <p:cBhvr>
                                        <p:cTn id="8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412 L 4.16667E-6 -0.01042 " pathEditMode="fixed" rAng="0" ptsTypes="AA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４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手続きとスタック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en-US" altLang="ja-JP" smtClean="0"/>
              <a:t>fact(1)</a:t>
            </a:r>
            <a:r>
              <a:rPr lang="ja-JP" altLang="en-US" smtClean="0"/>
              <a:t> が、値「</a:t>
            </a:r>
            <a:r>
              <a:rPr lang="en-US" altLang="ja-JP" smtClean="0"/>
              <a:t>1</a:t>
            </a:r>
            <a:r>
              <a:rPr lang="ja-JP" altLang="en-US" smtClean="0"/>
              <a:t>」をかえす</a:t>
            </a:r>
            <a:endParaRPr lang="en-US" altLang="ja-JP" smtClean="0"/>
          </a:p>
          <a:p>
            <a:pPr lvl="1"/>
            <a:r>
              <a:rPr kumimoji="1" lang="en-US" altLang="ja-JP" smtClean="0"/>
              <a:t>fact(2)</a:t>
            </a:r>
            <a:r>
              <a:rPr lang="ja-JP" altLang="en-US" smtClean="0"/>
              <a:t> が、値「</a:t>
            </a:r>
            <a:r>
              <a:rPr lang="en-US" altLang="ja-JP" smtClean="0"/>
              <a:t>2</a:t>
            </a:r>
            <a:r>
              <a:rPr lang="ja-JP" altLang="en-US" smtClean="0"/>
              <a:t>」をかえす</a:t>
            </a:r>
            <a:endParaRPr lang="en-US" altLang="ja-JP" smtClean="0"/>
          </a:p>
          <a:p>
            <a:pPr lvl="1"/>
            <a:r>
              <a:rPr kumimoji="1" lang="en-US" altLang="ja-JP" smtClean="0"/>
              <a:t>fact(3)</a:t>
            </a:r>
            <a:r>
              <a:rPr kumimoji="1" lang="ja-JP" altLang="en-US" smtClean="0"/>
              <a:t> が、値「</a:t>
            </a:r>
            <a:r>
              <a:rPr kumimoji="1" lang="en-US" altLang="ja-JP" smtClean="0"/>
              <a:t>6</a:t>
            </a:r>
            <a:r>
              <a:rPr kumimoji="1" lang="ja-JP" altLang="en-US" smtClean="0"/>
              <a:t>」をかえす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77203BE-B35B-4466-B2E3-DF457CA77823}" type="slidenum">
              <a:rPr lang="ja-JP" altLang="en-US">
                <a:latin typeface="ＭＳ Ｐゴシック" pitchFamily="50" charset="-128"/>
              </a:rPr>
              <a:pPr algn="r"/>
              <a:t>78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535238" y="5405933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fact(3)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35238" y="5101133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fact(2)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35238" y="4796333"/>
            <a:ext cx="2808287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fact(1)</a:t>
            </a:r>
            <a:r>
              <a:rPr lang="ja-JP" altLang="en-US" sz="24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のフレーム</a:t>
            </a:r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535238" y="4293096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535238" y="4491533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5343525" y="4293096"/>
            <a:ext cx="31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535238" y="5405933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2535238" y="5101133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2535238" y="4796333"/>
            <a:ext cx="280828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ja-JP" alt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30" name="Group 21"/>
          <p:cNvGrpSpPr>
            <a:grpSpLocks/>
          </p:cNvGrpSpPr>
          <p:nvPr/>
        </p:nvGrpSpPr>
        <p:grpSpPr bwMode="auto">
          <a:xfrm>
            <a:off x="5508104" y="4437124"/>
            <a:ext cx="2673411" cy="864097"/>
            <a:chOff x="2954" y="3054"/>
            <a:chExt cx="1260" cy="264"/>
          </a:xfrm>
        </p:grpSpPr>
        <p:sp>
          <p:nvSpPr>
            <p:cNvPr id="31" name="AutoShape 22"/>
            <p:cNvSpPr>
              <a:spLocks noChangeArrowheads="1"/>
            </p:cNvSpPr>
            <p:nvPr/>
          </p:nvSpPr>
          <p:spPr bwMode="auto">
            <a:xfrm>
              <a:off x="2954" y="3142"/>
              <a:ext cx="271" cy="44"/>
            </a:xfrm>
            <a:prstGeom prst="leftArrow">
              <a:avLst>
                <a:gd name="adj1" fmla="val 50000"/>
                <a:gd name="adj2" fmla="val 70573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3158" y="3054"/>
              <a:ext cx="1056" cy="2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no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ja-JP" altLang="en-US" sz="2800">
                  <a:latin typeface="Times New Roman" pitchFamily="18" charset="0"/>
                </a:rPr>
                <a:t>  </a:t>
              </a:r>
              <a:r>
                <a:rPr lang="en-US" altLang="ja-JP" sz="2800">
                  <a:latin typeface="ＭＳ Ｐゴシック" pitchFamily="50" charset="-128"/>
                </a:rPr>
                <a:t>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555 L -1.11111E-6 0.041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419 L -1.11111E-6 0.08588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8727 L -1.11111E-6 0.1261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2" grpId="1" animBg="1"/>
      <p:bldP spid="23" grpId="1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/>
          </p:cNvSpPr>
          <p:nvPr/>
        </p:nvSpPr>
        <p:spPr bwMode="auto">
          <a:xfrm>
            <a:off x="571500" y="2714625"/>
            <a:ext cx="7786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ja-JP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お疲れ様でした</a:t>
            </a:r>
          </a:p>
        </p:txBody>
      </p:sp>
      <p:pic>
        <p:nvPicPr>
          <p:cNvPr id="96259" name="Picture 3" descr="C:\Users\mizuno\AppData\Local\Microsoft\Windows\Temporary Internet Files\Content.IE5\MHQBHBG4\MCj02788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143375"/>
            <a:ext cx="1677988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代入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7807" cy="4688160"/>
          </a:xfrm>
        </p:spPr>
        <p:txBody>
          <a:bodyPr/>
          <a:lstStyle/>
          <a:p>
            <a:r>
              <a:rPr lang="ja-JP" altLang="en-US" smtClean="0"/>
              <a:t>変数や式には、左辺値と右辺値がある</a:t>
            </a:r>
          </a:p>
          <a:p>
            <a:pPr lvl="1"/>
            <a:r>
              <a:rPr lang="ja-JP" altLang="en-US" smtClean="0"/>
              <a:t>通常、「変数の値」と言う時には右辺値を指す</a:t>
            </a:r>
          </a:p>
          <a:p>
            <a:r>
              <a:rPr lang="ja-JP" altLang="en-US" smtClean="0"/>
              <a:t>ある種の式や定数には、右辺値のみがあり、左辺値はない</a:t>
            </a:r>
          </a:p>
          <a:p>
            <a:pPr lvl="1"/>
            <a:r>
              <a:rPr lang="ja-JP" altLang="en-US" smtClean="0"/>
              <a:t>例）     </a:t>
            </a:r>
            <a:r>
              <a:rPr lang="en-US" altLang="ja-JP" smtClean="0"/>
              <a:t>x + y = 5; 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            5 = x;</a:t>
            </a: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2503F04-2A13-4E49-8842-60393BE56989}" type="slidenum">
              <a:rPr lang="ja-JP" altLang="en-US">
                <a:latin typeface="ＭＳ Ｐゴシック" pitchFamily="50" charset="-128"/>
              </a:rPr>
              <a:pPr algn="r"/>
              <a:t>8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9221" name="Group 9"/>
          <p:cNvGrpSpPr>
            <a:grpSpLocks/>
          </p:cNvGrpSpPr>
          <p:nvPr/>
        </p:nvGrpSpPr>
        <p:grpSpPr bwMode="auto">
          <a:xfrm>
            <a:off x="2483569" y="5445224"/>
            <a:ext cx="576263" cy="576263"/>
            <a:chOff x="2971" y="3203"/>
            <a:chExt cx="363" cy="363"/>
          </a:xfrm>
        </p:grpSpPr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2971" y="3203"/>
              <a:ext cx="363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6" name="Line 6"/>
            <p:cNvSpPr>
              <a:spLocks noChangeShapeType="1"/>
            </p:cNvSpPr>
            <p:nvPr/>
          </p:nvSpPr>
          <p:spPr bwMode="auto">
            <a:xfrm flipH="1">
              <a:off x="2971" y="3203"/>
              <a:ext cx="363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222" name="Group 10"/>
          <p:cNvGrpSpPr>
            <a:grpSpLocks/>
          </p:cNvGrpSpPr>
          <p:nvPr/>
        </p:nvGrpSpPr>
        <p:grpSpPr bwMode="auto">
          <a:xfrm>
            <a:off x="2483569" y="6093296"/>
            <a:ext cx="576263" cy="576263"/>
            <a:chOff x="2971" y="3203"/>
            <a:chExt cx="363" cy="363"/>
          </a:xfrm>
        </p:grpSpPr>
        <p:sp>
          <p:nvSpPr>
            <p:cNvPr id="9223" name="Line 11"/>
            <p:cNvSpPr>
              <a:spLocks noChangeShapeType="1"/>
            </p:cNvSpPr>
            <p:nvPr/>
          </p:nvSpPr>
          <p:spPr bwMode="auto">
            <a:xfrm>
              <a:off x="2971" y="3203"/>
              <a:ext cx="363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4" name="Line 12"/>
            <p:cNvSpPr>
              <a:spLocks noChangeShapeType="1"/>
            </p:cNvSpPr>
            <p:nvPr/>
          </p:nvSpPr>
          <p:spPr bwMode="auto">
            <a:xfrm flipH="1">
              <a:off x="2971" y="3203"/>
              <a:ext cx="363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代入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72136"/>
          </a:xfrm>
        </p:spPr>
        <p:txBody>
          <a:bodyPr/>
          <a:lstStyle/>
          <a:p>
            <a:r>
              <a:rPr lang="ja-JP" altLang="en-US" smtClean="0"/>
              <a:t>一般の代入文</a:t>
            </a:r>
          </a:p>
          <a:p>
            <a:pPr lvl="1">
              <a:lnSpc>
                <a:spcPct val="150000"/>
              </a:lnSpc>
              <a:buFont typeface="Wingdings" pitchFamily="2" charset="2"/>
              <a:buNone/>
            </a:pPr>
            <a:r>
              <a:rPr lang="ja-JP" altLang="en-US" smtClean="0"/>
              <a:t>	    </a:t>
            </a:r>
            <a:r>
              <a:rPr lang="en-US" altLang="ja-JP" smtClean="0"/>
              <a:t>&lt;</a:t>
            </a:r>
            <a:r>
              <a:rPr lang="ja-JP" altLang="en-US" smtClean="0"/>
              <a:t>式</a:t>
            </a:r>
            <a:r>
              <a:rPr lang="en-US" altLang="ja-JP" smtClean="0"/>
              <a:t>&gt;</a:t>
            </a:r>
            <a:r>
              <a:rPr lang="ja-JP" altLang="en-US" baseline="-25000" smtClean="0"/>
              <a:t>１</a:t>
            </a:r>
            <a:r>
              <a:rPr lang="ja-JP" altLang="en-US" smtClean="0"/>
              <a:t> </a:t>
            </a:r>
            <a:r>
              <a:rPr lang="en-US" altLang="ja-JP" smtClean="0"/>
              <a:t>= &lt;</a:t>
            </a:r>
            <a:r>
              <a:rPr lang="ja-JP" altLang="en-US" smtClean="0"/>
              <a:t>式</a:t>
            </a:r>
            <a:r>
              <a:rPr lang="en-US" altLang="ja-JP" smtClean="0"/>
              <a:t>&gt;</a:t>
            </a:r>
            <a:r>
              <a:rPr lang="ja-JP" altLang="en-US" baseline="-25000" smtClean="0"/>
              <a:t>２</a:t>
            </a:r>
            <a:r>
              <a:rPr lang="en-US" altLang="ja-JP" smtClean="0"/>
              <a:t>;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ja-JP" altLang="en-US" smtClean="0"/>
              <a:t>	の効果は、</a:t>
            </a:r>
            <a:r>
              <a:rPr lang="en-US" altLang="ja-JP" smtClean="0"/>
              <a:t>&lt;</a:t>
            </a:r>
            <a:r>
              <a:rPr lang="ja-JP" altLang="en-US" smtClean="0"/>
              <a:t>式</a:t>
            </a:r>
            <a:r>
              <a:rPr lang="en-US" altLang="ja-JP" smtClean="0"/>
              <a:t>&gt;</a:t>
            </a:r>
            <a:r>
              <a:rPr lang="ja-JP" altLang="en-US" baseline="-25000" smtClean="0"/>
              <a:t>２ </a:t>
            </a:r>
            <a:r>
              <a:rPr lang="ja-JP" altLang="en-US" smtClean="0"/>
              <a:t>の右辺値を求め、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&lt;</a:t>
            </a:r>
            <a:r>
              <a:rPr lang="ja-JP" altLang="en-US" smtClean="0"/>
              <a:t>式</a:t>
            </a:r>
            <a:r>
              <a:rPr lang="en-US" altLang="ja-JP" smtClean="0"/>
              <a:t>&gt;</a:t>
            </a:r>
            <a:r>
              <a:rPr lang="ja-JP" altLang="en-US" baseline="-25000" smtClean="0"/>
              <a:t>１ </a:t>
            </a:r>
            <a:r>
              <a:rPr lang="ja-JP" altLang="en-US" smtClean="0"/>
              <a:t>の左辺値の指す場所に置くことである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altLang="ja-JP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/>
              <a:t>	  </a:t>
            </a:r>
            <a:r>
              <a:rPr lang="ja-JP" altLang="en-US" smtClean="0"/>
              <a:t>例：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a[i+3] = (x+y)/2;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65A1CC0-BB92-404E-AF0D-9E840BED4E1B}" type="slidenum">
              <a:rPr lang="ja-JP" altLang="en-US">
                <a:latin typeface="ＭＳ Ｐゴシック" pitchFamily="50" charset="-128"/>
              </a:rPr>
              <a:pPr algn="r"/>
              <a:t>9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763713" y="2781300"/>
            <a:ext cx="3744912" cy="6477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2896</Words>
  <Application>Microsoft Office PowerPoint</Application>
  <PresentationFormat>画面に合わせる (4:3)</PresentationFormat>
  <Paragraphs>631</Paragraphs>
  <Slides>79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79</vt:i4>
      </vt:variant>
    </vt:vector>
  </HeadingPairs>
  <TitlesOfParts>
    <vt:vector size="80" baseType="lpstr">
      <vt:lpstr>cp1</vt:lpstr>
      <vt:lpstr>プログラミング言語論</vt:lpstr>
      <vt:lpstr>目次</vt:lpstr>
      <vt:lpstr>命令型プログラミング言語</vt:lpstr>
      <vt:lpstr>命令型プログラミング言語</vt:lpstr>
      <vt:lpstr>１. 代入</vt:lpstr>
      <vt:lpstr>１. 代入</vt:lpstr>
      <vt:lpstr>１. 代入</vt:lpstr>
      <vt:lpstr>１. 代入</vt:lpstr>
      <vt:lpstr>１. 代入</vt:lpstr>
      <vt:lpstr>１. 代入</vt:lpstr>
      <vt:lpstr>２. 制御構造</vt:lpstr>
      <vt:lpstr>２. 制御構造</vt:lpstr>
      <vt:lpstr>２. 制御構造</vt:lpstr>
      <vt:lpstr>２. 制御構造</vt:lpstr>
      <vt:lpstr>２. 制御構造</vt:lpstr>
      <vt:lpstr>２. 制御構造</vt:lpstr>
      <vt:lpstr>２. 制御構造</vt:lpstr>
      <vt:lpstr>２. 制御構造</vt:lpstr>
      <vt:lpstr>２. 制御構造</vt:lpstr>
      <vt:lpstr>２. 制御構造</vt:lpstr>
      <vt:lpstr>２. 制御構造</vt:lpstr>
      <vt:lpstr>３. データ型</vt:lpstr>
      <vt:lpstr>３.１ データ構造</vt:lpstr>
      <vt:lpstr>３.１ データ構造</vt:lpstr>
      <vt:lpstr>３.１ データ構造</vt:lpstr>
      <vt:lpstr>３.１ データ構造</vt:lpstr>
      <vt:lpstr>３.１ データ構造</vt:lpstr>
      <vt:lpstr>３.２ データ型について</vt:lpstr>
      <vt:lpstr>３.２ データ型について</vt:lpstr>
      <vt:lpstr>３.２ データ型について</vt:lpstr>
      <vt:lpstr>３.２ データ型について</vt:lpstr>
      <vt:lpstr>３.２ データ型について</vt:lpstr>
      <vt:lpstr>４. 手続き</vt:lpstr>
      <vt:lpstr>４. 手続き</vt:lpstr>
      <vt:lpstr>４. 手続き</vt:lpstr>
      <vt:lpstr>４. 手続き</vt:lpstr>
      <vt:lpstr>４. 手続き</vt:lpstr>
      <vt:lpstr>４.１ 手続きの宣言</vt:lpstr>
      <vt:lpstr>４.１ 手続きの宣言</vt:lpstr>
      <vt:lpstr>４.２ 名前の有効範囲</vt:lpstr>
      <vt:lpstr>４.２ 名前の有効範囲</vt:lpstr>
      <vt:lpstr>４.２ 名前の有効範囲</vt:lpstr>
      <vt:lpstr>４.２ 名前の有効範囲</vt:lpstr>
      <vt:lpstr>４.２ 名前の有効範囲</vt:lpstr>
      <vt:lpstr>４.２ 名前の有効範囲</vt:lpstr>
      <vt:lpstr>４.２ 名前の有効範囲</vt:lpstr>
      <vt:lpstr>４.２ 名前の有効範囲</vt:lpstr>
      <vt:lpstr>４.３ 変数の存続期間</vt:lpstr>
      <vt:lpstr>４.３ 変数の存続期間</vt:lpstr>
      <vt:lpstr>４.３ 変数の存続期間</vt:lpstr>
      <vt:lpstr>４.３ 変数の存続期間</vt:lpstr>
      <vt:lpstr>４.３ 変数の存続期間</vt:lpstr>
      <vt:lpstr>４.３ 変数の存続期間</vt:lpstr>
      <vt:lpstr>４.３ 変数の存続期間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４.４　引数結合方法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４.５ 手続きとスタック</vt:lpstr>
      <vt:lpstr>スライド 79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命令型プログラミング言語</dc:subject>
  <dc:creator>水野嘉明</dc:creator>
  <cp:lastModifiedBy>Mizuno</cp:lastModifiedBy>
  <cp:revision>250</cp:revision>
  <dcterms:created xsi:type="dcterms:W3CDTF">2008-03-12T01:14:58Z</dcterms:created>
  <dcterms:modified xsi:type="dcterms:W3CDTF">2014-08-13T05:11:20Z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2008-2014 水野嘉明</vt:lpwstr>
  </property>
</Properties>
</file>