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12"/>
  </p:notesMasterIdLst>
  <p:handoutMasterIdLst>
    <p:handoutMasterId r:id="rId13"/>
  </p:handoutMasterIdLst>
  <p:sldIdLst>
    <p:sldId id="268" r:id="rId3"/>
    <p:sldId id="278" r:id="rId4"/>
    <p:sldId id="270" r:id="rId5"/>
    <p:sldId id="271" r:id="rId6"/>
    <p:sldId id="272" r:id="rId7"/>
    <p:sldId id="264" r:id="rId8"/>
    <p:sldId id="265" r:id="rId9"/>
    <p:sldId id="269" r:id="rId10"/>
    <p:sldId id="266" r:id="rId11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2634" autoAdjust="0"/>
  </p:normalViewPr>
  <p:slideViewPr>
    <p:cSldViewPr showGuides="1">
      <p:cViewPr varScale="1">
        <p:scale>
          <a:sx n="105" d="100"/>
          <a:sy n="105" d="100"/>
        </p:scale>
        <p:origin x="-1338" y="-8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510" y="-108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演習５ 解答と解説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25573D6-8254-4121-867D-64DB615EBC1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65175"/>
            <a:ext cx="51117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演習５ 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0" tIns="49485" rIns="98970" bIns="49485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F41D1BD-26C5-4393-8297-1F738ED8864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4F0B40B-C235-48FF-BF46-6D0DB4D80659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536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536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演習５ 解答と解説</a:t>
            </a:r>
            <a:endParaRPr lang="en-US" altLang="ja-JP"/>
          </a:p>
        </p:txBody>
      </p:sp>
      <p:sp>
        <p:nvSpPr>
          <p:cNvPr id="15364" name="スライド番号プレースホルダ 6"/>
          <p:cNvSpPr txBox="1">
            <a:spLocks noGrp="1"/>
          </p:cNvSpPr>
          <p:nvPr/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 anchor="b"/>
          <a:lstStyle/>
          <a:p>
            <a:pPr algn="r" defTabSz="989013"/>
            <a:fld id="{4B6E8C8E-52FB-4D80-A72B-6AE628C6DB73}" type="slidenum">
              <a:rPr lang="ja-JP" altLang="en-US" sz="1300">
                <a:latin typeface="Calibri" pitchFamily="34" charset="0"/>
              </a:rPr>
              <a:pPr algn="r" defTabSz="989013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6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6163"/>
            <a:ext cx="5680075" cy="4600575"/>
          </a:xfrm>
          <a:noFill/>
          <a:ln/>
        </p:spPr>
        <p:txBody>
          <a:bodyPr lIns="99048" tIns="49524" rIns="99048" bIns="49524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7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EC16E45-A332-4518-9E48-E4B52B3BD53B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B6A8C5A-3FB6-482D-8464-8EB1EA49E722}" type="slidenum">
              <a:rPr lang="ja-JP" altLang="en-US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638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638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演習５ 解答と解説</a:t>
            </a:r>
            <a:endParaRPr lang="en-US" altLang="ja-JP"/>
          </a:p>
        </p:txBody>
      </p:sp>
      <p:sp>
        <p:nvSpPr>
          <p:cNvPr id="16388" name="スライド番号プレースホルダ 6"/>
          <p:cNvSpPr txBox="1">
            <a:spLocks noGrp="1"/>
          </p:cNvSpPr>
          <p:nvPr/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 anchor="b"/>
          <a:lstStyle/>
          <a:p>
            <a:pPr algn="r" defTabSz="989013"/>
            <a:fld id="{925030CD-52E1-4420-823A-301F1C56348E}" type="slidenum">
              <a:rPr lang="ja-JP" altLang="en-US" sz="1300">
                <a:latin typeface="Calibri" pitchFamily="34" charset="0"/>
              </a:rPr>
              <a:pPr algn="r" defTabSz="989013"/>
              <a:t>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63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注：  「 </a:t>
            </a:r>
            <a:r>
              <a:rPr lang="en-US" altLang="ja-JP" smtClean="0"/>
              <a:t>i++</a:t>
            </a:r>
            <a:r>
              <a:rPr lang="ja-JP" altLang="en-US" smtClean="0"/>
              <a:t> 」が左辺値を持つか否かは、微妙な問題。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 </a:t>
            </a:r>
            <a:r>
              <a:rPr lang="en-US" altLang="ja-JP" smtClean="0"/>
              <a:t>i++ = 1;</a:t>
            </a:r>
            <a:br>
              <a:rPr lang="en-US" altLang="ja-JP" smtClean="0"/>
            </a:br>
            <a:r>
              <a:rPr lang="ja-JP" altLang="en-US" smtClean="0"/>
              <a:t>という文は、</a:t>
            </a:r>
            <a:r>
              <a:rPr lang="en-US" altLang="ja-JP" smtClean="0"/>
              <a:t>Java</a:t>
            </a:r>
            <a:r>
              <a:rPr lang="ja-JP" altLang="en-US" smtClean="0"/>
              <a:t> および</a:t>
            </a:r>
            <a:r>
              <a:rPr lang="en-US" altLang="ja-JP" smtClean="0"/>
              <a:t>C</a:t>
            </a:r>
            <a:r>
              <a:rPr lang="ja-JP" altLang="en-US" smtClean="0"/>
              <a:t>では不可。</a:t>
            </a:r>
            <a:r>
              <a:rPr lang="en-US" altLang="ja-JP" smtClean="0"/>
              <a:t>C++</a:t>
            </a:r>
            <a:r>
              <a:rPr lang="ja-JP" altLang="en-US" smtClean="0"/>
              <a:t>では可。</a:t>
            </a:r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/>
              </a:buClr>
              <a:buFont typeface="Wingdings" pitchFamily="2" charset="2"/>
              <a:buChar char="Ø"/>
              <a:defRPr/>
            </a:lvl2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23DBB-7A33-4B8B-BAA3-5393167FE28A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366C-3FF2-4F0C-8363-406082F5F3D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2CF1-9EF6-444F-BD7D-6A16EA872F4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EF99-3B96-4BDF-9E0B-18C529F7C78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1F8F-6D4D-43FF-B419-4A3D34CF63F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8FE09-50B0-4065-82D5-11628A43DBA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3E92-C5B4-4AC9-91A6-11D2411CB51F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871FD-6FE2-4A9F-A29E-95D97046E2E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E1404-0A45-49DD-A3BD-F36F83F8811F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E13C-E57A-4446-97C7-552B3AFB7D2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4FD0-B885-4D48-A808-EFFC3CC75F9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74D2-00FF-42E5-B011-219D36C37B3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C6FF0-BC20-4FC8-9CC7-D703A52FE5FC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C014-9087-469D-ADD0-9E417727253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DF9B-529A-4295-8300-971FE889464E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7702-563D-4018-A2FE-66DD1C459AC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86EF-8CDD-41A2-BA09-2BC00D0D9CD4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46D7-389F-4B8F-80AC-38B01EA8314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F35A-D5AF-431A-B1B4-11AEEBD941FD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1430-9E1B-4B22-9452-1127C1CDAEA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31DE6-D92D-4AA3-9F65-477D92D4251A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7932-4378-4B16-806A-3534AD65A14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9922-5BC4-44D8-8658-C28E4D3C6D02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ED2E-0A60-4C50-85CE-C2F17D17169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1BAA-E1B4-4B98-AD16-EA68FD864A8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3B19-2A20-4750-B6EE-23D3A1323ED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5090F-8D21-4A20-AC32-E5D359D56E00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F5084-421A-4F1D-B048-3CD909DAF93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FC87-0C3D-4A3F-AEA1-8629E66B7CA6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EE32-986E-4D99-BF38-C25A6FC8196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FB1A-A033-490A-808E-D579B281B1D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F290-E9C3-4FB3-8F75-B43DC211B6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094EC-AE7F-46D6-B19D-C1286FEEDB6B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EBB7-57B3-4811-A2F4-DAB3D27B1DC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76FBB-46E0-415B-A3A2-3CCE5224DE5C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1741-2A7D-46CE-BDF3-C5C73154CFE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7A36-04CD-4B49-8D55-2B6DA80832FC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8EB7-55B2-4324-8933-F9214A93EE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C20D-74E3-489C-B6DA-70BF71023757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E326-C391-465D-928C-04E6D5DB95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69D8F-72C6-4D6A-92FB-1875204CCA2C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E469C-6E0B-4A08-B466-BE4518E169F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E28D7F4B-72BD-4E52-8D79-D1856148AC6B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676D615E-2A6C-4229-90A4-EFC5B475311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86600" y="6477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42233B3B-A2DB-44CE-8C04-0F6800EEF405}" type="datetime1">
              <a:rPr lang="ja-JP" altLang="en-US"/>
              <a:pPr>
                <a:defRPr/>
              </a:pPr>
              <a:t>2014/8/12</a:t>
            </a:fld>
            <a:endParaRPr lang="ja-JP" altLang="en-US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365875"/>
            <a:ext cx="426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CFCBAC27-2D05-4C5B-983A-ADAE03A6DBD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プログラミング言語論</a:t>
            </a:r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2124075" y="3614738"/>
            <a:ext cx="4949825" cy="1038225"/>
          </a:xfrm>
        </p:spPr>
        <p:txBody>
          <a:bodyPr lIns="92075" rIns="92075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4800" u="sng" smtClean="0"/>
              <a:t>演習５ 解答と解説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１ 解答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1041400" y="1844675"/>
            <a:ext cx="7418388" cy="4608513"/>
          </a:xfrm>
        </p:spPr>
        <p:txBody>
          <a:bodyPr/>
          <a:lstStyle/>
          <a:p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次の式は左辺値を持つか</a:t>
            </a: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i)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(2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i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++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(3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i+j</a:t>
            </a:r>
            <a:endParaRPr lang="en-US" altLang="ja-JP" smtClean="0">
              <a:solidFill>
                <a:schemeClr val="accent2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(4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</a:t>
            </a:r>
            <a:endParaRPr lang="ja-JP" altLang="en-US" smtClean="0">
              <a:solidFill>
                <a:schemeClr val="accent2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5)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a[i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++]</a:t>
            </a:r>
            <a:endParaRPr lang="en-US" altLang="ja-JP" smtClean="0">
              <a:solidFill>
                <a:schemeClr val="accent2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(6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) </a:t>
            </a:r>
            <a:r>
              <a:rPr lang="en-US" altLang="ja-JP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a[i+j]</a:t>
            </a:r>
            <a:endParaRPr lang="en-US" altLang="ja-JP" smtClean="0">
              <a:solidFill>
                <a:schemeClr val="accent2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43438" y="2420938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○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643438" y="3084513"/>
            <a:ext cx="576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>
                <a:latin typeface="ＭＳ ゴシック" pitchFamily="49" charset="-128"/>
                <a:ea typeface="ＭＳ ゴシック" pitchFamily="49" charset="-128"/>
              </a:rPr>
              <a:t>×</a:t>
            </a:r>
            <a:endParaRPr lang="ja-JP" altLang="en-US" sz="40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643438" y="3748088"/>
            <a:ext cx="576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 smtClean="0">
                <a:latin typeface="ＭＳ ゴシック" pitchFamily="49" charset="-128"/>
                <a:ea typeface="ＭＳ ゴシック" pitchFamily="49" charset="-128"/>
              </a:rPr>
              <a:t>×</a:t>
            </a:r>
            <a:endParaRPr lang="ja-JP" altLang="en-US" sz="400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643438" y="4411663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○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643438" y="5075238"/>
            <a:ext cx="576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endParaRPr lang="ja-JP" altLang="en-US" sz="360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643438" y="5740400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○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5AC1A06-112B-4EE4-9FA4-2D45770353F8}" type="slidenum">
              <a:rPr lang="ja-JP" altLang="en-US">
                <a:latin typeface="ＭＳ Ｐゴシック" charset="-128"/>
              </a:rPr>
              <a:pPr algn="r"/>
              <a:t>2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  <p:bldP spid="4112" grpId="0"/>
      <p:bldP spid="4113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5"/>
            <a:ext cx="7772400" cy="42513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smtClean="0"/>
              <a:t>メインプログラムの実行結果</a:t>
            </a:r>
            <a:endParaRPr kumimoji="1" lang="en-US" altLang="ja-JP" smtClean="0"/>
          </a:p>
          <a:p>
            <a:pPr>
              <a:lnSpc>
                <a:spcPct val="100000"/>
              </a:lnSpc>
              <a:buNone/>
            </a:pPr>
            <a:r>
              <a:rPr lang="en-US" altLang="ja-JP" sz="4400" b="1" smtClean="0"/>
              <a:t>		x = 6</a:t>
            </a:r>
          </a:p>
          <a:p>
            <a:pPr>
              <a:lnSpc>
                <a:spcPct val="100000"/>
              </a:lnSpc>
              <a:buNone/>
            </a:pPr>
            <a:r>
              <a:rPr lang="en-US" altLang="ja-JP" sz="4400" b="1" smtClean="0"/>
              <a:t>		y = 8</a:t>
            </a:r>
            <a:r>
              <a:rPr lang="ja-JP" altLang="en-US" sz="4400" b="1" smtClean="0"/>
              <a:t> </a:t>
            </a:r>
            <a:endParaRPr kumimoji="1" lang="ja-JP" altLang="en-US" sz="4400" b="1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5AC1A06-112B-4EE4-9FA4-2D45770353F8}" type="slidenum">
              <a:rPr lang="ja-JP" altLang="en-US">
                <a:latin typeface="ＭＳ Ｐゴシック" charset="-128"/>
              </a:rPr>
              <a:pPr algn="r"/>
              <a:t>3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824"/>
            <a:ext cx="7772400" cy="4472136"/>
          </a:xfrm>
        </p:spPr>
        <p:txBody>
          <a:bodyPr/>
          <a:lstStyle/>
          <a:p>
            <a:r>
              <a:rPr kumimoji="1" lang="en-US" altLang="ja-JP" smtClean="0"/>
              <a:t>x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= f(2) + f(2);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1</a:t>
            </a:r>
            <a:r>
              <a:rPr lang="ja-JP" altLang="en-US" smtClean="0"/>
              <a:t>回目の関数 </a:t>
            </a:r>
            <a:r>
              <a:rPr lang="en-US" altLang="ja-JP" smtClean="0"/>
              <a:t>f</a:t>
            </a:r>
            <a:r>
              <a:rPr lang="ja-JP" altLang="en-US" smtClean="0"/>
              <a:t> は、</a:t>
            </a:r>
            <a:r>
              <a:rPr lang="en-US" altLang="ja-JP" smtClean="0"/>
              <a:t>u=2, v=1</a:t>
            </a:r>
            <a:r>
              <a:rPr lang="ja-JP" altLang="en-US" smtClean="0"/>
              <a:t> なので、 </a:t>
            </a:r>
            <a:r>
              <a:rPr lang="en-US" altLang="ja-JP" smtClean="0"/>
              <a:t>v</a:t>
            </a:r>
            <a:r>
              <a:rPr lang="ja-JP" altLang="en-US" smtClean="0"/>
              <a:t> </a:t>
            </a:r>
            <a:r>
              <a:rPr lang="en-US" altLang="ja-JP" smtClean="0"/>
              <a:t>=</a:t>
            </a:r>
            <a:r>
              <a:rPr lang="ja-JP" altLang="en-US" smtClean="0"/>
              <a:t> </a:t>
            </a:r>
            <a:r>
              <a:rPr lang="en-US" altLang="ja-JP" smtClean="0"/>
              <a:t>v+u</a:t>
            </a:r>
            <a:r>
              <a:rPr lang="ja-JP" altLang="en-US" smtClean="0"/>
              <a:t> </a:t>
            </a:r>
            <a:r>
              <a:rPr lang="en-US" altLang="ja-JP" smtClean="0"/>
              <a:t>=</a:t>
            </a:r>
            <a:r>
              <a:rPr lang="ja-JP" altLang="en-US" smtClean="0"/>
              <a:t> </a:t>
            </a:r>
            <a:r>
              <a:rPr lang="en-US" altLang="ja-JP" smtClean="0"/>
              <a:t>1+2</a:t>
            </a:r>
            <a:r>
              <a:rPr lang="ja-JP" altLang="en-US" smtClean="0"/>
              <a:t> で </a:t>
            </a:r>
            <a:r>
              <a:rPr lang="en-US" altLang="ja-JP" smtClean="0"/>
              <a:t>v</a:t>
            </a:r>
            <a:r>
              <a:rPr lang="ja-JP" altLang="en-US" smtClean="0"/>
              <a:t>が</a:t>
            </a:r>
            <a:r>
              <a:rPr lang="en-US" altLang="ja-JP" smtClean="0"/>
              <a:t>3</a:t>
            </a:r>
            <a:r>
              <a:rPr lang="ja-JP" altLang="en-US" smtClean="0"/>
              <a:t>となり、</a:t>
            </a:r>
            <a:r>
              <a:rPr lang="en-US" altLang="ja-JP" smtClean="0"/>
              <a:t>3</a:t>
            </a:r>
            <a:r>
              <a:rPr lang="ja-JP" altLang="en-US" smtClean="0"/>
              <a:t> を</a:t>
            </a:r>
            <a:r>
              <a:rPr lang="en-US" altLang="ja-JP" smtClean="0"/>
              <a:t>return</a:t>
            </a:r>
            <a:r>
              <a:rPr lang="ja-JP" altLang="en-US" smtClean="0"/>
              <a:t>する。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en-US" altLang="ja-JP" smtClean="0"/>
              <a:t>2</a:t>
            </a:r>
            <a:r>
              <a:rPr lang="ja-JP" altLang="en-US" smtClean="0"/>
              <a:t>回目の関数 </a:t>
            </a:r>
            <a:r>
              <a:rPr lang="en-US" altLang="ja-JP" smtClean="0"/>
              <a:t>f</a:t>
            </a:r>
            <a:r>
              <a:rPr lang="ja-JP" altLang="en-US" smtClean="0"/>
              <a:t> を実行時、</a:t>
            </a:r>
            <a:r>
              <a:rPr lang="en-US" altLang="ja-JP" smtClean="0"/>
              <a:t>v</a:t>
            </a:r>
            <a:r>
              <a:rPr lang="ja-JP" altLang="en-US" smtClean="0"/>
              <a:t> は再度割当てられ、</a:t>
            </a:r>
            <a:r>
              <a:rPr lang="en-US" altLang="ja-JP" smtClean="0"/>
              <a:t>1</a:t>
            </a:r>
            <a:r>
              <a:rPr lang="ja-JP" altLang="en-US" smtClean="0"/>
              <a:t>に初期化される。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したがって、同じく </a:t>
            </a:r>
            <a:r>
              <a:rPr lang="en-US" altLang="ja-JP" smtClean="0"/>
              <a:t>3</a:t>
            </a:r>
            <a:r>
              <a:rPr lang="ja-JP" altLang="en-US" smtClean="0"/>
              <a:t>を </a:t>
            </a:r>
            <a:r>
              <a:rPr lang="en-US" altLang="ja-JP" smtClean="0"/>
              <a:t>return</a:t>
            </a:r>
            <a:r>
              <a:rPr lang="ja-JP" altLang="en-US" smtClean="0"/>
              <a:t>。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lang="en-US" altLang="ja-JP" smtClean="0"/>
              <a:t>x</a:t>
            </a:r>
            <a:r>
              <a:rPr lang="ja-JP" altLang="en-US" smtClean="0"/>
              <a:t> は、</a:t>
            </a:r>
            <a:r>
              <a:rPr lang="en-US" altLang="ja-JP" smtClean="0"/>
              <a:t>3+3</a:t>
            </a:r>
            <a:r>
              <a:rPr lang="ja-JP" altLang="en-US" smtClean="0"/>
              <a:t> </a:t>
            </a:r>
            <a:r>
              <a:rPr lang="en-US" altLang="ja-JP" smtClean="0"/>
              <a:t>=</a:t>
            </a:r>
            <a:r>
              <a:rPr lang="ja-JP" altLang="en-US" smtClean="0"/>
              <a:t> </a:t>
            </a:r>
            <a:r>
              <a:rPr lang="en-US" altLang="ja-JP" smtClean="0"/>
              <a:t>6</a:t>
            </a:r>
            <a:r>
              <a:rPr lang="ja-JP" altLang="en-US" smtClean="0"/>
              <a:t> となる。</a:t>
            </a:r>
            <a:endParaRPr lang="en-US" altLang="ja-JP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5AC1A06-112B-4EE4-9FA4-2D45770353F8}" type="slidenum">
              <a:rPr lang="ja-JP" altLang="en-US">
                <a:latin typeface="ＭＳ Ｐゴシック" charset="-128"/>
              </a:rPr>
              <a:pPr algn="r"/>
              <a:t>4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演習５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824"/>
            <a:ext cx="7772400" cy="4472136"/>
          </a:xfrm>
        </p:spPr>
        <p:txBody>
          <a:bodyPr/>
          <a:lstStyle/>
          <a:p>
            <a:r>
              <a:rPr kumimoji="1" lang="en-US" altLang="ja-JP" smtClean="0"/>
              <a:t>y = g(2) + g(2)</a:t>
            </a:r>
          </a:p>
          <a:p>
            <a:pPr lvl="1">
              <a:lnSpc>
                <a:spcPct val="90000"/>
              </a:lnSpc>
            </a:pPr>
            <a:r>
              <a:rPr kumimoji="1" lang="en-US" altLang="ja-JP" smtClean="0"/>
              <a:t>1 </a:t>
            </a:r>
            <a:r>
              <a:rPr kumimoji="1" lang="ja-JP" altLang="en-US" smtClean="0"/>
              <a:t>回目の </a:t>
            </a:r>
            <a:r>
              <a:rPr kumimoji="1" lang="en-US" altLang="ja-JP" smtClean="0"/>
              <a:t>g</a:t>
            </a:r>
            <a:r>
              <a:rPr kumimoji="1" lang="ja-JP" altLang="en-US" smtClean="0"/>
              <a:t> は、</a:t>
            </a:r>
            <a:r>
              <a:rPr kumimoji="1" lang="en-US" altLang="ja-JP" smtClean="0"/>
              <a:t>f</a:t>
            </a:r>
            <a:r>
              <a:rPr kumimoji="1" lang="ja-JP" altLang="en-US" smtClean="0"/>
              <a:t> の場合と同じく、</a:t>
            </a:r>
            <a:r>
              <a:rPr kumimoji="1" lang="en-US" altLang="ja-JP" smtClean="0"/>
              <a:t>v = v+u = 1+2</a:t>
            </a:r>
            <a:r>
              <a:rPr lang="ja-JP" altLang="en-US" smtClean="0"/>
              <a:t>で、</a:t>
            </a:r>
            <a:r>
              <a:rPr lang="en-US" altLang="ja-JP" smtClean="0"/>
              <a:t>3</a:t>
            </a:r>
            <a:r>
              <a:rPr lang="ja-JP" altLang="en-US" smtClean="0"/>
              <a:t>を </a:t>
            </a:r>
            <a:r>
              <a:rPr lang="en-US" altLang="ja-JP" smtClean="0"/>
              <a:t>return</a:t>
            </a:r>
            <a:r>
              <a:rPr lang="ja-JP" altLang="en-US" smtClean="0"/>
              <a:t>する。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kumimoji="1" lang="en-US" altLang="ja-JP" smtClean="0"/>
              <a:t>2</a:t>
            </a:r>
            <a:r>
              <a:rPr kumimoji="1" lang="ja-JP" altLang="en-US" smtClean="0"/>
              <a:t>回目の </a:t>
            </a:r>
            <a:r>
              <a:rPr kumimoji="1" lang="en-US" altLang="ja-JP" smtClean="0"/>
              <a:t>g</a:t>
            </a:r>
            <a:r>
              <a:rPr kumimoji="1" lang="ja-JP" altLang="en-US" smtClean="0"/>
              <a:t>では、</a:t>
            </a:r>
            <a:r>
              <a:rPr kumimoji="1" lang="en-US" altLang="ja-JP" smtClean="0"/>
              <a:t>v</a:t>
            </a:r>
            <a:r>
              <a:rPr kumimoji="1" lang="ja-JP" altLang="en-US" smtClean="0"/>
              <a:t>は存続し続けているので、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回目でセットされた 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の</a:t>
            </a:r>
            <a:r>
              <a:rPr lang="ja-JP" altLang="en-US" smtClean="0"/>
              <a:t>まま。従って、</a:t>
            </a:r>
            <a:r>
              <a:rPr lang="en-US" altLang="ja-JP" smtClean="0"/>
              <a:t>v = v+u = 3+2 = 5</a:t>
            </a:r>
            <a:r>
              <a:rPr lang="ja-JP" altLang="en-US" smtClean="0"/>
              <a:t> を</a:t>
            </a:r>
            <a:r>
              <a:rPr lang="en-US" altLang="ja-JP" smtClean="0"/>
              <a:t>return</a:t>
            </a:r>
            <a:r>
              <a:rPr lang="ja-JP" altLang="en-US" smtClean="0"/>
              <a:t>する。</a:t>
            </a:r>
            <a:endParaRPr lang="en-US" altLang="ja-JP" smtClean="0"/>
          </a:p>
          <a:p>
            <a:pPr lvl="1">
              <a:lnSpc>
                <a:spcPct val="90000"/>
              </a:lnSpc>
            </a:pPr>
            <a:r>
              <a:rPr kumimoji="1" lang="en-US" altLang="ja-JP" smtClean="0"/>
              <a:t>y </a:t>
            </a:r>
            <a:r>
              <a:rPr kumimoji="1" lang="ja-JP" altLang="en-US" smtClean="0"/>
              <a:t>は、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+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=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8</a:t>
            </a:r>
            <a:r>
              <a:rPr kumimoji="1" lang="ja-JP" altLang="en-US" smtClean="0"/>
              <a:t> となる。</a:t>
            </a:r>
            <a:endParaRPr kumimoji="1" lang="en-US" altLang="ja-JP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5AC1A06-112B-4EE4-9FA4-2D45770353F8}" type="slidenum">
              <a:rPr lang="ja-JP" altLang="en-US">
                <a:latin typeface="ＭＳ Ｐゴシック" charset="-128"/>
              </a:rPr>
              <a:pPr algn="r"/>
              <a:t>5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演習５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</a:t>
            </a:r>
            <a:r>
              <a:rPr lang="en-US" altLang="ja-JP" smtClean="0">
                <a:effectLst/>
              </a:rPr>
              <a:t>(1) </a:t>
            </a:r>
            <a:r>
              <a:rPr lang="ja-JP" altLang="en-US" smtClean="0">
                <a:effectLst/>
              </a:rPr>
              <a:t>解答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1036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ja-JP" smtClean="0"/>
              <a:t>(1) </a:t>
            </a:r>
            <a:r>
              <a:rPr lang="ja-JP" altLang="en-US" smtClean="0"/>
              <a:t>値呼出し</a:t>
            </a:r>
          </a:p>
          <a:p>
            <a:pPr lvl="2">
              <a:lnSpc>
                <a:spcPct val="150000"/>
              </a:lnSpc>
              <a:buFont typeface="Wingdings" pitchFamily="2" charset="2"/>
              <a:buNone/>
            </a:pPr>
            <a:r>
              <a:rPr lang="en-US" altLang="ja-JP" sz="3600" smtClean="0"/>
              <a:t>i = </a:t>
            </a:r>
            <a:r>
              <a:rPr lang="ja-JP" altLang="en-US" sz="3600" smtClean="0"/>
              <a:t>   、 </a:t>
            </a:r>
            <a:r>
              <a:rPr lang="en-US" altLang="ja-JP" sz="3600" smtClean="0"/>
              <a:t>a[2] = </a:t>
            </a:r>
            <a:r>
              <a:rPr lang="ja-JP" altLang="en-US" sz="3600" smtClean="0"/>
              <a:t>   、 </a:t>
            </a:r>
            <a:r>
              <a:rPr lang="en-US" altLang="ja-JP" sz="3600" smtClean="0"/>
              <a:t>a[3] = </a:t>
            </a:r>
            <a:r>
              <a:rPr lang="ja-JP" altLang="en-US" sz="3600" smtClean="0"/>
              <a:t>   </a:t>
            </a:r>
          </a:p>
          <a:p>
            <a:pPr>
              <a:lnSpc>
                <a:spcPct val="150000"/>
              </a:lnSpc>
            </a:pPr>
            <a:endParaRPr lang="en-US" altLang="ja-JP" smtClean="0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2EC5771-3AC2-47B7-BF11-CF33E5683FE9}" type="slidenum">
              <a:rPr lang="ja-JP" altLang="en-US">
                <a:latin typeface="ＭＳ Ｐゴシック" charset="-128"/>
              </a:rPr>
              <a:pPr algn="r"/>
              <a:t>6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2268538" y="2924944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2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4356100" y="2924944"/>
            <a:ext cx="43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3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6516688" y="2924944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4</a:t>
            </a:r>
            <a:endParaRPr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演習５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</a:t>
            </a:r>
            <a:r>
              <a:rPr lang="en-US" altLang="ja-JP" smtClean="0">
                <a:effectLst/>
              </a:rPr>
              <a:t>(1) </a:t>
            </a:r>
            <a:r>
              <a:rPr lang="ja-JP" altLang="en-US" smtClean="0">
                <a:effectLst/>
              </a:rPr>
              <a:t>解説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251325"/>
          </a:xfrm>
        </p:spPr>
        <p:txBody>
          <a:bodyPr/>
          <a:lstStyle/>
          <a:p>
            <a:r>
              <a:rPr lang="en-US" altLang="ja-JP" smtClean="0"/>
              <a:t>(1) </a:t>
            </a:r>
            <a:r>
              <a:rPr lang="ja-JP" altLang="en-US" smtClean="0"/>
              <a:t>値呼出し</a:t>
            </a:r>
          </a:p>
          <a:p>
            <a:pPr lvl="1"/>
            <a:r>
              <a:rPr lang="ja-JP" altLang="en-US" smtClean="0"/>
              <a:t>手続き内で仮引数の値を書き換えても、呼び出し側（実引数）には影響しない</a:t>
            </a:r>
          </a:p>
          <a:p>
            <a:pPr lvl="1"/>
            <a:endParaRPr lang="ja-JP" altLang="en-US" smtClean="0"/>
          </a:p>
          <a:p>
            <a:pPr lvl="1">
              <a:buFontTx/>
              <a:buNone/>
            </a:pPr>
            <a:r>
              <a:rPr lang="ja-JP" altLang="en-US" smtClean="0"/>
              <a:t>	実引数の値はそのまま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555875" y="4437063"/>
            <a:ext cx="1439863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163EE35-3FDA-47FB-8C10-E4C51A85F13F}" type="slidenum">
              <a:rPr lang="ja-JP" altLang="en-US">
                <a:latin typeface="ＭＳ Ｐゴシック" charset="-128"/>
              </a:rPr>
              <a:pPr algn="r"/>
              <a:t>7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演習５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</a:t>
            </a:r>
            <a:r>
              <a:rPr lang="en-US" altLang="ja-JP" smtClean="0">
                <a:effectLst/>
              </a:rPr>
              <a:t>(2) </a:t>
            </a:r>
            <a:r>
              <a:rPr lang="ja-JP" altLang="en-US" smtClean="0">
                <a:effectLst/>
              </a:rPr>
              <a:t>解答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2879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ja-JP" smtClean="0"/>
              <a:t>(2) </a:t>
            </a:r>
            <a:r>
              <a:rPr lang="ja-JP" altLang="en-US" smtClean="0"/>
              <a:t>参照呼出し</a:t>
            </a:r>
            <a:endParaRPr lang="en-US" altLang="ja-JP" smtClean="0"/>
          </a:p>
          <a:p>
            <a:pPr lvl="2">
              <a:lnSpc>
                <a:spcPct val="150000"/>
              </a:lnSpc>
              <a:buFont typeface="Wingdings" pitchFamily="2" charset="2"/>
              <a:buNone/>
            </a:pPr>
            <a:r>
              <a:rPr lang="en-US" altLang="ja-JP" sz="3600" smtClean="0">
                <a:solidFill>
                  <a:srgbClr val="FFFFFF"/>
                </a:solidFill>
              </a:rPr>
              <a:t>i = </a:t>
            </a:r>
            <a:r>
              <a:rPr lang="ja-JP" altLang="en-US" sz="3600" smtClean="0">
                <a:solidFill>
                  <a:srgbClr val="FFFFFF"/>
                </a:solidFill>
              </a:rPr>
              <a:t>   、 </a:t>
            </a:r>
            <a:r>
              <a:rPr lang="en-US" altLang="ja-JP" sz="3600" smtClean="0">
                <a:solidFill>
                  <a:srgbClr val="FFFFFF"/>
                </a:solidFill>
              </a:rPr>
              <a:t>a[2] = </a:t>
            </a:r>
            <a:r>
              <a:rPr lang="ja-JP" altLang="en-US" sz="3600" smtClean="0">
                <a:solidFill>
                  <a:srgbClr val="FFFFFF"/>
                </a:solidFill>
              </a:rPr>
              <a:t>   、 </a:t>
            </a:r>
            <a:r>
              <a:rPr lang="en-US" altLang="ja-JP" sz="3600" smtClean="0">
                <a:solidFill>
                  <a:srgbClr val="FFFFFF"/>
                </a:solidFill>
              </a:rPr>
              <a:t>a[3] = </a:t>
            </a:r>
            <a:r>
              <a:rPr lang="ja-JP" altLang="en-US" sz="3600" smtClean="0">
                <a:solidFill>
                  <a:srgbClr val="FFFFFF"/>
                </a:solidFill>
              </a:rPr>
              <a:t>   </a:t>
            </a:r>
            <a:endParaRPr lang="ja-JP" altLang="en-US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BB1DF2E-EE20-4554-9620-257111A10644}" type="slidenum">
              <a:rPr lang="ja-JP" altLang="en-US">
                <a:latin typeface="ＭＳ Ｐゴシック" charset="-128"/>
              </a:rPr>
              <a:pPr algn="r"/>
              <a:t>8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268538" y="2924944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3</a:t>
            </a:r>
            <a:endParaRPr lang="ja-JP" altLang="en-US" sz="3600"/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356100" y="2924944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2</a:t>
            </a:r>
            <a:endParaRPr lang="ja-JP" altLang="en-US" sz="3600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6516688" y="2924944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smtClean="0"/>
              <a:t>4</a:t>
            </a:r>
            <a:endParaRPr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演習５</a:t>
            </a:r>
            <a:r>
              <a:rPr lang="en-US" altLang="ja-JP" smtClean="0">
                <a:effectLst/>
              </a:rPr>
              <a:t>.</a:t>
            </a:r>
            <a:r>
              <a:rPr lang="ja-JP" altLang="en-US" smtClean="0">
                <a:effectLst/>
              </a:rPr>
              <a:t>３ </a:t>
            </a:r>
            <a:r>
              <a:rPr lang="en-US" altLang="ja-JP" smtClean="0">
                <a:effectLst/>
              </a:rPr>
              <a:t>(2) </a:t>
            </a:r>
            <a:r>
              <a:rPr lang="ja-JP" altLang="en-US" smtClean="0">
                <a:effectLst/>
              </a:rPr>
              <a:t>解説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mtClean="0"/>
              <a:t>(2) </a:t>
            </a:r>
            <a:r>
              <a:rPr lang="ja-JP" altLang="en-US" smtClean="0"/>
              <a:t>参照呼出し</a:t>
            </a:r>
          </a:p>
          <a:p>
            <a:pPr lvl="1">
              <a:lnSpc>
                <a:spcPct val="90000"/>
              </a:lnSpc>
            </a:pPr>
            <a:r>
              <a:rPr lang="ja-JP" altLang="en-US" smtClean="0"/>
              <a:t>実引数のアドレス（左辺値）を仮引数に割り当てる</a:t>
            </a:r>
          </a:p>
          <a:p>
            <a:pPr lvl="1">
              <a:lnSpc>
                <a:spcPct val="90000"/>
              </a:lnSpc>
            </a:pPr>
            <a:endParaRPr lang="ja-JP" altLang="en-US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x ⇔ i </a:t>
            </a:r>
            <a:r>
              <a:rPr lang="ja-JP" altLang="en-US" smtClean="0"/>
              <a:t>、 </a:t>
            </a:r>
            <a:r>
              <a:rPr lang="en-US" altLang="ja-JP" smtClean="0"/>
              <a:t>y ⇔ a[2] </a:t>
            </a:r>
            <a:r>
              <a:rPr lang="ja-JP" altLang="en-US" smtClean="0"/>
              <a:t>として、これを交換（</a:t>
            </a:r>
            <a:r>
              <a:rPr lang="en-US" altLang="ja-JP" smtClean="0"/>
              <a:t>swap</a:t>
            </a:r>
            <a:r>
              <a:rPr lang="ja-JP" altLang="en-US" smtClean="0"/>
              <a:t>）する</a:t>
            </a:r>
          </a:p>
          <a:p>
            <a:pPr lvl="1">
              <a:lnSpc>
                <a:spcPct val="40000"/>
              </a:lnSpc>
              <a:buFontTx/>
              <a:buNone/>
            </a:pPr>
            <a:r>
              <a:rPr lang="ja-JP" altLang="en-US" smtClean="0"/>
              <a:t>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ja-JP" sz="3200" smtClean="0"/>
              <a:t>※ y⇔a[2] </a:t>
            </a:r>
            <a:r>
              <a:rPr lang="ja-JP" altLang="en-US" sz="3200" smtClean="0"/>
              <a:t>の割当ては呼び出し時に行う</a:t>
            </a:r>
            <a:br>
              <a:rPr lang="ja-JP" altLang="en-US" sz="3200" smtClean="0"/>
            </a:br>
            <a:r>
              <a:rPr lang="ja-JP" altLang="en-US" sz="3200" smtClean="0"/>
              <a:t>  その後 </a:t>
            </a:r>
            <a:r>
              <a:rPr lang="en-US" altLang="ja-JP" sz="3200" smtClean="0"/>
              <a:t>i</a:t>
            </a:r>
            <a:r>
              <a:rPr lang="ja-JP" altLang="en-US" sz="3200" smtClean="0"/>
              <a:t>が変化しても変わらない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843213" y="3573016"/>
            <a:ext cx="1439862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D4CB375-4F42-4CCB-8DAF-68E66D65DEC0}" type="slidenum">
              <a:rPr lang="ja-JP" altLang="en-US">
                <a:latin typeface="ＭＳ Ｐゴシック" charset="-128"/>
              </a:rPr>
              <a:pPr algn="r"/>
              <a:t>9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p1">
  <a:themeElements>
    <a:clrScheme name="1_cp1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1_cp1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p1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362</Words>
  <Application>Microsoft Office PowerPoint</Application>
  <PresentationFormat>画面に合わせる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cp1</vt:lpstr>
      <vt:lpstr>1_cp1</vt:lpstr>
      <vt:lpstr>プログラミング言語論</vt:lpstr>
      <vt:lpstr>演習５.１ 解答</vt:lpstr>
      <vt:lpstr>演習５.２ 解答</vt:lpstr>
      <vt:lpstr>演習５.２ 解説</vt:lpstr>
      <vt:lpstr>演習５.２ 解説</vt:lpstr>
      <vt:lpstr>演習５.３ (1) 解答</vt:lpstr>
      <vt:lpstr>演習５.３ (1) 解説</vt:lpstr>
      <vt:lpstr>演習５.３ (2) 解答</vt:lpstr>
      <vt:lpstr>演習５.３ (2) 解説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演習5 解答と解説</dc:subject>
  <dc:creator>水野嘉明</dc:creator>
  <cp:lastModifiedBy>Mizuno</cp:lastModifiedBy>
  <cp:revision>142</cp:revision>
  <dcterms:created xsi:type="dcterms:W3CDTF">2008-03-12T01:14:58Z</dcterms:created>
  <dcterms:modified xsi:type="dcterms:W3CDTF">2014-08-12T05:46:27Z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2008-2014 水野嘉明</vt:lpwstr>
  </property>
</Properties>
</file>