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</p:sldMasterIdLst>
  <p:notesMasterIdLst>
    <p:notesMasterId r:id="rId11"/>
  </p:notesMasterIdLst>
  <p:handoutMasterIdLst>
    <p:handoutMasterId r:id="rId12"/>
  </p:handoutMasterIdLst>
  <p:sldIdLst>
    <p:sldId id="268" r:id="rId3"/>
    <p:sldId id="269" r:id="rId4"/>
    <p:sldId id="272" r:id="rId5"/>
    <p:sldId id="257" r:id="rId6"/>
    <p:sldId id="271" r:id="rId7"/>
    <p:sldId id="259" r:id="rId8"/>
    <p:sldId id="262" r:id="rId9"/>
    <p:sldId id="260" r:id="rId10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4" autoAdjust="0"/>
    <p:restoredTop sz="93423" autoAdjust="0"/>
  </p:normalViewPr>
  <p:slideViewPr>
    <p:cSldViewPr showGuides="1">
      <p:cViewPr varScale="1">
        <p:scale>
          <a:sx n="114" d="100"/>
          <a:sy n="114" d="100"/>
        </p:scale>
        <p:origin x="-1098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演習４  解答と解説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5152842-65D4-491E-8F3D-15AA868DFBC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6763"/>
            <a:ext cx="5110162" cy="383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457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演習４  解答と解説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5EE8396-5AB3-4C79-8230-6B19954F32D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EFFD716-A7DE-4775-B33B-6ED5BB14227C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921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21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演習４  解答と解説</a:t>
            </a:r>
            <a:endParaRPr lang="en-US" altLang="ja-JP"/>
          </a:p>
        </p:txBody>
      </p:sp>
      <p:sp>
        <p:nvSpPr>
          <p:cNvPr id="922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88F5B1EC-BDA4-4020-8922-4C5877147E58}" type="slidenum">
              <a:rPr lang="ja-JP" altLang="en-US" sz="1300">
                <a:latin typeface="Calibri" pitchFamily="34" charset="0"/>
              </a:rPr>
              <a:pPr algn="r" defTabSz="989013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22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2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6163"/>
            <a:ext cx="5680075" cy="4600575"/>
          </a:xfrm>
          <a:noFill/>
          <a:ln/>
        </p:spPr>
        <p:txBody>
          <a:bodyPr lIns="99048" tIns="49524" rIns="99048" bIns="49524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9223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BDEC149-4510-43F9-BE62-5E90DEA6DE23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3CAD-B6C9-4D55-A62E-396BD13379F6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35398-4724-4955-B6F4-644544D851B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19F27-23B6-42B1-9687-16847E73BDAF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9A9F-74A3-48DA-93B6-9AC9F980743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F113-5119-4ED8-9B99-EF7C172D828E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70740-E9AE-4512-8C98-5D36B4B3BF6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C0FE-F377-456D-AF0E-CA835FD15D59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8576B-007B-49BF-85B3-46D2B4F2120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FAE62-4B70-435D-B36C-82BF6288BB9C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DCFEA-8A1D-4962-A420-88AC0389A16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7DD2B-C078-488F-BDBE-106AAEA1932C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305A-423A-4DB6-90A4-D044B4ADDFE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B695B-7B30-4781-8B6F-E1B3456E2C12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03A0A-0305-4CF0-9BCF-1EFF30F4EBF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3250-F1E4-456F-8E2C-C6B351348335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11F38-B788-4B03-874C-28657370D02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DE45-7D1F-4B07-8855-D26D152D7EFB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B44BE-8303-432A-BC05-434D33BE96F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D47AD-6A77-4A90-8389-154E666F7A92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086D1-71DC-48D6-BF1C-AF158DE96E3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784B9-8548-41B9-AD82-9F5C24B2668C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75BB-170A-48A3-9A46-32EC4319109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CA79-D04E-4289-AB36-75298CA873E7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2CA53-C471-40E5-BBB0-5C39832B096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1609-0298-4181-9B16-BC09A65317F5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306A-4204-4C98-811C-0CE5E0F73A4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7BBF7-1DAA-4576-ABFD-F0F6B84399BA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4812E-647B-46D8-BF68-637F76665E4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C7578-4D26-44F9-9671-9180C50CEDAF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FDCC4-C144-4C3F-998F-5E48B63C033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F753-9322-496B-B8FF-64C912EA6AC7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43D6-6B9F-436B-B32D-1ECD50C1A0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7204-729C-4610-8FEB-3CDE978119B8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E2FD-35B4-4757-B3BF-F4A685985B2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3C13-CC41-4A16-9680-6D0168F9466D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A2D-5F39-4A45-AEF2-925FFE1B60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B4695-D09A-4A04-AFBA-D55BD8D9633A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7A7E-76BB-4543-AD97-AB01D8995F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948C0-0689-4CF7-9354-A758399320D5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EE99-6900-4483-ACDD-02FC630587F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54B66-4CC1-41D7-86A6-806A12850DC6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4276-0C9C-4D58-8589-B413067C41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8E8DE8EB-4F17-4C7C-A397-A3F06812C0FA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AA6D27A0-BDB4-4BD5-86C7-D277E53DA2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086600" y="6477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73F9B68E-F057-4DA8-8796-3823D94A958E}" type="datetime1">
              <a:rPr lang="ja-JP" altLang="en-US"/>
              <a:pPr>
                <a:defRPr/>
              </a:pPr>
              <a:t>2014/8/9</a:t>
            </a:fld>
            <a:endParaRPr lang="ja-JP" altLang="en-US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365875"/>
            <a:ext cx="4267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B6BB4EED-F773-4212-8667-E9C0E2AB4E3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プログラミング言語論</a:t>
            </a:r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2124075" y="3614738"/>
            <a:ext cx="4949825" cy="1038225"/>
          </a:xfrm>
        </p:spPr>
        <p:txBody>
          <a:bodyPr lIns="92075" rIns="92075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ja-JP" altLang="en-US" sz="4800" u="sng" smtClean="0"/>
              <a:t>演習４ 解答と解説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311E56C-B37B-4AB6-A1DA-E4BBF80DBA3B}" type="slidenum">
              <a:rPr lang="ja-JP" altLang="en-US">
                <a:latin typeface="ＭＳ Ｐゴシック" pitchFamily="50" charset="-128"/>
              </a:rPr>
              <a:pPr algn="r"/>
              <a:t>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  <a:endParaRPr kumimoji="1"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解答：　</a:t>
            </a:r>
            <a:r>
              <a:rPr kumimoji="1" lang="ja-JP" altLang="en-US" b="1" smtClean="0">
                <a:solidFill>
                  <a:schemeClr val="tx2"/>
                </a:solidFill>
              </a:rPr>
              <a:t>ア</a:t>
            </a:r>
            <a:endParaRPr kumimoji="1" lang="en-US" altLang="ja-JP" b="1" smtClean="0">
              <a:solidFill>
                <a:schemeClr val="tx2"/>
              </a:solidFill>
            </a:endParaRPr>
          </a:p>
          <a:p>
            <a:pPr lvl="1">
              <a:lnSpc>
                <a:spcPct val="50000"/>
              </a:lnSpc>
              <a:buNone/>
            </a:pPr>
            <a:endParaRPr kumimoji="1" lang="en-US" altLang="ja-JP" smtClean="0"/>
          </a:p>
          <a:p>
            <a:pPr lvl="1">
              <a:buNone/>
            </a:pPr>
            <a:r>
              <a:rPr lang="en-US" altLang="ja-JP" smtClean="0"/>
              <a:t>	S</a:t>
            </a:r>
            <a:r>
              <a:rPr lang="ja-JP" altLang="en-US" smtClean="0"/>
              <a:t>は、「</a:t>
            </a:r>
            <a:r>
              <a:rPr lang="en-US" altLang="ja-JP" smtClean="0"/>
              <a:t>01</a:t>
            </a:r>
            <a:r>
              <a:rPr lang="ja-JP" altLang="en-US" smtClean="0"/>
              <a:t>」　または　「</a:t>
            </a:r>
            <a:r>
              <a:rPr lang="en-US" altLang="ja-JP" smtClean="0"/>
              <a:t>S</a:t>
            </a:r>
            <a:r>
              <a:rPr lang="ja-JP" altLang="en-US" smtClean="0"/>
              <a:t>の左右に</a:t>
            </a:r>
            <a:r>
              <a:rPr lang="en-US" altLang="ja-JP" smtClean="0"/>
              <a:t>0</a:t>
            </a:r>
            <a:r>
              <a:rPr lang="ja-JP" altLang="en-US" smtClean="0"/>
              <a:t>と</a:t>
            </a:r>
            <a:r>
              <a:rPr lang="en-US" altLang="ja-JP" smtClean="0"/>
              <a:t>1</a:t>
            </a:r>
            <a:r>
              <a:rPr lang="ja-JP" altLang="en-US" smtClean="0"/>
              <a:t>をつけたもの」</a:t>
            </a:r>
            <a:endParaRPr lang="en-US" altLang="ja-JP" smtClean="0"/>
          </a:p>
          <a:p>
            <a:pPr lvl="1">
              <a:buNone/>
            </a:pPr>
            <a:endParaRPr lang="en-US" altLang="ja-JP" smtClean="0"/>
          </a:p>
          <a:p>
            <a:pPr lvl="1">
              <a:buNone/>
            </a:pPr>
            <a:r>
              <a:rPr lang="en-US" altLang="ja-JP" smtClean="0"/>
              <a:t>&lt;S&gt;</a:t>
            </a:r>
            <a:r>
              <a:rPr lang="ja-JP" altLang="en-US" smtClean="0"/>
              <a:t> ⇒ </a:t>
            </a:r>
            <a:r>
              <a:rPr lang="en-US" altLang="ja-JP" smtClean="0"/>
              <a:t>0&lt;S&gt;1 </a:t>
            </a:r>
            <a:r>
              <a:rPr lang="ja-JP" altLang="en-US" smtClean="0"/>
              <a:t>⇒ </a:t>
            </a:r>
            <a:r>
              <a:rPr lang="en-US" altLang="ja-JP" smtClean="0"/>
              <a:t>00&lt;S&gt;11 </a:t>
            </a:r>
            <a:r>
              <a:rPr lang="ja-JP" altLang="en-US" smtClean="0"/>
              <a:t>⇒ </a:t>
            </a:r>
            <a:r>
              <a:rPr lang="en-US" altLang="ja-JP" smtClean="0"/>
              <a:t> 								</a:t>
            </a:r>
            <a:r>
              <a:rPr lang="ja-JP" altLang="en-US" smtClean="0"/>
              <a:t>　</a:t>
            </a:r>
            <a:r>
              <a:rPr lang="en-US" altLang="ja-JP" smtClean="0"/>
              <a:t>000111</a:t>
            </a:r>
            <a:endParaRPr kumimoji="1" lang="en-US" altLang="ja-JP" smtClean="0"/>
          </a:p>
          <a:p>
            <a:endParaRPr kumimoji="1" lang="ja-JP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2BB65A-35C9-4642-9A04-3EA2937091E7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１ 解説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772816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altLang="ja-JP" smtClean="0"/>
              <a:t>“010101” </a:t>
            </a:r>
            <a:r>
              <a:rPr kumimoji="1" lang="ja-JP" altLang="en-US" smtClean="0"/>
              <a:t>は、なぜだめか</a:t>
            </a:r>
            <a:endParaRPr kumimoji="1" lang="en-US" altLang="ja-JP" smtClean="0"/>
          </a:p>
          <a:p>
            <a:pPr lvl="2">
              <a:lnSpc>
                <a:spcPct val="90000"/>
              </a:lnSpc>
              <a:buClr>
                <a:schemeClr val="tx2"/>
              </a:buClr>
            </a:pPr>
            <a:r>
              <a:rPr kumimoji="1" lang="en-US" altLang="ja-JP" sz="3600" smtClean="0"/>
              <a:t>S ::= 01           --- </a:t>
            </a:r>
            <a:r>
              <a:rPr kumimoji="1" lang="ja-JP" altLang="en-US" sz="3600" smtClean="0"/>
              <a:t>①</a:t>
            </a:r>
            <a:endParaRPr kumimoji="1" lang="en-US" altLang="ja-JP" sz="3600" smtClean="0"/>
          </a:p>
          <a:p>
            <a:pPr lvl="2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altLang="ja-JP" sz="3600" smtClean="0"/>
              <a:t>	S ::= 0&lt;S&gt;1      ---</a:t>
            </a:r>
            <a:r>
              <a:rPr lang="ja-JP" altLang="en-US" sz="3600" smtClean="0"/>
              <a:t> ② とする</a:t>
            </a:r>
            <a:endParaRPr lang="en-US" altLang="ja-JP" sz="3600" smtClean="0"/>
          </a:p>
          <a:p>
            <a:pPr lvl="2">
              <a:lnSpc>
                <a:spcPct val="90000"/>
              </a:lnSpc>
              <a:buClr>
                <a:schemeClr val="tx2"/>
              </a:buClr>
            </a:pPr>
            <a:r>
              <a:rPr lang="en-US" altLang="ja-JP" sz="3600" smtClean="0"/>
              <a:t>“010101”</a:t>
            </a:r>
            <a:r>
              <a:rPr lang="ja-JP" altLang="en-US" sz="3600" smtClean="0"/>
              <a:t>が </a:t>
            </a:r>
            <a:r>
              <a:rPr lang="en-US" altLang="ja-JP" sz="3600" smtClean="0"/>
              <a:t>&lt;S&gt;</a:t>
            </a:r>
            <a:r>
              <a:rPr lang="ja-JP" altLang="en-US" sz="3600" smtClean="0"/>
              <a:t>であるためには②より  </a:t>
            </a:r>
            <a:r>
              <a:rPr lang="en-US" altLang="ja-JP" sz="3600" smtClean="0"/>
              <a:t>010101 =</a:t>
            </a:r>
            <a:r>
              <a:rPr lang="ja-JP" altLang="en-US" sz="3600" smtClean="0"/>
              <a:t> </a:t>
            </a:r>
            <a:r>
              <a:rPr lang="en-US" altLang="ja-JP" sz="3600" smtClean="0"/>
              <a:t>0&lt;S&gt;1 </a:t>
            </a:r>
            <a:r>
              <a:rPr lang="ja-JP" altLang="en-US" sz="3600" smtClean="0"/>
              <a:t>、つまり 真ん中の“</a:t>
            </a:r>
            <a:r>
              <a:rPr lang="en-US" altLang="ja-JP" sz="3600" smtClean="0"/>
              <a:t>1010</a:t>
            </a:r>
            <a:r>
              <a:rPr lang="ja-JP" altLang="en-US" sz="3600" smtClean="0"/>
              <a:t>” が　</a:t>
            </a:r>
            <a:r>
              <a:rPr lang="en-US" altLang="ja-JP" sz="3600" smtClean="0"/>
              <a:t>&lt;S&gt;</a:t>
            </a:r>
            <a:r>
              <a:rPr lang="ja-JP" altLang="en-US" sz="3600" smtClean="0"/>
              <a:t>でなければならない</a:t>
            </a:r>
            <a:endParaRPr lang="en-US" altLang="ja-JP" sz="3600" smtClean="0"/>
          </a:p>
          <a:p>
            <a:pPr lvl="2">
              <a:lnSpc>
                <a:spcPct val="90000"/>
              </a:lnSpc>
              <a:buClr>
                <a:schemeClr val="tx2"/>
              </a:buClr>
            </a:pPr>
            <a:r>
              <a:rPr lang="ja-JP" altLang="en-US" sz="3600" smtClean="0"/>
              <a:t>“</a:t>
            </a:r>
            <a:r>
              <a:rPr lang="en-US" altLang="ja-JP" sz="3600" smtClean="0"/>
              <a:t>1010</a:t>
            </a:r>
            <a:r>
              <a:rPr lang="ja-JP" altLang="en-US" sz="3600" smtClean="0"/>
              <a:t>” は、</a:t>
            </a:r>
            <a:r>
              <a:rPr lang="en-US" altLang="ja-JP" sz="3600" smtClean="0"/>
              <a:t>&lt;S&gt;</a:t>
            </a:r>
            <a:r>
              <a:rPr lang="ja-JP" altLang="en-US" sz="3600" smtClean="0"/>
              <a:t>とはならない</a:t>
            </a:r>
            <a:endParaRPr kumimoji="1" lang="en-US" altLang="ja-JP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2BB65A-35C9-4642-9A04-3EA2937091E7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２ 解答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5"/>
            <a:ext cx="7772400" cy="3455988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G</a:t>
            </a:r>
            <a:r>
              <a:rPr lang="ja-JP" altLang="en-US" baseline="-25000" smtClean="0">
                <a:latin typeface="ＭＳ ゴシック" pitchFamily="49" charset="-128"/>
                <a:ea typeface="ＭＳ ゴシック" pitchFamily="49" charset="-128"/>
              </a:rPr>
              <a:t>１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= (N={S}, Σ={a,b}, P, S)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ただし、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P = { S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aS,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S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aSb,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S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ab }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2BB65A-35C9-4642-9A04-3EA2937091E7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２ 解説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4"/>
            <a:ext cx="7772400" cy="446464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2400"/>
              </a:spcBef>
            </a:pPr>
            <a:r>
              <a:rPr lang="ja-JP" altLang="en-US" smtClean="0">
                <a:ea typeface="ＭＳ ゴシック" pitchFamily="49" charset="-128"/>
              </a:rPr>
              <a:t>次のような生成規則は、不可</a:t>
            </a:r>
            <a:r>
              <a:rPr lang="en-US" altLang="ja-JP" smtClean="0">
                <a:ea typeface="ＭＳ ゴシック" pitchFamily="49" charset="-128"/>
              </a:rPr>
              <a:t/>
            </a:r>
            <a:br>
              <a:rPr lang="en-US" altLang="ja-JP" smtClean="0">
                <a:ea typeface="ＭＳ ゴシック" pitchFamily="49" charset="-128"/>
              </a:rPr>
            </a:b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P = { S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aS,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S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Sb,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S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ab }</a:t>
            </a:r>
          </a:p>
          <a:p>
            <a:pPr lvl="1" eaLnBrk="1" hangingPunct="1">
              <a:spcBef>
                <a:spcPts val="24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smtClean="0">
                <a:ea typeface="ＭＳ ゴシック" pitchFamily="49" charset="-128"/>
              </a:rPr>
              <a:t>この文法で生成される言語は、演習４</a:t>
            </a:r>
            <a:r>
              <a:rPr lang="en-US" altLang="ja-JP" smtClean="0">
                <a:ea typeface="ＭＳ ゴシック" pitchFamily="49" charset="-128"/>
              </a:rPr>
              <a:t>.</a:t>
            </a:r>
            <a:r>
              <a:rPr lang="ja-JP" altLang="en-US" smtClean="0">
                <a:ea typeface="ＭＳ ゴシック" pitchFamily="49" charset="-128"/>
              </a:rPr>
              <a:t>２の言語とは別の言語</a:t>
            </a:r>
            <a:endParaRPr lang="en-US" altLang="ja-JP" smtClean="0">
              <a:ea typeface="ＭＳ ゴシック" pitchFamily="49" charset="-128"/>
            </a:endParaRP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smtClean="0">
                <a:ea typeface="ＭＳ ゴシック" pitchFamily="49" charset="-128"/>
              </a:rPr>
              <a:t>文法は、言語を規定するもの</a:t>
            </a:r>
            <a:r>
              <a:rPr lang="en-US" altLang="ja-JP" smtClean="0">
                <a:ea typeface="ＭＳ ゴシック" pitchFamily="49" charset="-128"/>
              </a:rPr>
              <a:t/>
            </a:r>
            <a:br>
              <a:rPr lang="en-US" altLang="ja-JP" smtClean="0">
                <a:ea typeface="ＭＳ ゴシック" pitchFamily="49" charset="-128"/>
              </a:rPr>
            </a:br>
            <a:r>
              <a:rPr lang="ja-JP" altLang="en-US" smtClean="0">
                <a:ea typeface="ＭＳ ゴシック" pitchFamily="49" charset="-128"/>
              </a:rPr>
              <a:t>⇒ 言語に含まれない語を生成</a:t>
            </a:r>
            <a:r>
              <a:rPr lang="en-US" altLang="ja-JP" smtClean="0">
                <a:ea typeface="ＭＳ ゴシック" pitchFamily="49" charset="-128"/>
              </a:rPr>
              <a:t/>
            </a:r>
            <a:br>
              <a:rPr lang="en-US" altLang="ja-JP" smtClean="0">
                <a:ea typeface="ＭＳ ゴシック" pitchFamily="49" charset="-128"/>
              </a:rPr>
            </a:br>
            <a:r>
              <a:rPr lang="ja-JP" altLang="en-US" smtClean="0">
                <a:ea typeface="ＭＳ ゴシック" pitchFamily="49" charset="-128"/>
              </a:rPr>
              <a:t>　 してはならない</a:t>
            </a:r>
            <a:endParaRPr lang="en-US" altLang="ja-JP" smtClean="0">
              <a:ea typeface="ＭＳ ゴシック" pitchFamily="49" charset="-128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2BB65A-35C9-4642-9A04-3EA2937091E7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4355976" y="2996952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３ 解答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5" y="1700213"/>
            <a:ext cx="7772400" cy="496887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G</a:t>
            </a:r>
            <a:r>
              <a:rPr lang="ja-JP" altLang="en-US" baseline="-25000" smtClean="0">
                <a:latin typeface="ＭＳ ゴシック" pitchFamily="49" charset="-128"/>
                <a:ea typeface="ＭＳ ゴシック" pitchFamily="49" charset="-128"/>
              </a:rPr>
              <a:t>２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= (N={S,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, 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,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, 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},</a:t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     Σ={a,b,c}, P, S)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ただし、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P = { S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|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,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| a,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bR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c | bc,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aL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b | ab,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cR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| c }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DEC3D50-E976-49E8-AFCF-F2FB8F2853D9}" type="slidenum">
              <a:rPr lang="ja-JP" altLang="en-US">
                <a:latin typeface="ＭＳ Ｐゴシック" pitchFamily="50" charset="-128"/>
              </a:rPr>
              <a:pPr algn="r"/>
              <a:t>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３ 別解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5" y="1700213"/>
            <a:ext cx="7772400" cy="496887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非終端記号の名前は、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でなくてもよい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、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は、同一記号の繰返しなので、以下のように書いてもよい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L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i="1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L</a:t>
            </a:r>
            <a:r>
              <a:rPr lang="en-US" altLang="ja-JP" i="1" baseline="-25000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i="1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| a,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R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 </a:t>
            </a:r>
            <a:r>
              <a:rPr lang="en-US" altLang="ja-JP" i="1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R</a:t>
            </a:r>
            <a:r>
              <a:rPr lang="en-US" altLang="ja-JP" i="1" baseline="-25000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i="1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c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| c 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02C6AD3-AB98-4713-9B8A-A38FCF325BC9}" type="slidenum">
              <a:rPr lang="ja-JP" altLang="en-US">
                <a:latin typeface="ＭＳ Ｐゴシック" pitchFamily="50" charset="-128"/>
              </a:rPr>
              <a:pPr algn="r"/>
              <a:t>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Rectangle 28"/>
          <p:cNvSpPr>
            <a:spLocks noChangeArrowheads="1"/>
          </p:cNvSpPr>
          <p:nvPr/>
        </p:nvSpPr>
        <p:spPr bwMode="auto">
          <a:xfrm>
            <a:off x="1404938" y="2708275"/>
            <a:ext cx="3095625" cy="2952750"/>
          </a:xfrm>
          <a:prstGeom prst="rect">
            <a:avLst/>
          </a:prstGeom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7171" name="Rectangle 29"/>
          <p:cNvSpPr>
            <a:spLocks noChangeArrowheads="1"/>
          </p:cNvSpPr>
          <p:nvPr/>
        </p:nvSpPr>
        <p:spPr bwMode="auto">
          <a:xfrm>
            <a:off x="4787900" y="2708275"/>
            <a:ext cx="3095625" cy="2952750"/>
          </a:xfrm>
          <a:prstGeom prst="rect">
            <a:avLst/>
          </a:prstGeom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演習４</a:t>
            </a:r>
            <a:r>
              <a:rPr lang="en-US" altLang="ja-JP" smtClean="0"/>
              <a:t>.</a:t>
            </a:r>
            <a:r>
              <a:rPr lang="ja-JP" altLang="en-US" smtClean="0"/>
              <a:t>４ 解答</a:t>
            </a:r>
          </a:p>
        </p:txBody>
      </p:sp>
      <p:sp>
        <p:nvSpPr>
          <p:cNvPr id="717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5" y="1844675"/>
            <a:ext cx="7772400" cy="863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導出木は、二通り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625725" y="2852738"/>
            <a:ext cx="503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S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1906588" y="37163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L</a:t>
            </a:r>
            <a:r>
              <a:rPr lang="en-US" altLang="ja-JP" sz="3200" baseline="-25000"/>
              <a:t>1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130550" y="371633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R</a:t>
            </a:r>
            <a:r>
              <a:rPr lang="en-US" altLang="ja-JP" sz="3200" baseline="-25000"/>
              <a:t>1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906588" y="4868863"/>
            <a:ext cx="433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a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H="1">
            <a:off x="2266950" y="3357563"/>
            <a:ext cx="576263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843213" y="3357563"/>
            <a:ext cx="503237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2122488" y="4292600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H="1">
            <a:off x="2914650" y="4292600"/>
            <a:ext cx="503238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3417888" y="4292600"/>
            <a:ext cx="504825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98750" y="4868863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b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06813" y="4868863"/>
            <a:ext cx="433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c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370638" y="2852738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S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651500" y="371633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L</a:t>
            </a:r>
            <a:r>
              <a:rPr lang="en-US" altLang="ja-JP" sz="3200" baseline="-25000"/>
              <a:t>2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75463" y="37163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R</a:t>
            </a:r>
            <a:r>
              <a:rPr lang="en-US" altLang="ja-JP" sz="3200" baseline="-25000"/>
              <a:t>2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148263" y="4868863"/>
            <a:ext cx="433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a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6011863" y="3357563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6588125" y="3357563"/>
            <a:ext cx="503238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7164388" y="4292600"/>
            <a:ext cx="0" cy="720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>
            <a:off x="5364163" y="4292600"/>
            <a:ext cx="503237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867400" y="4292600"/>
            <a:ext cx="504825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226175" y="4868863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b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948488" y="4868863"/>
            <a:ext cx="433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c</a:t>
            </a:r>
          </a:p>
        </p:txBody>
      </p:sp>
      <p:sp>
        <p:nvSpPr>
          <p:cNvPr id="7196" name="Rectangle 9"/>
          <p:cNvSpPr>
            <a:spLocks noChangeArrowheads="1"/>
          </p:cNvSpPr>
          <p:nvPr/>
        </p:nvSpPr>
        <p:spPr bwMode="auto">
          <a:xfrm>
            <a:off x="8101013" y="6143625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5681B8D-7ADA-4B49-9287-FA83F8DC23DF}" type="slidenum">
              <a:rPr lang="ja-JP" altLang="en-US">
                <a:latin typeface="ＭＳ Ｐゴシック" pitchFamily="50" charset="-128"/>
              </a:rPr>
              <a:pPr algn="r"/>
              <a:t>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p1">
  <a:themeElements>
    <a:clrScheme name="1_cp1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1_cp1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p1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181</Words>
  <Application>Microsoft Office PowerPoint</Application>
  <PresentationFormat>画面に合わせる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cp1</vt:lpstr>
      <vt:lpstr>1_cp1</vt:lpstr>
      <vt:lpstr>プログラミング言語論</vt:lpstr>
      <vt:lpstr>演習４.１ 解答と解説</vt:lpstr>
      <vt:lpstr>演習４.１ 解説</vt:lpstr>
      <vt:lpstr>演習４.２ 解答</vt:lpstr>
      <vt:lpstr>演習４.２ 解説</vt:lpstr>
      <vt:lpstr>演習４.３ 解答</vt:lpstr>
      <vt:lpstr>演習４.３ 別解</vt:lpstr>
      <vt:lpstr>演習４.４ 解答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演習４ 解答と解説</dc:subject>
  <dc:creator>水野嘉明</dc:creator>
  <cp:lastModifiedBy>Mizuno</cp:lastModifiedBy>
  <cp:revision>105</cp:revision>
  <dcterms:created xsi:type="dcterms:W3CDTF">2008-03-12T01:14:58Z</dcterms:created>
  <dcterms:modified xsi:type="dcterms:W3CDTF">2014-08-09T01:15:49Z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2008-2014 水野嘉明</vt:lpwstr>
  </property>
</Properties>
</file>