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4"/>
  </p:notesMasterIdLst>
  <p:handoutMasterIdLst>
    <p:handoutMasterId r:id="rId75"/>
  </p:handoutMasterIdLst>
  <p:sldIdLst>
    <p:sldId id="256" r:id="rId2"/>
    <p:sldId id="257" r:id="rId3"/>
    <p:sldId id="334" r:id="rId4"/>
    <p:sldId id="270" r:id="rId5"/>
    <p:sldId id="271" r:id="rId6"/>
    <p:sldId id="350" r:id="rId7"/>
    <p:sldId id="349" r:id="rId8"/>
    <p:sldId id="360" r:id="rId9"/>
    <p:sldId id="272" r:id="rId10"/>
    <p:sldId id="276" r:id="rId11"/>
    <p:sldId id="285" r:id="rId12"/>
    <p:sldId id="286" r:id="rId13"/>
    <p:sldId id="287" r:id="rId14"/>
    <p:sldId id="281" r:id="rId15"/>
    <p:sldId id="363" r:id="rId16"/>
    <p:sldId id="364" r:id="rId17"/>
    <p:sldId id="336" r:id="rId18"/>
    <p:sldId id="365" r:id="rId19"/>
    <p:sldId id="368" r:id="rId20"/>
    <p:sldId id="278" r:id="rId21"/>
    <p:sldId id="366" r:id="rId22"/>
    <p:sldId id="367" r:id="rId23"/>
    <p:sldId id="369" r:id="rId24"/>
    <p:sldId id="290" r:id="rId25"/>
    <p:sldId id="291" r:id="rId26"/>
    <p:sldId id="341" r:id="rId27"/>
    <p:sldId id="292" r:id="rId28"/>
    <p:sldId id="293" r:id="rId29"/>
    <p:sldId id="296" r:id="rId30"/>
    <p:sldId id="294" r:id="rId31"/>
    <p:sldId id="326" r:id="rId32"/>
    <p:sldId id="305" r:id="rId33"/>
    <p:sldId id="337" r:id="rId34"/>
    <p:sldId id="273" r:id="rId35"/>
    <p:sldId id="279" r:id="rId36"/>
    <p:sldId id="299" r:id="rId37"/>
    <p:sldId id="313" r:id="rId38"/>
    <p:sldId id="315" r:id="rId39"/>
    <p:sldId id="316" r:id="rId40"/>
    <p:sldId id="317" r:id="rId41"/>
    <p:sldId id="312" r:id="rId42"/>
    <p:sldId id="320" r:id="rId43"/>
    <p:sldId id="314" r:id="rId44"/>
    <p:sldId id="319" r:id="rId45"/>
    <p:sldId id="318" r:id="rId46"/>
    <p:sldId id="338" r:id="rId47"/>
    <p:sldId id="280" r:id="rId48"/>
    <p:sldId id="345" r:id="rId49"/>
    <p:sldId id="346" r:id="rId50"/>
    <p:sldId id="347" r:id="rId51"/>
    <p:sldId id="362" r:id="rId52"/>
    <p:sldId id="297" r:id="rId53"/>
    <p:sldId id="298" r:id="rId54"/>
    <p:sldId id="359" r:id="rId55"/>
    <p:sldId id="323" r:id="rId56"/>
    <p:sldId id="321" r:id="rId57"/>
    <p:sldId id="339" r:id="rId58"/>
    <p:sldId id="324" r:id="rId59"/>
    <p:sldId id="356" r:id="rId60"/>
    <p:sldId id="357" r:id="rId61"/>
    <p:sldId id="325" r:id="rId62"/>
    <p:sldId id="327" r:id="rId63"/>
    <p:sldId id="371" r:id="rId64"/>
    <p:sldId id="343" r:id="rId65"/>
    <p:sldId id="344" r:id="rId66"/>
    <p:sldId id="331" r:id="rId67"/>
    <p:sldId id="358" r:id="rId68"/>
    <p:sldId id="352" r:id="rId69"/>
    <p:sldId id="353" r:id="rId70"/>
    <p:sldId id="354" r:id="rId71"/>
    <p:sldId id="355" r:id="rId72"/>
    <p:sldId id="333" r:id="rId73"/>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23" autoAdjust="0"/>
    <p:restoredTop sz="93494" autoAdjust="0"/>
  </p:normalViewPr>
  <p:slideViewPr>
    <p:cSldViewPr showGuides="1">
      <p:cViewPr varScale="1">
        <p:scale>
          <a:sx n="108" d="100"/>
          <a:sy n="108" d="100"/>
        </p:scale>
        <p:origin x="-1242" y="-84"/>
      </p:cViewPr>
      <p:guideLst>
        <p:guide orient="horz"/>
        <p:guide/>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561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_rels/viewProps.xml.rels><?xml version="1.0" encoding="UTF-8" standalone="yes"?>
<Relationships xmlns="http://schemas.openxmlformats.org/package/2006/relationships"><Relationship Id="rId1"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a:t>プログラミング言語の特徴と分類</a:t>
            </a:r>
            <a:endParaRPr lang="en-US" altLang="ja-JP"/>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BDD4F3A6-3BC1-49CE-9DE5-16EB6CF345ED}"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a:t>プログラミング言語の特徴と分類</a:t>
            </a:r>
            <a:endParaRPr lang="en-US" altLang="ja-JP"/>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B549D62C-DE62-4194-89CF-793E394D0709}"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4B24CC29-9518-4E33-BFF2-1DAC957541A8}" type="slidenum">
              <a:rPr lang="ja-JP" altLang="en-US"/>
              <a:pPr>
                <a:defRPr/>
              </a:pPr>
              <a:t>1</a:t>
            </a:fld>
            <a:endParaRPr lang="en-US" altLang="ja-JP"/>
          </a:p>
        </p:txBody>
      </p:sp>
      <p:sp>
        <p:nvSpPr>
          <p:cNvPr id="67586"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67587" name="フッター プレースホルダ 5"/>
          <p:cNvSpPr>
            <a:spLocks noGrp="1"/>
          </p:cNvSpPr>
          <p:nvPr>
            <p:ph type="ftr" sz="quarter" idx="4"/>
          </p:nvPr>
        </p:nvSpPr>
        <p:spPr>
          <a:noFill/>
        </p:spPr>
        <p:txBody>
          <a:bodyPr/>
          <a:lstStyle/>
          <a:p>
            <a:r>
              <a:rPr lang="ja-JP" altLang="en-US"/>
              <a:t>プログラミング言語の特徴と分類</a:t>
            </a:r>
            <a:endParaRPr lang="en-US" altLang="ja-JP"/>
          </a:p>
        </p:txBody>
      </p:sp>
      <p:sp>
        <p:nvSpPr>
          <p:cNvPr id="6758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7BD8DA4-2CB6-4EC0-B1CD-F221D628AB9C}" type="slidenum">
              <a:rPr lang="ja-JP" altLang="en-US" sz="1300">
                <a:latin typeface="Calibri" pitchFamily="34" charset="0"/>
              </a:rPr>
              <a:pPr algn="r" defTabSz="990600"/>
              <a:t>1</a:t>
            </a:fld>
            <a:endParaRPr lang="en-US" altLang="ja-JP" sz="1300">
              <a:latin typeface="Calibri" pitchFamily="34" charset="0"/>
            </a:endParaRPr>
          </a:p>
        </p:txBody>
      </p:sp>
      <p:sp>
        <p:nvSpPr>
          <p:cNvPr id="6758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67590"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67591"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D8F4806-F17E-4174-A2F9-B57EC5140987}" type="slidenum">
              <a:rPr lang="ja-JP" altLang="en-US" sz="1300">
                <a:latin typeface="Calibri" pitchFamily="34" charset="0"/>
              </a:rPr>
              <a:pPr algn="r" defTabSz="990600"/>
              <a:t>1</a:t>
            </a:fld>
            <a:endParaRPr lang="en-US" altLang="ja-JP" sz="13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6"/>
          <p:cNvSpPr>
            <a:spLocks noGrp="1"/>
          </p:cNvSpPr>
          <p:nvPr>
            <p:ph type="sldNum" sz="quarter" idx="5"/>
          </p:nvPr>
        </p:nvSpPr>
        <p:spPr>
          <a:ln/>
        </p:spPr>
        <p:txBody>
          <a:bodyPr/>
          <a:lstStyle/>
          <a:p>
            <a:pPr>
              <a:defRPr/>
            </a:pPr>
            <a:fld id="{2A7FA9CC-AFBB-4B4D-91E4-43E43F9E9112}" type="slidenum">
              <a:rPr lang="ja-JP" altLang="en-US"/>
              <a:pPr>
                <a:defRPr/>
              </a:pPr>
              <a:t>26</a:t>
            </a:fld>
            <a:endParaRPr lang="en-US" altLang="ja-JP"/>
          </a:p>
        </p:txBody>
      </p:sp>
      <p:sp>
        <p:nvSpPr>
          <p:cNvPr id="69634"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69635" name="フッター プレースホルダ 5"/>
          <p:cNvSpPr>
            <a:spLocks noGrp="1"/>
          </p:cNvSpPr>
          <p:nvPr>
            <p:ph type="ftr" sz="quarter" idx="4"/>
          </p:nvPr>
        </p:nvSpPr>
        <p:spPr>
          <a:noFill/>
        </p:spPr>
        <p:txBody>
          <a:bodyPr/>
          <a:lstStyle/>
          <a:p>
            <a:r>
              <a:rPr lang="ja-JP" altLang="en-US"/>
              <a:t>プログラミング言語の特徴と分類</a:t>
            </a:r>
            <a:endParaRPr lang="en-US" altLang="ja-JP"/>
          </a:p>
        </p:txBody>
      </p:sp>
      <p:sp>
        <p:nvSpPr>
          <p:cNvPr id="6963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CAFD85D-D6FF-4E9A-92C1-54FA6B47DA08}" type="slidenum">
              <a:rPr lang="ja-JP" altLang="en-US" sz="1300">
                <a:latin typeface="Calibri" pitchFamily="34" charset="0"/>
              </a:rPr>
              <a:pPr algn="r" defTabSz="990600"/>
              <a:t>26</a:t>
            </a:fld>
            <a:endParaRPr lang="en-US" altLang="ja-JP" sz="1300">
              <a:latin typeface="Calibri" pitchFamily="34" charset="0"/>
            </a:endParaRPr>
          </a:p>
        </p:txBody>
      </p:sp>
      <p:sp>
        <p:nvSpPr>
          <p:cNvPr id="69637"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AFEA999-46ED-4DCF-9F54-1C0FD3DBB84E}" type="slidenum">
              <a:rPr lang="en-US" altLang="ja-JP" sz="1300">
                <a:latin typeface="Calibri" pitchFamily="34" charset="0"/>
              </a:rPr>
              <a:pPr algn="r" defTabSz="990600"/>
              <a:t>26</a:t>
            </a:fld>
            <a:endParaRPr lang="en-US" altLang="ja-JP" sz="1300">
              <a:latin typeface="Calibri" pitchFamily="34" charset="0"/>
            </a:endParaRPr>
          </a:p>
        </p:txBody>
      </p:sp>
      <p:sp>
        <p:nvSpPr>
          <p:cNvPr id="696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9"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5"/>
          </p:nvPr>
        </p:nvSpPr>
        <p:spPr>
          <a:ln/>
        </p:spPr>
        <p:txBody>
          <a:bodyPr/>
          <a:lstStyle/>
          <a:p>
            <a:pPr>
              <a:defRPr/>
            </a:pPr>
            <a:fld id="{3A72B42A-A843-440B-B74B-C2BF4256CE67}" type="slidenum">
              <a:rPr lang="ja-JP" altLang="en-US"/>
              <a:pPr>
                <a:defRPr/>
              </a:pPr>
              <a:t>29</a:t>
            </a:fld>
            <a:endParaRPr lang="en-US" altLang="ja-JP"/>
          </a:p>
        </p:txBody>
      </p:sp>
      <p:sp>
        <p:nvSpPr>
          <p:cNvPr id="70658"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70659" name="フッター プレースホルダ 5"/>
          <p:cNvSpPr>
            <a:spLocks noGrp="1"/>
          </p:cNvSpPr>
          <p:nvPr>
            <p:ph type="ftr" sz="quarter" idx="4"/>
          </p:nvPr>
        </p:nvSpPr>
        <p:spPr>
          <a:noFill/>
        </p:spPr>
        <p:txBody>
          <a:bodyPr/>
          <a:lstStyle/>
          <a:p>
            <a:r>
              <a:rPr lang="ja-JP" altLang="en-US"/>
              <a:t>プログラミング言語の特徴と分類</a:t>
            </a:r>
            <a:endParaRPr lang="en-US" altLang="ja-JP"/>
          </a:p>
        </p:txBody>
      </p:sp>
      <p:sp>
        <p:nvSpPr>
          <p:cNvPr id="7066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DE8003A-EA90-487E-9265-F62FCCAF9A8B}" type="slidenum">
              <a:rPr lang="ja-JP" altLang="en-US" sz="1300">
                <a:latin typeface="Calibri" pitchFamily="34" charset="0"/>
              </a:rPr>
              <a:pPr algn="r" defTabSz="990600"/>
              <a:t>29</a:t>
            </a:fld>
            <a:endParaRPr lang="en-US" altLang="ja-JP" sz="1300">
              <a:latin typeface="Calibri" pitchFamily="34" charset="0"/>
            </a:endParaRPr>
          </a:p>
        </p:txBody>
      </p:sp>
      <p:sp>
        <p:nvSpPr>
          <p:cNvPr id="70661" name="Rectangle 2"/>
          <p:cNvSpPr>
            <a:spLocks noGrp="1" noRot="1" noChangeAspect="1" noTextEdit="1"/>
          </p:cNvSpPr>
          <p:nvPr>
            <p:ph type="sldImg"/>
          </p:nvPr>
        </p:nvSpPr>
        <p:spPr bwMode="auto">
          <a:noFill/>
          <a:ln>
            <a:solidFill>
              <a:srgbClr val="000000"/>
            </a:solidFill>
            <a:miter lim="800000"/>
            <a:headEnd/>
            <a:tailEnd/>
          </a:ln>
        </p:spPr>
      </p:sp>
      <p:sp>
        <p:nvSpPr>
          <p:cNvPr id="70662" name="Rectangle 3"/>
          <p:cNvSpPr>
            <a:spLocks noGrp="1"/>
          </p:cNvSpPr>
          <p:nvPr>
            <p:ph type="body" idx="1"/>
          </p:nvPr>
        </p:nvSpPr>
        <p:spPr>
          <a:noFill/>
          <a:ln/>
        </p:spPr>
        <p:txBody>
          <a:bodyPr/>
          <a:lstStyle/>
          <a:p>
            <a:r>
              <a:rPr lang="ja-JP" altLang="en-US" smtClean="0"/>
              <a:t>左結合：「</a:t>
            </a:r>
            <a:r>
              <a:rPr lang="en-US" altLang="ja-JP" smtClean="0"/>
              <a:t>1.</a:t>
            </a:r>
            <a:r>
              <a:rPr lang="ja-JP" altLang="en-US" smtClean="0"/>
              <a:t>プログラミング言語の基礎」Ｐ</a:t>
            </a:r>
            <a:r>
              <a:rPr lang="en-US" altLang="ja-JP" smtClean="0"/>
              <a:t>.19</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5"/>
          </p:nvPr>
        </p:nvSpPr>
        <p:spPr>
          <a:ln/>
        </p:spPr>
        <p:txBody>
          <a:bodyPr/>
          <a:lstStyle/>
          <a:p>
            <a:pPr>
              <a:defRPr/>
            </a:pPr>
            <a:fld id="{132B7BC3-B04B-4B0D-8EF3-38FAAABB4B2D}" type="slidenum">
              <a:rPr lang="ja-JP" altLang="en-US"/>
              <a:pPr>
                <a:defRPr/>
              </a:pPr>
              <a:t>41</a:t>
            </a:fld>
            <a:endParaRPr lang="en-US" altLang="ja-JP"/>
          </a:p>
        </p:txBody>
      </p:sp>
      <p:sp>
        <p:nvSpPr>
          <p:cNvPr id="71682"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71683" name="フッター プレースホルダ 5"/>
          <p:cNvSpPr>
            <a:spLocks noGrp="1"/>
          </p:cNvSpPr>
          <p:nvPr>
            <p:ph type="ftr" sz="quarter" idx="4"/>
          </p:nvPr>
        </p:nvSpPr>
        <p:spPr>
          <a:noFill/>
        </p:spPr>
        <p:txBody>
          <a:bodyPr/>
          <a:lstStyle/>
          <a:p>
            <a:r>
              <a:rPr lang="ja-JP" altLang="en-US"/>
              <a:t>プログラミング言語の特徴と分類</a:t>
            </a:r>
            <a:endParaRPr lang="en-US" altLang="ja-JP"/>
          </a:p>
        </p:txBody>
      </p:sp>
      <p:sp>
        <p:nvSpPr>
          <p:cNvPr id="7168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8C84592-1D25-4EE3-BF46-D586CCD6FCFE}" type="slidenum">
              <a:rPr lang="ja-JP" altLang="en-US" sz="1300">
                <a:latin typeface="Calibri" pitchFamily="34" charset="0"/>
              </a:rPr>
              <a:pPr algn="r" defTabSz="990600"/>
              <a:t>41</a:t>
            </a:fld>
            <a:endParaRPr lang="en-US" altLang="ja-JP" sz="1300">
              <a:latin typeface="Calibri" pitchFamily="34" charset="0"/>
            </a:endParaRPr>
          </a:p>
        </p:txBody>
      </p:sp>
      <p:sp>
        <p:nvSpPr>
          <p:cNvPr id="71685" name="Rectangle 2"/>
          <p:cNvSpPr>
            <a:spLocks noGrp="1" noRot="1" noChangeAspect="1" noTextEdit="1"/>
          </p:cNvSpPr>
          <p:nvPr>
            <p:ph type="sldImg"/>
          </p:nvPr>
        </p:nvSpPr>
        <p:spPr bwMode="auto">
          <a:noFill/>
          <a:ln>
            <a:solidFill>
              <a:srgbClr val="000000"/>
            </a:solidFill>
            <a:miter lim="800000"/>
            <a:headEnd/>
            <a:tailEnd/>
          </a:ln>
        </p:spPr>
      </p:sp>
      <p:sp>
        <p:nvSpPr>
          <p:cNvPr id="71686" name="Rectangle 3"/>
          <p:cNvSpPr>
            <a:spLocks noGrp="1"/>
          </p:cNvSpPr>
          <p:nvPr>
            <p:ph type="body" idx="1"/>
          </p:nvPr>
        </p:nvSpPr>
        <p:spPr>
          <a:noFill/>
          <a:ln/>
        </p:spPr>
        <p:txBody>
          <a:bodyPr/>
          <a:lstStyle/>
          <a:p>
            <a:r>
              <a:rPr lang="en-US" altLang="ja-JP" smtClean="0"/>
              <a:t>C: clause</a:t>
            </a:r>
            <a:r>
              <a:rPr lang="ja-JP" altLang="en-US" smtClean="0"/>
              <a:t>（節）</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51</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オブジェクト指向プログラミング言語</a:t>
            </a:r>
            <a:endParaRPr lang="en-US" altLang="ja-JP"/>
          </a:p>
        </p:txBody>
      </p:sp>
      <p:sp>
        <p:nvSpPr>
          <p:cNvPr id="6" name="スライド番号プレースホルダ 5"/>
          <p:cNvSpPr>
            <a:spLocks noGrp="1"/>
          </p:cNvSpPr>
          <p:nvPr>
            <p:ph type="sldNum" sz="quarter" idx="12"/>
          </p:nvPr>
        </p:nvSpPr>
        <p:spPr/>
        <p:txBody>
          <a:bodyPr/>
          <a:lstStyle/>
          <a:p>
            <a:pPr>
              <a:defRPr/>
            </a:pPr>
            <a:fld id="{1F492FA4-F428-49A9-B12C-7456E69E9FA5}" type="slidenum">
              <a:rPr lang="ja-JP" altLang="en-US" smtClean="0"/>
              <a:pPr>
                <a:defRPr/>
              </a:pPr>
              <a:t>54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5"/>
          </p:nvPr>
        </p:nvSpPr>
        <p:spPr>
          <a:ln/>
        </p:spPr>
        <p:txBody>
          <a:bodyPr/>
          <a:lstStyle/>
          <a:p>
            <a:pPr>
              <a:defRPr/>
            </a:pPr>
            <a:fld id="{F556B53E-6E54-424E-BF31-BCCD30A4595A}" type="slidenum">
              <a:rPr lang="ja-JP" altLang="en-US"/>
              <a:pPr>
                <a:defRPr/>
              </a:pPr>
              <a:t>57</a:t>
            </a:fld>
            <a:endParaRPr lang="en-US" altLang="ja-JP"/>
          </a:p>
        </p:txBody>
      </p:sp>
      <p:sp>
        <p:nvSpPr>
          <p:cNvPr id="72706"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72707" name="フッター プレースホルダ 5"/>
          <p:cNvSpPr>
            <a:spLocks noGrp="1"/>
          </p:cNvSpPr>
          <p:nvPr>
            <p:ph type="ftr" sz="quarter" idx="4"/>
          </p:nvPr>
        </p:nvSpPr>
        <p:spPr>
          <a:noFill/>
        </p:spPr>
        <p:txBody>
          <a:bodyPr/>
          <a:lstStyle/>
          <a:p>
            <a:r>
              <a:rPr lang="ja-JP" altLang="en-US"/>
              <a:t>プログラミング言語の特徴と分類</a:t>
            </a:r>
            <a:endParaRPr lang="en-US" altLang="ja-JP"/>
          </a:p>
        </p:txBody>
      </p:sp>
      <p:sp>
        <p:nvSpPr>
          <p:cNvPr id="7270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FF5EC58-B79C-4A9A-AE3D-029327898B4B}" type="slidenum">
              <a:rPr lang="ja-JP" altLang="en-US" sz="1300">
                <a:latin typeface="Calibri" pitchFamily="34" charset="0"/>
              </a:rPr>
              <a:pPr algn="r" defTabSz="990600"/>
              <a:t>57</a:t>
            </a:fld>
            <a:endParaRPr lang="en-US" altLang="ja-JP" sz="1300">
              <a:latin typeface="Calibri" pitchFamily="34" charset="0"/>
            </a:endParaRPr>
          </a:p>
        </p:txBody>
      </p:sp>
      <p:sp>
        <p:nvSpPr>
          <p:cNvPr id="72709" name="Rectangle 2"/>
          <p:cNvSpPr>
            <a:spLocks noGrp="1" noRot="1" noChangeAspect="1" noTextEdit="1"/>
          </p:cNvSpPr>
          <p:nvPr>
            <p:ph type="sldImg"/>
          </p:nvPr>
        </p:nvSpPr>
        <p:spPr bwMode="auto">
          <a:noFill/>
          <a:ln>
            <a:solidFill>
              <a:srgbClr val="000000"/>
            </a:solidFill>
            <a:miter lim="800000"/>
            <a:headEnd/>
            <a:tailEnd/>
          </a:ln>
        </p:spPr>
      </p:sp>
      <p:sp>
        <p:nvSpPr>
          <p:cNvPr id="72710" name="Rectangle 3"/>
          <p:cNvSpPr>
            <a:spLocks noGrp="1"/>
          </p:cNvSpPr>
          <p:nvPr>
            <p:ph type="body" idx="1"/>
          </p:nvPr>
        </p:nvSpPr>
        <p:spPr>
          <a:noFill/>
          <a:ln/>
        </p:spPr>
        <p:txBody>
          <a:bodyPr/>
          <a:lstStyle/>
          <a:p>
            <a:r>
              <a:rPr lang="ja-JP" altLang="en-US" smtClean="0"/>
              <a:t>個体と概念</a:t>
            </a:r>
          </a:p>
          <a:p>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本来、カプセル化（まとめること）と隠蔽（隠すこと）は別の概念であるが、多くの場合「同じこと」 </a:t>
            </a:r>
            <a:r>
              <a:rPr kumimoji="1" lang="en-US" altLang="ja-JP" smtClean="0"/>
              <a:t>or</a:t>
            </a:r>
            <a:r>
              <a:rPr kumimoji="1" lang="ja-JP" altLang="en-US" smtClean="0"/>
              <a:t> 「隠蔽はカプセル化の一部」としている。</a:t>
            </a:r>
            <a:endParaRPr kumimoji="1" lang="en-US" altLang="ja-JP" smtClean="0"/>
          </a:p>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62</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63</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以下、紹介のみ。こんなものもあるという程度に考える。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68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en-US" altLang="ja-JP" smtClean="0"/>
              <a:t>Eiffel</a:t>
            </a:r>
            <a:r>
              <a:rPr lang="ja-JP" altLang="en-US" smtClean="0"/>
              <a:t>：［</a:t>
            </a:r>
            <a:r>
              <a:rPr lang="en-US" altLang="ja-JP" smtClean="0"/>
              <a:t>áifəl</a:t>
            </a:r>
            <a:r>
              <a:rPr lang="ja-JP" altLang="en-US" smtClean="0"/>
              <a:t>］</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69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この４つを本講義では扱う</a:t>
            </a:r>
            <a:endParaRPr kumimoji="1" lang="en-US" altLang="ja-JP" smtClean="0"/>
          </a:p>
          <a:p>
            <a:r>
              <a:rPr kumimoji="1" lang="ja-JP" altLang="en-US" smtClean="0"/>
              <a:t>関数型言語、論理型言語は、非手続き型言語ともいわれる</a:t>
            </a:r>
            <a:endParaRPr kumimoji="1" lang="en-US" altLang="ja-JP" smtClean="0"/>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a:t>
            </a:r>
            <a:r>
              <a:rPr kumimoji="1" lang="en-US" altLang="ja-JP" smtClean="0"/>
              <a:t>:=</a:t>
            </a:r>
            <a:r>
              <a:rPr kumimoji="1" lang="ja-JP" altLang="en-US" smtClean="0"/>
              <a:t>」は、代入を表す一般的な記号</a:t>
            </a:r>
            <a:endParaRPr kumimoji="1" lang="en-US" altLang="ja-JP" smtClean="0"/>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12</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5"/>
          </p:nvPr>
        </p:nvSpPr>
        <p:spPr>
          <a:ln/>
        </p:spPr>
        <p:txBody>
          <a:bodyPr/>
          <a:lstStyle/>
          <a:p>
            <a:pPr>
              <a:defRPr/>
            </a:pPr>
            <a:fld id="{F5513FDA-B7DF-4D71-A4EC-00CD1233E809}" type="slidenum">
              <a:rPr lang="ja-JP" altLang="en-US"/>
              <a:pPr>
                <a:defRPr/>
              </a:pPr>
              <a:t>17</a:t>
            </a:fld>
            <a:endParaRPr lang="en-US" altLang="ja-JP"/>
          </a:p>
        </p:txBody>
      </p:sp>
      <p:sp>
        <p:nvSpPr>
          <p:cNvPr id="68610" name="ヘッダー プレースホルダ 1"/>
          <p:cNvSpPr>
            <a:spLocks noGrp="1"/>
          </p:cNvSpPr>
          <p:nvPr>
            <p:ph type="hdr" sz="quarter"/>
          </p:nvPr>
        </p:nvSpPr>
        <p:spPr>
          <a:noFill/>
        </p:spPr>
        <p:txBody>
          <a:bodyPr/>
          <a:lstStyle/>
          <a:p>
            <a:r>
              <a:rPr lang="ja-JP" altLang="en-US"/>
              <a:t>プログラミング言語論</a:t>
            </a:r>
            <a:endParaRPr lang="en-US" altLang="ja-JP"/>
          </a:p>
        </p:txBody>
      </p:sp>
      <p:sp>
        <p:nvSpPr>
          <p:cNvPr id="68611" name="フッター プレースホルダ 5"/>
          <p:cNvSpPr>
            <a:spLocks noGrp="1"/>
          </p:cNvSpPr>
          <p:nvPr>
            <p:ph type="ftr" sz="quarter" idx="4"/>
          </p:nvPr>
        </p:nvSpPr>
        <p:spPr>
          <a:noFill/>
        </p:spPr>
        <p:txBody>
          <a:bodyPr/>
          <a:lstStyle/>
          <a:p>
            <a:r>
              <a:rPr lang="ja-JP" altLang="en-US"/>
              <a:t>プログラミング言語の特徴と分類</a:t>
            </a:r>
            <a:endParaRPr lang="en-US" altLang="ja-JP"/>
          </a:p>
        </p:txBody>
      </p:sp>
      <p:sp>
        <p:nvSpPr>
          <p:cNvPr id="6861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92D2CF9-31A6-4E4A-AB4D-C4D101051D36}" type="slidenum">
              <a:rPr lang="ja-JP" altLang="en-US" sz="1300">
                <a:latin typeface="Calibri" pitchFamily="34" charset="0"/>
              </a:rPr>
              <a:pPr algn="r" defTabSz="990600"/>
              <a:t>17</a:t>
            </a:fld>
            <a:endParaRPr lang="en-US" altLang="ja-JP" sz="1300">
              <a:latin typeface="Calibri" pitchFamily="34" charset="0"/>
            </a:endParaRPr>
          </a:p>
        </p:txBody>
      </p:sp>
      <p:sp>
        <p:nvSpPr>
          <p:cNvPr id="68613" name="Rectangle 2"/>
          <p:cNvSpPr>
            <a:spLocks noGrp="1" noRot="1" noChangeAspect="1" noTextEdit="1"/>
          </p:cNvSpPr>
          <p:nvPr>
            <p:ph type="sldImg"/>
          </p:nvPr>
        </p:nvSpPr>
        <p:spPr bwMode="auto">
          <a:noFill/>
          <a:ln>
            <a:solidFill>
              <a:srgbClr val="000000"/>
            </a:solidFill>
            <a:miter lim="800000"/>
            <a:headEnd/>
            <a:tailEnd/>
          </a:ln>
        </p:spPr>
      </p:sp>
      <p:sp>
        <p:nvSpPr>
          <p:cNvPr id="68614" name="Rectangle 3"/>
          <p:cNvSpPr>
            <a:spLocks noGrp="1"/>
          </p:cNvSpPr>
          <p:nvPr>
            <p:ph type="body" idx="1"/>
          </p:nvPr>
        </p:nvSpPr>
        <p:spPr>
          <a:noFill/>
          <a:ln/>
        </p:spPr>
        <p:txBody>
          <a:bodyPr/>
          <a:lstStyle/>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関数の適用</a:t>
            </a:r>
            <a:r>
              <a:rPr kumimoji="1" lang="ja-JP" altLang="en-US" smtClean="0"/>
              <a:t>： 「</a:t>
            </a:r>
            <a:r>
              <a:rPr kumimoji="1" lang="ja-JP" altLang="en-US" smtClean="0"/>
              <a:t>１．プログラミング言語の基礎」 </a:t>
            </a:r>
            <a:r>
              <a:rPr kumimoji="1" lang="en-US" altLang="ja-JP" smtClean="0"/>
              <a:t>P.</a:t>
            </a:r>
            <a:r>
              <a:rPr kumimoji="1" lang="ja-JP" altLang="en-US" smtClean="0"/>
              <a:t>４３</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18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mtClean="0"/>
              <a:t>高階関数</a:t>
            </a:r>
          </a:p>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19</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21</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純粋＝参照の透明性を保証</a:t>
            </a:r>
            <a:endParaRPr kumimoji="1" lang="en-US" altLang="ja-JP" smtClean="0"/>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22</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1200" smtClean="0"/>
              <a:t>関数を表すのに文字</a:t>
            </a:r>
            <a:r>
              <a:rPr lang="en-US" altLang="ja-JP" sz="1200" smtClean="0"/>
              <a:t>λ</a:t>
            </a:r>
            <a:r>
              <a:rPr lang="ja-JP" altLang="en-US" sz="1200" smtClean="0"/>
              <a:t>（ラムダ）を使う習慣から、この名がある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プログラミング言語の特徴と分類</a:t>
            </a:r>
            <a:endParaRPr lang="en-US" altLang="ja-JP"/>
          </a:p>
        </p:txBody>
      </p:sp>
      <p:sp>
        <p:nvSpPr>
          <p:cNvPr id="6" name="スライド番号プレースホルダ 5"/>
          <p:cNvSpPr>
            <a:spLocks noGrp="1"/>
          </p:cNvSpPr>
          <p:nvPr>
            <p:ph type="sldNum" sz="quarter" idx="12"/>
          </p:nvPr>
        </p:nvSpPr>
        <p:spPr/>
        <p:txBody>
          <a:bodyPr/>
          <a:lstStyle/>
          <a:p>
            <a:pPr>
              <a:defRPr/>
            </a:pPr>
            <a:fld id="{B549D62C-DE62-4194-89CF-793E394D0709}" type="slidenum">
              <a:rPr lang="ja-JP" altLang="en-US" smtClean="0"/>
              <a:pPr>
                <a:defRPr/>
              </a:pPr>
              <a:t>23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ACCBBB02-F7D5-4061-9DF7-3985CA36C83C}" type="datetime1">
              <a:rPr lang="ja-JP" altLang="en-US"/>
              <a:pPr>
                <a:defRPr/>
              </a:pPr>
              <a:t>2014/8/5</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42740CAD-47ED-46FA-8830-44BEBE2F6E4B}"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611A2933-94E2-4C1B-B8CE-7EF946B8AB4B}" type="datetime1">
              <a:rPr lang="ja-JP" altLang="en-US"/>
              <a:pPr>
                <a:defRPr/>
              </a:pPr>
              <a:t>2014/8/5</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AFF97D05-BD48-420A-929A-2D1CB05C29A5}"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64616F13-A54A-4C8F-A8D3-B2BDB9973438}" type="datetime1">
              <a:rPr lang="ja-JP" altLang="en-US"/>
              <a:pPr>
                <a:defRPr/>
              </a:pPr>
              <a:t>2014/8/5</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4B17FA04-8DE8-4063-A0C5-0A09F3C4FF27}"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F69FF5D6-29CF-4C0C-BC9B-6C3EE3561FCB}" type="datetime1">
              <a:rPr lang="ja-JP" altLang="en-US"/>
              <a:pPr>
                <a:defRPr/>
              </a:pPr>
              <a:t>2014/8/5</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5666FD90-23B5-4BB5-8C6E-84038586CEF1}"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D0974D9D-FA5F-4EDC-BFD2-FF43673D682A}" type="datetime1">
              <a:rPr lang="ja-JP" altLang="en-US"/>
              <a:pPr>
                <a:defRPr/>
              </a:pPr>
              <a:t>2014/8/5</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45719FD1-2D80-4439-A59B-BC62BFA4D527}"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59A75A10-5BCC-4C38-AB6F-DA35794A61EC}" type="datetime1">
              <a:rPr lang="ja-JP" altLang="en-US"/>
              <a:pPr>
                <a:defRPr/>
              </a:pPr>
              <a:t>2014/8/5</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2D6E54E3-F584-4CDD-95DB-B1043B0A7D66}"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1616CB1D-D1D9-4F64-BDF0-52178F132300}" type="datetime1">
              <a:rPr lang="ja-JP" altLang="en-US"/>
              <a:pPr>
                <a:defRPr/>
              </a:pPr>
              <a:t>2014/8/5</a:t>
            </a:fld>
            <a:endParaRPr lang="ja-JP" altLang="en-US"/>
          </a:p>
        </p:txBody>
      </p:sp>
      <p:sp>
        <p:nvSpPr>
          <p:cNvPr id="8" name="Rectangle 8"/>
          <p:cNvSpPr>
            <a:spLocks noGrp="1" noChangeArrowheads="1"/>
          </p:cNvSpPr>
          <p:nvPr>
            <p:ph type="ftr" sz="quarter" idx="11"/>
          </p:nvPr>
        </p:nvSpPr>
        <p:spPr>
          <a:ln/>
        </p:spPr>
        <p:txBody>
          <a:bodyPr/>
          <a:lstStyle>
            <a:lvl1pPr>
              <a:defRPr/>
            </a:lvl1pPr>
          </a:lstStyle>
          <a:p>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3EEE541E-F370-4E83-8374-D5CB2B37A2AB}"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2630994D-AAAD-415B-818C-09C0151A40F8}" type="datetime1">
              <a:rPr lang="ja-JP" altLang="en-US"/>
              <a:pPr>
                <a:defRPr/>
              </a:pPr>
              <a:t>2014/8/5</a:t>
            </a:fld>
            <a:endParaRPr lang="ja-JP" altLang="en-US"/>
          </a:p>
        </p:txBody>
      </p:sp>
      <p:sp>
        <p:nvSpPr>
          <p:cNvPr id="4" name="Rectangle 8"/>
          <p:cNvSpPr>
            <a:spLocks noGrp="1" noChangeArrowheads="1"/>
          </p:cNvSpPr>
          <p:nvPr>
            <p:ph type="ftr" sz="quarter" idx="11"/>
          </p:nvPr>
        </p:nvSpPr>
        <p:spPr>
          <a:ln/>
        </p:spPr>
        <p:txBody>
          <a:bodyPr/>
          <a:lstStyle>
            <a:lvl1pPr>
              <a:defRPr/>
            </a:lvl1pPr>
          </a:lstStyle>
          <a:p>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A3A7AB23-2EE8-4A91-97B6-50142EC7A424}"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D67C1C7-4869-4819-A097-6C0849860417}" type="datetime1">
              <a:rPr lang="ja-JP" altLang="en-US"/>
              <a:pPr>
                <a:defRPr/>
              </a:pPr>
              <a:t>2014/8/5</a:t>
            </a:fld>
            <a:endParaRPr lang="ja-JP" altLang="en-US"/>
          </a:p>
        </p:txBody>
      </p:sp>
      <p:sp>
        <p:nvSpPr>
          <p:cNvPr id="3" name="Rectangle 8"/>
          <p:cNvSpPr>
            <a:spLocks noGrp="1" noChangeArrowheads="1"/>
          </p:cNvSpPr>
          <p:nvPr>
            <p:ph type="ftr" sz="quarter" idx="11"/>
          </p:nvPr>
        </p:nvSpPr>
        <p:spPr>
          <a:ln/>
        </p:spPr>
        <p:txBody>
          <a:bodyPr/>
          <a:lstStyle>
            <a:lvl1pPr>
              <a:defRPr/>
            </a:lvl1pPr>
          </a:lstStyle>
          <a:p>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5EF918C5-6E94-443D-A3DD-B8D98227256D}"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AE02A29F-F9E1-43F1-823B-33BC4A84167C}" type="datetime1">
              <a:rPr lang="ja-JP" altLang="en-US"/>
              <a:pPr>
                <a:defRPr/>
              </a:pPr>
              <a:t>2014/8/5</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1D1B60DB-F373-4CCB-87DD-DAB707A33E18}"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CB3F14C8-42FA-420E-8AAD-7A3CFEFDE7E2}" type="datetime1">
              <a:rPr lang="ja-JP" altLang="en-US"/>
              <a:pPr>
                <a:defRPr/>
              </a:pPr>
              <a:t>2014/8/5</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4FE78519-EFE8-4247-BA89-1D61A7D26D3A}"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B68B9D6F-84D9-45A0-88F2-D21A3E76BCAA}" type="datetime1">
              <a:rPr lang="ja-JP" altLang="en-US"/>
              <a:pPr>
                <a:defRPr/>
              </a:pPr>
              <a:t>2014/8/5</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pitchFamily="50" charset="-128"/>
              </a:defRPr>
            </a:lvl1pPr>
          </a:lstStyle>
          <a:p>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61650FF9-D504-498F-91A3-A11E22E6F952}"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816" r:id="rId1"/>
    <p:sldLayoutId id="2147483815" r:id="rId2"/>
    <p:sldLayoutId id="2147483814" r:id="rId3"/>
    <p:sldLayoutId id="2147483813" r:id="rId4"/>
    <p:sldLayoutId id="2147483812" r:id="rId5"/>
    <p:sldLayoutId id="2147483811" r:id="rId6"/>
    <p:sldLayoutId id="2147483810" r:id="rId7"/>
    <p:sldLayoutId id="2147483809" r:id="rId8"/>
    <p:sldLayoutId id="2147483808" r:id="rId9"/>
    <p:sldLayoutId id="2147483807" r:id="rId10"/>
    <p:sldLayoutId id="2147483806"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32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dirty="0" smtClean="0"/>
              <a:t>プログラミング言語論</a:t>
            </a:r>
            <a:endParaRPr lang="ja-JP" altLang="en-US" sz="5400" dirty="0"/>
          </a:p>
        </p:txBody>
      </p:sp>
      <p:sp>
        <p:nvSpPr>
          <p:cNvPr id="3075" name="サブタイトル 2"/>
          <p:cNvSpPr>
            <a:spLocks noGrp="1"/>
          </p:cNvSpPr>
          <p:nvPr>
            <p:ph type="subTitle" sz="quarter" idx="1"/>
          </p:nvPr>
        </p:nvSpPr>
        <p:spPr>
          <a:xfrm>
            <a:off x="1258888" y="2997200"/>
            <a:ext cx="6842125" cy="3168650"/>
          </a:xfrm>
        </p:spPr>
        <p:txBody>
          <a:bodyPr/>
          <a:lstStyle/>
          <a:p>
            <a:pPr algn="ctr" eaLnBrk="1" hangingPunct="1">
              <a:lnSpc>
                <a:spcPct val="110000"/>
              </a:lnSpc>
            </a:pPr>
            <a:r>
              <a:rPr lang="ja-JP" altLang="en-US" sz="4800" u="sng" smtClean="0"/>
              <a:t>プログラミング言語の</a:t>
            </a:r>
            <a:br>
              <a:rPr lang="ja-JP" altLang="en-US" sz="4800" u="sng" smtClean="0"/>
            </a:br>
            <a:r>
              <a:rPr lang="ja-JP" altLang="en-US" sz="4800" u="sng" smtClean="0"/>
              <a:t>特徴と分類</a:t>
            </a:r>
          </a:p>
          <a:p>
            <a:pPr algn="ctr" eaLnBrk="1" hangingPunct="1">
              <a:lnSpc>
                <a:spcPct val="60000"/>
              </a:lnSpc>
            </a:pPr>
            <a:endParaRPr lang="ja-JP" altLang="en-US" sz="4000" smtClean="0"/>
          </a:p>
          <a:p>
            <a:pPr algn="ctr" eaLnBrk="1" hangingPunct="1">
              <a:lnSpc>
                <a:spcPct val="110000"/>
              </a:lnSpc>
            </a:pPr>
            <a:r>
              <a:rPr lang="ja-JP" altLang="en-US" sz="4000" smtClean="0"/>
              <a:t>水野嘉明</a:t>
            </a:r>
          </a:p>
        </p:txBody>
      </p:sp>
      <p:sp>
        <p:nvSpPr>
          <p:cNvPr id="30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F1249E-EADA-4134-9A24-0DC8823F5C8F}" type="slidenum">
              <a:rPr lang="ja-JP" altLang="en-US">
                <a:latin typeface="ＭＳ Ｐゴシック" pitchFamily="50" charset="-128"/>
              </a:rPr>
              <a:pPr algn="r"/>
              <a:t>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命令型言語の理論モデル</a:t>
            </a:r>
            <a:endParaRPr lang="en-US" altLang="ja-JP" smtClean="0">
              <a:effectLst/>
            </a:endParaRPr>
          </a:p>
        </p:txBody>
      </p:sp>
      <p:sp>
        <p:nvSpPr>
          <p:cNvPr id="11267" name="Rectangle 3"/>
          <p:cNvSpPr>
            <a:spLocks noGrp="1" noChangeArrowheads="1"/>
          </p:cNvSpPr>
          <p:nvPr>
            <p:ph type="body" idx="1"/>
          </p:nvPr>
        </p:nvSpPr>
        <p:spPr>
          <a:xfrm>
            <a:off x="682624" y="1981200"/>
            <a:ext cx="7777164" cy="4543425"/>
          </a:xfrm>
        </p:spPr>
        <p:txBody>
          <a:bodyPr/>
          <a:lstStyle/>
          <a:p>
            <a:r>
              <a:rPr lang="ja-JP" altLang="en-US" smtClean="0"/>
              <a:t>命令型言語実行時の計算モデル</a:t>
            </a:r>
          </a:p>
          <a:p>
            <a:pPr>
              <a:lnSpc>
                <a:spcPct val="100000"/>
              </a:lnSpc>
              <a:buFont typeface="Wingdings" pitchFamily="2" charset="2"/>
              <a:buNone/>
            </a:pPr>
            <a:r>
              <a:rPr lang="ja-JP" altLang="en-US" smtClean="0"/>
              <a:t>		＝ ノイマン型コンピュータ</a:t>
            </a:r>
          </a:p>
          <a:p>
            <a:pPr lvl="1"/>
            <a:r>
              <a:rPr lang="ja-JP" altLang="en-US" smtClean="0"/>
              <a:t>基本的な命令</a:t>
            </a:r>
          </a:p>
          <a:p>
            <a:pPr lvl="2">
              <a:lnSpc>
                <a:spcPct val="95000"/>
              </a:lnSpc>
            </a:pPr>
            <a:r>
              <a:rPr lang="ja-JP" altLang="en-US" sz="3600" smtClean="0"/>
              <a:t>メモリの読み書き </a:t>
            </a:r>
            <a:r>
              <a:rPr lang="en-US" altLang="ja-JP" sz="3600" smtClean="0"/>
              <a:t>(load, store)</a:t>
            </a:r>
          </a:p>
          <a:p>
            <a:pPr lvl="2">
              <a:lnSpc>
                <a:spcPct val="95000"/>
              </a:lnSpc>
            </a:pPr>
            <a:r>
              <a:rPr lang="ja-JP" altLang="en-US" sz="3600" smtClean="0"/>
              <a:t>演算 </a:t>
            </a:r>
            <a:r>
              <a:rPr lang="en-US" altLang="ja-JP" sz="3600" smtClean="0"/>
              <a:t>(add, sub, mul, div</a:t>
            </a:r>
            <a:r>
              <a:rPr lang="ja-JP" altLang="en-US" sz="3600" smtClean="0"/>
              <a:t> など</a:t>
            </a:r>
            <a:r>
              <a:rPr lang="en-US" altLang="ja-JP" sz="3600" smtClean="0"/>
              <a:t>)</a:t>
            </a:r>
          </a:p>
          <a:p>
            <a:pPr lvl="2">
              <a:lnSpc>
                <a:spcPct val="95000"/>
              </a:lnSpc>
            </a:pPr>
            <a:r>
              <a:rPr lang="ja-JP" altLang="en-US" sz="3600" smtClean="0"/>
              <a:t>制御命令 </a:t>
            </a:r>
            <a:r>
              <a:rPr lang="en-US" altLang="ja-JP" sz="3600" smtClean="0"/>
              <a:t>(call, jump</a:t>
            </a:r>
            <a:r>
              <a:rPr lang="ja-JP" altLang="en-US" sz="3600" smtClean="0"/>
              <a:t> など</a:t>
            </a:r>
            <a:r>
              <a:rPr lang="en-US" altLang="ja-JP" sz="3600" smtClean="0"/>
              <a:t>)</a:t>
            </a:r>
          </a:p>
        </p:txBody>
      </p:sp>
      <p:sp>
        <p:nvSpPr>
          <p:cNvPr id="112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7D94031-36A5-4F78-A66E-E63D514C013F}" type="slidenum">
              <a:rPr lang="ja-JP" altLang="en-US">
                <a:latin typeface="ＭＳ Ｐゴシック" pitchFamily="50" charset="-128"/>
              </a:rPr>
              <a:pPr algn="r"/>
              <a:t>10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命令型言語の理論モデル</a:t>
            </a:r>
          </a:p>
        </p:txBody>
      </p:sp>
      <p:sp>
        <p:nvSpPr>
          <p:cNvPr id="12291" name="Rectangle 3"/>
          <p:cNvSpPr>
            <a:spLocks noGrp="1" noChangeArrowheads="1"/>
          </p:cNvSpPr>
          <p:nvPr>
            <p:ph type="body" idx="1"/>
          </p:nvPr>
        </p:nvSpPr>
        <p:spPr>
          <a:xfrm>
            <a:off x="682625" y="1981200"/>
            <a:ext cx="7772400" cy="1447800"/>
          </a:xfrm>
        </p:spPr>
        <p:txBody>
          <a:bodyPr/>
          <a:lstStyle/>
          <a:p>
            <a:pPr lvl="1"/>
            <a:r>
              <a:rPr lang="ja-JP" altLang="en-US" smtClean="0"/>
              <a:t>ノイマン型コンピュータのハードウェア構成</a:t>
            </a:r>
          </a:p>
        </p:txBody>
      </p:sp>
      <p:sp>
        <p:nvSpPr>
          <p:cNvPr id="122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7F1F979-8A02-4124-85FA-A7AC48BA1348}" type="slidenum">
              <a:rPr lang="ja-JP" altLang="en-US">
                <a:latin typeface="ＭＳ Ｐゴシック" pitchFamily="50" charset="-128"/>
              </a:rPr>
              <a:pPr algn="r"/>
              <a:t>11</a:t>
            </a:fld>
            <a:endParaRPr lang="en-US" altLang="ja-JP">
              <a:latin typeface="ＭＳ Ｐゴシック" pitchFamily="50" charset="-128"/>
            </a:endParaRPr>
          </a:p>
        </p:txBody>
      </p:sp>
      <p:sp useBgFill="1">
        <p:nvSpPr>
          <p:cNvPr id="12293" name="Rectangle 5"/>
          <p:cNvSpPr>
            <a:spLocks noChangeArrowheads="1"/>
          </p:cNvSpPr>
          <p:nvPr/>
        </p:nvSpPr>
        <p:spPr bwMode="auto">
          <a:xfrm>
            <a:off x="1187450" y="3717925"/>
            <a:ext cx="2663825" cy="1008063"/>
          </a:xfrm>
          <a:prstGeom prst="rect">
            <a:avLst/>
          </a:prstGeom>
          <a:ln w="38100">
            <a:solidFill>
              <a:schemeClr val="accent2"/>
            </a:solidFill>
            <a:miter lim="800000"/>
            <a:headEnd/>
            <a:tailEnd/>
          </a:ln>
        </p:spPr>
        <p:txBody>
          <a:bodyPr wrap="none" anchor="ctr"/>
          <a:lstStyle/>
          <a:p>
            <a:pPr algn="ctr"/>
            <a:r>
              <a:rPr lang="ja-JP" altLang="en-US" sz="3200"/>
              <a:t>中央処理装置</a:t>
            </a:r>
          </a:p>
          <a:p>
            <a:pPr algn="ctr"/>
            <a:r>
              <a:rPr lang="ja-JP" altLang="en-US" sz="2800"/>
              <a:t>（演算・制御装置）</a:t>
            </a:r>
          </a:p>
        </p:txBody>
      </p:sp>
      <p:sp useBgFill="1">
        <p:nvSpPr>
          <p:cNvPr id="12294" name="Rectangle 6"/>
          <p:cNvSpPr>
            <a:spLocks noChangeArrowheads="1"/>
          </p:cNvSpPr>
          <p:nvPr/>
        </p:nvSpPr>
        <p:spPr bwMode="auto">
          <a:xfrm>
            <a:off x="6300788" y="3717925"/>
            <a:ext cx="2663825" cy="1008063"/>
          </a:xfrm>
          <a:prstGeom prst="rect">
            <a:avLst/>
          </a:prstGeom>
          <a:ln w="38100">
            <a:solidFill>
              <a:schemeClr val="accent2"/>
            </a:solidFill>
            <a:miter lim="800000"/>
            <a:headEnd/>
            <a:tailEnd/>
          </a:ln>
        </p:spPr>
        <p:txBody>
          <a:bodyPr wrap="none" anchor="ctr"/>
          <a:lstStyle/>
          <a:p>
            <a:pPr algn="ctr"/>
            <a:r>
              <a:rPr lang="ja-JP" altLang="en-US" sz="3200"/>
              <a:t>記憶装置</a:t>
            </a:r>
          </a:p>
          <a:p>
            <a:pPr algn="ctr"/>
            <a:r>
              <a:rPr lang="ja-JP" altLang="en-US" sz="3200"/>
              <a:t>（メモリ）</a:t>
            </a:r>
          </a:p>
        </p:txBody>
      </p:sp>
      <p:sp useBgFill="1">
        <p:nvSpPr>
          <p:cNvPr id="12295" name="Rectangle 7"/>
          <p:cNvSpPr>
            <a:spLocks noChangeArrowheads="1"/>
          </p:cNvSpPr>
          <p:nvPr/>
        </p:nvSpPr>
        <p:spPr bwMode="auto">
          <a:xfrm>
            <a:off x="6300788" y="5589588"/>
            <a:ext cx="2663825" cy="576262"/>
          </a:xfrm>
          <a:prstGeom prst="rect">
            <a:avLst/>
          </a:prstGeom>
          <a:ln w="38100">
            <a:solidFill>
              <a:schemeClr val="accent2"/>
            </a:solidFill>
            <a:miter lim="800000"/>
            <a:headEnd/>
            <a:tailEnd/>
          </a:ln>
        </p:spPr>
        <p:txBody>
          <a:bodyPr wrap="none" anchor="ctr"/>
          <a:lstStyle/>
          <a:p>
            <a:pPr algn="ctr"/>
            <a:r>
              <a:rPr lang="ja-JP" altLang="en-US" sz="3200"/>
              <a:t>入出力装置</a:t>
            </a:r>
          </a:p>
        </p:txBody>
      </p:sp>
      <p:sp>
        <p:nvSpPr>
          <p:cNvPr id="12296" name="Line 8"/>
          <p:cNvSpPr>
            <a:spLocks noChangeShapeType="1"/>
          </p:cNvSpPr>
          <p:nvPr/>
        </p:nvSpPr>
        <p:spPr bwMode="auto">
          <a:xfrm flipV="1">
            <a:off x="7451725" y="4797425"/>
            <a:ext cx="0" cy="720725"/>
          </a:xfrm>
          <a:prstGeom prst="line">
            <a:avLst/>
          </a:prstGeom>
          <a:noFill/>
          <a:ln w="57150">
            <a:solidFill>
              <a:schemeClr val="tx1"/>
            </a:solidFill>
            <a:round/>
            <a:headEnd/>
            <a:tailEnd type="triangle" w="lg" len="med"/>
          </a:ln>
        </p:spPr>
        <p:txBody>
          <a:bodyPr/>
          <a:lstStyle/>
          <a:p>
            <a:endParaRPr lang="ja-JP" altLang="en-US"/>
          </a:p>
        </p:txBody>
      </p:sp>
      <p:sp>
        <p:nvSpPr>
          <p:cNvPr id="12297" name="Line 9"/>
          <p:cNvSpPr>
            <a:spLocks noChangeShapeType="1"/>
          </p:cNvSpPr>
          <p:nvPr/>
        </p:nvSpPr>
        <p:spPr bwMode="auto">
          <a:xfrm flipV="1">
            <a:off x="7885113" y="4797425"/>
            <a:ext cx="0" cy="720725"/>
          </a:xfrm>
          <a:prstGeom prst="line">
            <a:avLst/>
          </a:prstGeom>
          <a:noFill/>
          <a:ln w="57150">
            <a:solidFill>
              <a:schemeClr val="tx1"/>
            </a:solidFill>
            <a:round/>
            <a:headEnd type="triangle" w="lg" len="med"/>
            <a:tailEnd/>
          </a:ln>
        </p:spPr>
        <p:txBody>
          <a:bodyPr/>
          <a:lstStyle/>
          <a:p>
            <a:endParaRPr lang="ja-JP" altLang="en-US"/>
          </a:p>
        </p:txBody>
      </p:sp>
      <p:sp>
        <p:nvSpPr>
          <p:cNvPr id="12298" name="Line 10"/>
          <p:cNvSpPr>
            <a:spLocks noChangeShapeType="1"/>
          </p:cNvSpPr>
          <p:nvPr/>
        </p:nvSpPr>
        <p:spPr bwMode="auto">
          <a:xfrm>
            <a:off x="3922713" y="4365625"/>
            <a:ext cx="2305050" cy="0"/>
          </a:xfrm>
          <a:prstGeom prst="line">
            <a:avLst/>
          </a:prstGeom>
          <a:noFill/>
          <a:ln w="57150">
            <a:solidFill>
              <a:schemeClr val="tx1"/>
            </a:solidFill>
            <a:round/>
            <a:headEnd/>
            <a:tailEnd type="triangle" w="lg" len="med"/>
          </a:ln>
        </p:spPr>
        <p:txBody>
          <a:bodyPr/>
          <a:lstStyle/>
          <a:p>
            <a:endParaRPr lang="ja-JP" altLang="en-US"/>
          </a:p>
        </p:txBody>
      </p:sp>
      <p:sp>
        <p:nvSpPr>
          <p:cNvPr id="12299" name="Line 11"/>
          <p:cNvSpPr>
            <a:spLocks noChangeShapeType="1"/>
          </p:cNvSpPr>
          <p:nvPr/>
        </p:nvSpPr>
        <p:spPr bwMode="auto">
          <a:xfrm flipH="1">
            <a:off x="3924300" y="4076700"/>
            <a:ext cx="2303463" cy="0"/>
          </a:xfrm>
          <a:prstGeom prst="line">
            <a:avLst/>
          </a:prstGeom>
          <a:noFill/>
          <a:ln w="57150">
            <a:solidFill>
              <a:schemeClr val="tx1"/>
            </a:solidFill>
            <a:round/>
            <a:headEnd/>
            <a:tailEnd type="triangle" w="lg" len="med"/>
          </a:ln>
        </p:spPr>
        <p:txBody>
          <a:bodyPr/>
          <a:lstStyle/>
          <a:p>
            <a:endParaRPr lang="ja-JP" altLang="en-US"/>
          </a:p>
        </p:txBody>
      </p:sp>
      <p:sp>
        <p:nvSpPr>
          <p:cNvPr id="12300" name="Text Box 12"/>
          <p:cNvSpPr txBox="1">
            <a:spLocks noChangeArrowheads="1"/>
          </p:cNvSpPr>
          <p:nvPr/>
        </p:nvSpPr>
        <p:spPr bwMode="auto">
          <a:xfrm>
            <a:off x="3995738" y="4362450"/>
            <a:ext cx="2592387" cy="579438"/>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store</a:t>
            </a:r>
            <a:r>
              <a:rPr lang="ja-JP" altLang="en-US" sz="3200">
                <a:solidFill>
                  <a:schemeClr val="tx2"/>
                </a:solidFill>
              </a:rPr>
              <a:t>（書込）</a:t>
            </a:r>
          </a:p>
        </p:txBody>
      </p:sp>
      <p:sp>
        <p:nvSpPr>
          <p:cNvPr id="12301" name="Text Box 13"/>
          <p:cNvSpPr txBox="1">
            <a:spLocks noChangeArrowheads="1"/>
          </p:cNvSpPr>
          <p:nvPr/>
        </p:nvSpPr>
        <p:spPr bwMode="auto">
          <a:xfrm>
            <a:off x="3995738" y="3429000"/>
            <a:ext cx="2592387" cy="579438"/>
          </a:xfrm>
          <a:prstGeom prst="rect">
            <a:avLst/>
          </a:prstGeom>
          <a:noFill/>
          <a:ln w="9525">
            <a:noFill/>
            <a:miter lim="800000"/>
            <a:headEnd/>
            <a:tailEnd/>
          </a:ln>
        </p:spPr>
        <p:txBody>
          <a:bodyPr>
            <a:spAutoFit/>
          </a:bodyPr>
          <a:lstStyle/>
          <a:p>
            <a:pPr>
              <a:spcBef>
                <a:spcPct val="50000"/>
              </a:spcBef>
            </a:pPr>
            <a:r>
              <a:rPr lang="en-US" altLang="ja-JP" sz="3200">
                <a:solidFill>
                  <a:schemeClr val="tx2"/>
                </a:solidFill>
              </a:rPr>
              <a:t>load </a:t>
            </a:r>
            <a:r>
              <a:rPr lang="ja-JP" altLang="en-US" sz="3200">
                <a:solidFill>
                  <a:schemeClr val="tx2"/>
                </a:solidFill>
              </a:rPr>
              <a:t>（読出）</a:t>
            </a:r>
          </a:p>
        </p:txBody>
      </p:sp>
      <p:sp>
        <p:nvSpPr>
          <p:cNvPr id="12302" name="AutoShape 16"/>
          <p:cNvSpPr>
            <a:spLocks noChangeArrowheads="1"/>
          </p:cNvSpPr>
          <p:nvPr/>
        </p:nvSpPr>
        <p:spPr bwMode="auto">
          <a:xfrm>
            <a:off x="2052638" y="4797425"/>
            <a:ext cx="863600" cy="576263"/>
          </a:xfrm>
          <a:prstGeom prst="curvedUpArrow">
            <a:avLst>
              <a:gd name="adj1" fmla="val 9255"/>
              <a:gd name="adj2" fmla="val 59945"/>
              <a:gd name="adj3" fmla="val 12130"/>
            </a:avLst>
          </a:prstGeom>
          <a:solidFill>
            <a:schemeClr val="tx1"/>
          </a:solidFill>
          <a:ln w="9525">
            <a:solidFill>
              <a:schemeClr val="tx1"/>
            </a:solidFill>
            <a:miter lim="800000"/>
            <a:headEnd/>
            <a:tailEnd/>
          </a:ln>
        </p:spPr>
        <p:txBody>
          <a:bodyPr wrap="none" anchor="ctr"/>
          <a:lstStyle/>
          <a:p>
            <a:endParaRPr lang="ja-JP" altLang="en-US"/>
          </a:p>
        </p:txBody>
      </p:sp>
      <p:sp>
        <p:nvSpPr>
          <p:cNvPr id="12303" name="Text Box 17"/>
          <p:cNvSpPr txBox="1">
            <a:spLocks noChangeArrowheads="1"/>
          </p:cNvSpPr>
          <p:nvPr/>
        </p:nvSpPr>
        <p:spPr bwMode="auto">
          <a:xfrm>
            <a:off x="1836738" y="5302250"/>
            <a:ext cx="1079500" cy="579438"/>
          </a:xfrm>
          <a:prstGeom prst="rect">
            <a:avLst/>
          </a:prstGeom>
          <a:noFill/>
          <a:ln w="9525">
            <a:noFill/>
            <a:miter lim="800000"/>
            <a:headEnd/>
            <a:tailEnd/>
          </a:ln>
        </p:spPr>
        <p:txBody>
          <a:bodyPr>
            <a:spAutoFit/>
          </a:bodyPr>
          <a:lstStyle/>
          <a:p>
            <a:pPr>
              <a:spcBef>
                <a:spcPct val="50000"/>
              </a:spcBef>
            </a:pPr>
            <a:r>
              <a:rPr lang="ja-JP" altLang="en-US" sz="3200">
                <a:solidFill>
                  <a:schemeClr val="tx2"/>
                </a:solidFill>
              </a:rPr>
              <a:t>演算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301"/>
                                        </p:tgtEl>
                                        <p:attrNameLst>
                                          <p:attrName>style.visibility</p:attrName>
                                        </p:attrNameLst>
                                      </p:cBhvr>
                                      <p:to>
                                        <p:strVal val="visible"/>
                                      </p:to>
                                    </p:set>
                                    <p:animEffect transition="in" filter="strips(downLeft)">
                                      <p:cBhvr>
                                        <p:cTn id="7" dur="500"/>
                                        <p:tgtEl>
                                          <p:spTgt spid="12301"/>
                                        </p:tgtEl>
                                      </p:cBhvr>
                                    </p:animEffect>
                                  </p:childTnLst>
                                </p:cTn>
                              </p:par>
                              <p:par>
                                <p:cTn id="8" presetID="35" presetClass="emph" presetSubtype="0" fill="hold" grpId="0" nodeType="withEffect">
                                  <p:stCondLst>
                                    <p:cond delay="0"/>
                                  </p:stCondLst>
                                  <p:childTnLst>
                                    <p:anim calcmode="discrete" valueType="str">
                                      <p:cBhvr>
                                        <p:cTn id="9" dur="1000" fill="hold"/>
                                        <p:tgtEl>
                                          <p:spTgt spid="12299"/>
                                        </p:tgtEl>
                                        <p:attrNameLst>
                                          <p:attrName>style.visibility</p:attrName>
                                        </p:attrNameLst>
                                      </p:cBhvr>
                                      <p:tavLst>
                                        <p:tav tm="0">
                                          <p:val>
                                            <p:strVal val="hidden"/>
                                          </p:val>
                                        </p:tav>
                                        <p:tav tm="50000">
                                          <p:val>
                                            <p:strVal val="visible"/>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12303"/>
                                        </p:tgtEl>
                                        <p:attrNameLst>
                                          <p:attrName>style.visibility</p:attrName>
                                        </p:attrNameLst>
                                      </p:cBhvr>
                                      <p:to>
                                        <p:strVal val="visible"/>
                                      </p:to>
                                    </p:set>
                                    <p:animEffect transition="in" filter="strips(downLeft)">
                                      <p:cBhvr>
                                        <p:cTn id="14" dur="500"/>
                                        <p:tgtEl>
                                          <p:spTgt spid="12303"/>
                                        </p:tgtEl>
                                      </p:cBhvr>
                                    </p:animEffect>
                                  </p:childTnLst>
                                </p:cTn>
                              </p:par>
                              <p:par>
                                <p:cTn id="15" presetID="35" presetClass="emph" presetSubtype="0" fill="hold" grpId="0" nodeType="withEffect">
                                  <p:stCondLst>
                                    <p:cond delay="0"/>
                                  </p:stCondLst>
                                  <p:childTnLst>
                                    <p:anim calcmode="discrete" valueType="str">
                                      <p:cBhvr>
                                        <p:cTn id="16" dur="1000" fill="hold"/>
                                        <p:tgtEl>
                                          <p:spTgt spid="12302"/>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2300"/>
                                        </p:tgtEl>
                                        <p:attrNameLst>
                                          <p:attrName>style.visibility</p:attrName>
                                        </p:attrNameLst>
                                      </p:cBhvr>
                                      <p:to>
                                        <p:strVal val="visible"/>
                                      </p:to>
                                    </p:set>
                                    <p:animEffect transition="in" filter="strips(downLeft)">
                                      <p:cBhvr>
                                        <p:cTn id="21" dur="500"/>
                                        <p:tgtEl>
                                          <p:spTgt spid="12300"/>
                                        </p:tgtEl>
                                      </p:cBhvr>
                                    </p:animEffect>
                                  </p:childTnLst>
                                </p:cTn>
                              </p:par>
                              <p:par>
                                <p:cTn id="22" presetID="35" presetClass="emph" presetSubtype="0" fill="hold" grpId="0" nodeType="withEffect">
                                  <p:stCondLst>
                                    <p:cond delay="0"/>
                                  </p:stCondLst>
                                  <p:childTnLst>
                                    <p:anim calcmode="discrete" valueType="str">
                                      <p:cBhvr>
                                        <p:cTn id="23" dur="1000" fill="hold"/>
                                        <p:tgtEl>
                                          <p:spTgt spid="1229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animBg="1"/>
      <p:bldP spid="12299" grpId="0" animBg="1"/>
      <p:bldP spid="12300" grpId="0"/>
      <p:bldP spid="12301" grpId="0"/>
      <p:bldP spid="12302" grpId="0" animBg="1"/>
      <p:bldP spid="1230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命令型言語の理論モデル</a:t>
            </a:r>
          </a:p>
        </p:txBody>
      </p:sp>
      <p:sp>
        <p:nvSpPr>
          <p:cNvPr id="66563" name="Rectangle 3"/>
          <p:cNvSpPr>
            <a:spLocks noGrp="1" noChangeArrowheads="1"/>
          </p:cNvSpPr>
          <p:nvPr>
            <p:ph type="body" idx="1"/>
          </p:nvPr>
        </p:nvSpPr>
        <p:spPr>
          <a:xfrm>
            <a:off x="682625" y="1700213"/>
            <a:ext cx="7772400" cy="4897437"/>
          </a:xfrm>
        </p:spPr>
        <p:txBody>
          <a:bodyPr/>
          <a:lstStyle/>
          <a:p>
            <a:pPr lvl="1">
              <a:lnSpc>
                <a:spcPct val="90000"/>
              </a:lnSpc>
            </a:pPr>
            <a:r>
              <a:rPr lang="ja-JP" altLang="en-US" smtClean="0"/>
              <a:t>基本的な動作は、メモリからデータを読出し、演算を行い、結果をメモリに書き込むことである</a:t>
            </a:r>
          </a:p>
          <a:p>
            <a:pPr lvl="1">
              <a:lnSpc>
                <a:spcPct val="80000"/>
              </a:lnSpc>
            </a:pPr>
            <a:endParaRPr lang="ja-JP" altLang="en-US" smtClean="0"/>
          </a:p>
          <a:p>
            <a:pPr lvl="1">
              <a:lnSpc>
                <a:spcPct val="80000"/>
              </a:lnSpc>
            </a:pPr>
            <a:endParaRPr lang="ja-JP" altLang="en-US" smtClean="0"/>
          </a:p>
          <a:p>
            <a:pPr lvl="1">
              <a:lnSpc>
                <a:spcPct val="70000"/>
              </a:lnSpc>
            </a:pPr>
            <a:endParaRPr lang="ja-JP" altLang="en-US" smtClean="0"/>
          </a:p>
          <a:p>
            <a:pPr lvl="1">
              <a:lnSpc>
                <a:spcPct val="80000"/>
              </a:lnSpc>
              <a:buFont typeface="Wingdings" pitchFamily="2" charset="2"/>
              <a:buNone/>
            </a:pPr>
            <a:r>
              <a:rPr lang="ja-JP" altLang="en-US" smtClean="0"/>
              <a:t>	これを一般化・抽象化すると</a:t>
            </a:r>
          </a:p>
          <a:p>
            <a:pPr lvl="1">
              <a:buFont typeface="Wingdings" pitchFamily="2" charset="2"/>
              <a:buNone/>
            </a:pPr>
            <a:endParaRPr lang="en-US" altLang="ja-JP" smtClean="0"/>
          </a:p>
          <a:p>
            <a:pPr lvl="1">
              <a:lnSpc>
                <a:spcPct val="90000"/>
              </a:lnSpc>
              <a:buFont typeface="Wingdings" pitchFamily="2" charset="2"/>
              <a:buNone/>
            </a:pPr>
            <a:r>
              <a:rPr lang="ja-JP" altLang="en-US" smtClean="0"/>
              <a:t>	</a:t>
            </a:r>
            <a:r>
              <a:rPr lang="ja-JP" altLang="en-US" i="1" u="sng" smtClean="0">
                <a:solidFill>
                  <a:schemeClr val="accent2"/>
                </a:solidFill>
              </a:rPr>
              <a:t>代入文</a:t>
            </a:r>
            <a:r>
              <a:rPr lang="ja-JP" altLang="en-US" smtClean="0"/>
              <a:t> となる</a:t>
            </a:r>
          </a:p>
        </p:txBody>
      </p:sp>
      <p:sp>
        <p:nvSpPr>
          <p:cNvPr id="13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09D51F4-E5EC-4E23-B226-A32D4D9340F6}" type="slidenum">
              <a:rPr lang="ja-JP" altLang="en-US">
                <a:latin typeface="ＭＳ Ｐゴシック" pitchFamily="50" charset="-128"/>
              </a:rPr>
              <a:pPr algn="r"/>
              <a:t>12</a:t>
            </a:fld>
            <a:endParaRPr lang="en-US" altLang="ja-JP">
              <a:latin typeface="ＭＳ Ｐゴシック" pitchFamily="50" charset="-128"/>
            </a:endParaRPr>
          </a:p>
        </p:txBody>
      </p:sp>
      <p:sp>
        <p:nvSpPr>
          <p:cNvPr id="13317" name="Text Box 5"/>
          <p:cNvSpPr txBox="1">
            <a:spLocks noChangeArrowheads="1"/>
          </p:cNvSpPr>
          <p:nvPr/>
        </p:nvSpPr>
        <p:spPr bwMode="auto">
          <a:xfrm>
            <a:off x="2176463" y="3414016"/>
            <a:ext cx="3690937" cy="1311128"/>
          </a:xfrm>
          <a:prstGeom prst="rect">
            <a:avLst/>
          </a:prstGeom>
          <a:noFill/>
          <a:ln w="38100">
            <a:solidFill>
              <a:schemeClr val="accent2"/>
            </a:solidFill>
            <a:miter lim="800000"/>
            <a:headEnd/>
            <a:tailEnd/>
          </a:ln>
        </p:spPr>
        <p:txBody>
          <a:bodyPr wrap="square">
            <a:spAutoFit/>
          </a:bodyPr>
          <a:lstStyle/>
          <a:p>
            <a:pPr algn="ctr">
              <a:lnSpc>
                <a:spcPct val="80000"/>
              </a:lnSpc>
            </a:pPr>
            <a:r>
              <a:rPr lang="en-US" altLang="ja-JP" sz="3600"/>
              <a:t>load		A</a:t>
            </a:r>
          </a:p>
          <a:p>
            <a:pPr algn="ctr">
              <a:lnSpc>
                <a:spcPct val="70000"/>
              </a:lnSpc>
            </a:pPr>
            <a:r>
              <a:rPr lang="en-US" altLang="ja-JP" sz="3600"/>
              <a:t>add		B</a:t>
            </a:r>
          </a:p>
          <a:p>
            <a:pPr algn="ctr">
              <a:lnSpc>
                <a:spcPct val="70000"/>
              </a:lnSpc>
            </a:pPr>
            <a:r>
              <a:rPr lang="en-US" altLang="ja-JP" sz="3600"/>
              <a:t>store	C</a:t>
            </a:r>
          </a:p>
        </p:txBody>
      </p:sp>
      <p:sp>
        <p:nvSpPr>
          <p:cNvPr id="66566" name="Text Box 6"/>
          <p:cNvSpPr txBox="1">
            <a:spLocks noChangeArrowheads="1"/>
          </p:cNvSpPr>
          <p:nvPr/>
        </p:nvSpPr>
        <p:spPr bwMode="auto">
          <a:xfrm>
            <a:off x="2176463" y="5523384"/>
            <a:ext cx="3690937" cy="569912"/>
          </a:xfrm>
          <a:prstGeom prst="rect">
            <a:avLst/>
          </a:prstGeom>
          <a:noFill/>
          <a:ln w="38100">
            <a:solidFill>
              <a:schemeClr val="accent2"/>
            </a:solidFill>
            <a:miter lim="800000"/>
            <a:headEnd/>
            <a:tailEnd/>
          </a:ln>
        </p:spPr>
        <p:txBody>
          <a:bodyPr>
            <a:spAutoFit/>
          </a:bodyPr>
          <a:lstStyle/>
          <a:p>
            <a:pPr algn="ctr">
              <a:lnSpc>
                <a:spcPct val="80000"/>
              </a:lnSpc>
            </a:pPr>
            <a:r>
              <a:rPr lang="en-US" altLang="ja-JP" sz="3600"/>
              <a:t>C := A + B;</a:t>
            </a:r>
          </a:p>
        </p:txBody>
      </p:sp>
      <p:sp>
        <p:nvSpPr>
          <p:cNvPr id="66567" name="AutoShape 7"/>
          <p:cNvSpPr>
            <a:spLocks noChangeArrowheads="1"/>
          </p:cNvSpPr>
          <p:nvPr/>
        </p:nvSpPr>
        <p:spPr bwMode="auto">
          <a:xfrm>
            <a:off x="6084888" y="4005263"/>
            <a:ext cx="1800225" cy="2087562"/>
          </a:xfrm>
          <a:prstGeom prst="curvedLeftArrow">
            <a:avLst>
              <a:gd name="adj1" fmla="val 13744"/>
              <a:gd name="adj2" fmla="val 37376"/>
              <a:gd name="adj3" fmla="val 19398"/>
            </a:avLst>
          </a:prstGeom>
          <a:solidFill>
            <a:schemeClr val="tx2"/>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3">
                                            <p:txEl>
                                              <p:pRg st="4" end="4"/>
                                            </p:txEl>
                                          </p:spTgt>
                                        </p:tgtEl>
                                        <p:attrNameLst>
                                          <p:attrName>style.visibility</p:attrName>
                                        </p:attrNameLst>
                                      </p:cBhvr>
                                      <p:to>
                                        <p:strVal val="visible"/>
                                      </p:to>
                                    </p:set>
                                    <p:animEffect transition="in" filter="blinds(horizontal)">
                                      <p:cBhvr>
                                        <p:cTn id="7" dur="500"/>
                                        <p:tgtEl>
                                          <p:spTgt spid="6656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7"/>
                                        </p:tgtEl>
                                        <p:attrNameLst>
                                          <p:attrName>style.visibility</p:attrName>
                                        </p:attrNameLst>
                                      </p:cBhvr>
                                      <p:to>
                                        <p:strVal val="visible"/>
                                      </p:to>
                                    </p:set>
                                    <p:animEffect transition="in" filter="blinds(horizontal)">
                                      <p:cBhvr>
                                        <p:cTn id="12" dur="500"/>
                                        <p:tgtEl>
                                          <p:spTgt spid="66567"/>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66566"/>
                                        </p:tgtEl>
                                        <p:attrNameLst>
                                          <p:attrName>style.visibility</p:attrName>
                                        </p:attrNameLst>
                                      </p:cBhvr>
                                      <p:to>
                                        <p:strVal val="visible"/>
                                      </p:to>
                                    </p:set>
                                    <p:animEffect transition="in" filter="blinds(horizontal)">
                                      <p:cBhvr>
                                        <p:cTn id="16" dur="500"/>
                                        <p:tgtEl>
                                          <p:spTgt spid="66566"/>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66563">
                                            <p:txEl>
                                              <p:pRg st="6" end="6"/>
                                            </p:txEl>
                                          </p:spTgt>
                                        </p:tgtEl>
                                        <p:attrNameLst>
                                          <p:attrName>style.visibility</p:attrName>
                                        </p:attrNameLst>
                                      </p:cBhvr>
                                      <p:to>
                                        <p:strVal val="visible"/>
                                      </p:to>
                                    </p:set>
                                    <p:animEffect transition="in" filter="blinds(horizontal)">
                                      <p:cBhvr>
                                        <p:cTn id="20" dur="500"/>
                                        <p:tgtEl>
                                          <p:spTgt spid="665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animBg="1"/>
      <p:bldP spid="6656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命令型言語の理論モデル</a:t>
            </a:r>
          </a:p>
        </p:txBody>
      </p:sp>
      <p:sp>
        <p:nvSpPr>
          <p:cNvPr id="14339" name="Rectangle 3"/>
          <p:cNvSpPr>
            <a:spLocks noGrp="1" noChangeArrowheads="1"/>
          </p:cNvSpPr>
          <p:nvPr>
            <p:ph type="body" idx="1"/>
          </p:nvPr>
        </p:nvSpPr>
        <p:spPr>
          <a:xfrm>
            <a:off x="682624" y="1981200"/>
            <a:ext cx="7921823" cy="4114800"/>
          </a:xfrm>
        </p:spPr>
        <p:txBody>
          <a:bodyPr/>
          <a:lstStyle/>
          <a:p>
            <a:r>
              <a:rPr lang="ja-JP" altLang="en-US" i="1" u="sng" smtClean="0">
                <a:solidFill>
                  <a:schemeClr val="accent2"/>
                </a:solidFill>
              </a:rPr>
              <a:t>命令型言語</a:t>
            </a:r>
            <a:r>
              <a:rPr lang="ja-JP" altLang="en-US" smtClean="0">
                <a:solidFill>
                  <a:schemeClr val="accent2"/>
                </a:solidFill>
              </a:rPr>
              <a:t> </a:t>
            </a:r>
            <a:r>
              <a:rPr lang="ja-JP" altLang="en-US" smtClean="0"/>
              <a:t>は</a:t>
            </a:r>
          </a:p>
          <a:p>
            <a:pPr lvl="1"/>
            <a:r>
              <a:rPr lang="ja-JP" altLang="en-US" smtClean="0"/>
              <a:t>命令（つまり代入文）の繰り返しにより、変数の値（「状態」 という）を 動的に変化させ、計算を行う</a:t>
            </a:r>
          </a:p>
        </p:txBody>
      </p:sp>
      <p:sp>
        <p:nvSpPr>
          <p:cNvPr id="143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DDF4D7F-3D06-49BD-975E-39FD55E866DE}" type="slidenum">
              <a:rPr lang="ja-JP" altLang="en-US">
                <a:latin typeface="ＭＳ Ｐゴシック" pitchFamily="50" charset="-128"/>
              </a:rPr>
              <a:pPr algn="r"/>
              <a:t>13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a:t>
            </a:r>
            <a:r>
              <a:rPr lang="en-US" altLang="ja-JP" smtClean="0">
                <a:effectLst/>
              </a:rPr>
              <a:t> </a:t>
            </a:r>
            <a:r>
              <a:rPr lang="ja-JP" altLang="en-US" smtClean="0">
                <a:effectLst/>
              </a:rPr>
              <a:t>主な命令型言語</a:t>
            </a:r>
          </a:p>
        </p:txBody>
      </p:sp>
      <p:sp>
        <p:nvSpPr>
          <p:cNvPr id="10243" name="Rectangle 3"/>
          <p:cNvSpPr>
            <a:spLocks noGrp="1" noChangeArrowheads="1"/>
          </p:cNvSpPr>
          <p:nvPr>
            <p:ph type="body" idx="1"/>
          </p:nvPr>
        </p:nvSpPr>
        <p:spPr>
          <a:xfrm>
            <a:off x="682625" y="1981200"/>
            <a:ext cx="8137525" cy="4114800"/>
          </a:xfrm>
        </p:spPr>
        <p:txBody>
          <a:bodyPr/>
          <a:lstStyle/>
          <a:p>
            <a:r>
              <a:rPr lang="ja-JP" altLang="en-US" smtClean="0"/>
              <a:t>主な命令型の言語</a:t>
            </a:r>
          </a:p>
          <a:p>
            <a:pPr lvl="1"/>
            <a:r>
              <a:rPr lang="en-US" altLang="ja-JP" smtClean="0"/>
              <a:t>Fortran </a:t>
            </a:r>
            <a:r>
              <a:rPr lang="ja-JP" altLang="en-US" smtClean="0"/>
              <a:t>→ </a:t>
            </a:r>
            <a:r>
              <a:rPr lang="en-US" altLang="ja-JP" smtClean="0"/>
              <a:t>PL/I</a:t>
            </a:r>
          </a:p>
          <a:p>
            <a:pPr lvl="1"/>
            <a:r>
              <a:rPr lang="en-US" altLang="ja-JP" smtClean="0"/>
              <a:t>Algol </a:t>
            </a:r>
            <a:r>
              <a:rPr lang="ja-JP" altLang="en-US" smtClean="0"/>
              <a:t>→ </a:t>
            </a:r>
            <a:r>
              <a:rPr lang="en-US" altLang="ja-JP" smtClean="0"/>
              <a:t>Pascal </a:t>
            </a:r>
            <a:r>
              <a:rPr lang="ja-JP" altLang="en-US" smtClean="0"/>
              <a:t>→ </a:t>
            </a:r>
            <a:r>
              <a:rPr lang="en-US" altLang="ja-JP" smtClean="0"/>
              <a:t>Modula2</a:t>
            </a:r>
          </a:p>
          <a:p>
            <a:pPr lvl="1"/>
            <a:r>
              <a:rPr lang="en-US" altLang="ja-JP" smtClean="0"/>
              <a:t>Algol </a:t>
            </a:r>
            <a:r>
              <a:rPr lang="ja-JP" altLang="en-US" smtClean="0"/>
              <a:t>→ </a:t>
            </a:r>
            <a:r>
              <a:rPr lang="en-US" altLang="ja-JP" smtClean="0"/>
              <a:t>CPL </a:t>
            </a:r>
            <a:r>
              <a:rPr lang="ja-JP" altLang="en-US" smtClean="0"/>
              <a:t>→ </a:t>
            </a:r>
            <a:r>
              <a:rPr lang="en-US" altLang="ja-JP" smtClean="0"/>
              <a:t>BCPL </a:t>
            </a:r>
            <a:r>
              <a:rPr lang="ja-JP" altLang="en-US" smtClean="0"/>
              <a:t>→ </a:t>
            </a:r>
            <a:r>
              <a:rPr lang="en-US" altLang="ja-JP" smtClean="0"/>
              <a:t>C </a:t>
            </a:r>
            <a:r>
              <a:rPr lang="ja-JP" altLang="en-US" smtClean="0"/>
              <a:t>→ </a:t>
            </a:r>
            <a:r>
              <a:rPr lang="en-US" altLang="ja-JP" smtClean="0"/>
              <a:t>C++</a:t>
            </a:r>
          </a:p>
          <a:p>
            <a:pPr lvl="1"/>
            <a:r>
              <a:rPr lang="ja-JP" altLang="en-US" smtClean="0"/>
              <a:t>その他多数</a:t>
            </a:r>
          </a:p>
        </p:txBody>
      </p:sp>
      <p:sp>
        <p:nvSpPr>
          <p:cNvPr id="102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D8EA363-D88A-454A-A75B-A404891D5CB5}" type="slidenum">
              <a:rPr lang="ja-JP" altLang="en-US">
                <a:latin typeface="ＭＳ Ｐゴシック" pitchFamily="50" charset="-128"/>
              </a:rPr>
              <a:pPr algn="r"/>
              <a:t>14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手続き型言語としての側面</a:t>
            </a:r>
          </a:p>
        </p:txBody>
      </p:sp>
      <p:sp>
        <p:nvSpPr>
          <p:cNvPr id="15363" name="Rectangle 3"/>
          <p:cNvSpPr>
            <a:spLocks noGrp="1" noChangeArrowheads="1"/>
          </p:cNvSpPr>
          <p:nvPr>
            <p:ph type="body" idx="1"/>
          </p:nvPr>
        </p:nvSpPr>
        <p:spPr>
          <a:xfrm>
            <a:off x="682625" y="1981200"/>
            <a:ext cx="7772400" cy="4471988"/>
          </a:xfrm>
        </p:spPr>
        <p:txBody>
          <a:bodyPr/>
          <a:lstStyle/>
          <a:p>
            <a:pPr>
              <a:lnSpc>
                <a:spcPct val="100000"/>
              </a:lnSpc>
            </a:pPr>
            <a:r>
              <a:rPr lang="ja-JP" altLang="en-US" smtClean="0"/>
              <a:t>命令型言語は、別名 </a:t>
            </a:r>
            <a:r>
              <a:rPr lang="ja-JP" altLang="en-US" i="1" u="sng" smtClean="0">
                <a:solidFill>
                  <a:schemeClr val="accent2"/>
                </a:solidFill>
              </a:rPr>
              <a:t>手続き型言語 </a:t>
            </a:r>
            <a:r>
              <a:rPr lang="ja-JP" altLang="en-US" smtClean="0"/>
              <a:t>（</a:t>
            </a:r>
            <a:r>
              <a:rPr lang="en-US" altLang="ja-JP" smtClean="0"/>
              <a:t>procedual language</a:t>
            </a:r>
            <a:r>
              <a:rPr lang="ja-JP" altLang="en-US" smtClean="0"/>
              <a:t>）ともいう</a:t>
            </a:r>
          </a:p>
          <a:p>
            <a:pPr lvl="1"/>
            <a:r>
              <a:rPr lang="ja-JP" altLang="en-US" i="1" u="sng" smtClean="0">
                <a:solidFill>
                  <a:schemeClr val="accent2"/>
                </a:solidFill>
              </a:rPr>
              <a:t>手続き</a:t>
            </a:r>
            <a:r>
              <a:rPr lang="ja-JP" altLang="en-US" smtClean="0"/>
              <a:t> （</a:t>
            </a:r>
            <a:r>
              <a:rPr lang="en-US" altLang="ja-JP" smtClean="0"/>
              <a:t>procedure</a:t>
            </a:r>
            <a:r>
              <a:rPr lang="ja-JP" altLang="en-US" smtClean="0"/>
              <a:t>）とは</a:t>
            </a:r>
          </a:p>
          <a:p>
            <a:pPr lvl="2"/>
            <a:r>
              <a:rPr lang="ja-JP" altLang="en-US" sz="3600" smtClean="0"/>
              <a:t>実行すべき一連の計算ステップを持つもの</a:t>
            </a:r>
          </a:p>
          <a:p>
            <a:pPr lvl="1"/>
            <a:r>
              <a:rPr lang="ja-JP" altLang="en-US" smtClean="0"/>
              <a:t>機械に対する操作（手続き）の記述を連ねたものが、プログラム</a:t>
            </a:r>
          </a:p>
        </p:txBody>
      </p:sp>
      <p:sp>
        <p:nvSpPr>
          <p:cNvPr id="153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E9910BF-7468-477E-BC75-2F16E17ADAA3}" type="slidenum">
              <a:rPr lang="ja-JP" altLang="en-US">
                <a:latin typeface="ＭＳ Ｐゴシック" pitchFamily="50" charset="-128"/>
              </a:rPr>
              <a:pPr algn="r"/>
              <a:t>15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手続き型言語としての側面</a:t>
            </a:r>
          </a:p>
        </p:txBody>
      </p:sp>
      <p:sp>
        <p:nvSpPr>
          <p:cNvPr id="16387" name="Rectangle 3"/>
          <p:cNvSpPr>
            <a:spLocks noGrp="1" noChangeArrowheads="1"/>
          </p:cNvSpPr>
          <p:nvPr>
            <p:ph type="body" idx="1"/>
          </p:nvPr>
        </p:nvSpPr>
        <p:spPr/>
        <p:txBody>
          <a:bodyPr/>
          <a:lstStyle/>
          <a:p>
            <a:pPr>
              <a:lnSpc>
                <a:spcPct val="100000"/>
              </a:lnSpc>
            </a:pPr>
            <a:r>
              <a:rPr lang="ja-JP" altLang="en-US" smtClean="0"/>
              <a:t>一般的に、手続きは</a:t>
            </a:r>
            <a:endParaRPr lang="en-US" altLang="ja-JP" smtClean="0"/>
          </a:p>
          <a:p>
            <a:pPr lvl="1"/>
            <a:r>
              <a:rPr lang="ja-JP" altLang="en-US" smtClean="0"/>
              <a:t>プロシージャ、サブルーチン、メソッド、関数  などと呼ばれる</a:t>
            </a:r>
          </a:p>
          <a:p>
            <a:pPr>
              <a:lnSpc>
                <a:spcPct val="100000"/>
              </a:lnSpc>
              <a:spcBef>
                <a:spcPts val="1800"/>
              </a:spcBef>
            </a:pPr>
            <a:r>
              <a:rPr lang="ja-JP" altLang="en-US" smtClean="0"/>
              <a:t>大規模なプログラミングにおいては、手続きによる</a:t>
            </a:r>
            <a:r>
              <a:rPr lang="ja-JP" altLang="en-US" i="1" u="sng" smtClean="0">
                <a:solidFill>
                  <a:schemeClr val="accent2"/>
                </a:solidFill>
              </a:rPr>
              <a:t>モジュール化</a:t>
            </a:r>
            <a:r>
              <a:rPr lang="ja-JP" altLang="en-US" smtClean="0"/>
              <a:t> が重要</a:t>
            </a:r>
          </a:p>
          <a:p>
            <a:pPr lvl="1"/>
            <a:r>
              <a:rPr lang="ja-JP" altLang="en-US" smtClean="0"/>
              <a:t>問題の分割 ／ コードの再利用</a:t>
            </a:r>
          </a:p>
        </p:txBody>
      </p:sp>
      <p:sp>
        <p:nvSpPr>
          <p:cNvPr id="163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101BD63-F39A-495D-A533-267E7FE20468}" type="slidenum">
              <a:rPr lang="ja-JP" altLang="en-US">
                <a:latin typeface="ＭＳ Ｐゴシック" pitchFamily="50" charset="-128"/>
              </a:rPr>
              <a:pPr algn="r"/>
              <a:t>16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2625" y="2276475"/>
            <a:ext cx="8080375" cy="1143000"/>
          </a:xfrm>
          <a:noFill/>
        </p:spPr>
        <p:txBody>
          <a:bodyPr/>
          <a:lstStyle/>
          <a:p>
            <a:r>
              <a:rPr lang="ja-JP" altLang="en-US" smtClean="0">
                <a:effectLst/>
              </a:rPr>
              <a:t>３</a:t>
            </a:r>
            <a:r>
              <a:rPr lang="en-US" altLang="ja-JP" smtClean="0">
                <a:effectLst/>
              </a:rPr>
              <a:t>. </a:t>
            </a:r>
            <a:r>
              <a:rPr lang="ja-JP" altLang="en-US" smtClean="0">
                <a:effectLst/>
              </a:rPr>
              <a:t>関数型言語</a:t>
            </a:r>
          </a:p>
        </p:txBody>
      </p:sp>
      <p:sp>
        <p:nvSpPr>
          <p:cNvPr id="1843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B9AD768-0E09-4035-B3B2-0874DAC5EC50}" type="slidenum">
              <a:rPr lang="ja-JP" altLang="en-US">
                <a:latin typeface="ＭＳ Ｐゴシック" pitchFamily="50" charset="-128"/>
              </a:rPr>
              <a:pPr algn="r"/>
              <a:t>17</a:t>
            </a:fld>
            <a:endParaRPr lang="en-US" altLang="ja-JP">
              <a:latin typeface="ＭＳ Ｐゴシック" pitchFamily="50" charset="-128"/>
            </a:endParaRPr>
          </a:p>
        </p:txBody>
      </p:sp>
      <p:sp>
        <p:nvSpPr>
          <p:cNvPr id="4" name="テキスト ボックス 3"/>
          <p:cNvSpPr txBox="1"/>
          <p:nvPr/>
        </p:nvSpPr>
        <p:spPr>
          <a:xfrm>
            <a:off x="1331640" y="3140968"/>
            <a:ext cx="5256584" cy="646331"/>
          </a:xfrm>
          <a:prstGeom prst="rect">
            <a:avLst/>
          </a:prstGeom>
          <a:noFill/>
        </p:spPr>
        <p:txBody>
          <a:bodyPr wrap="square" rtlCol="0">
            <a:spAutoFit/>
          </a:bodyPr>
          <a:lstStyle/>
          <a:p>
            <a:r>
              <a:rPr lang="ja-JP" altLang="en-US" sz="3600" smtClean="0">
                <a:solidFill>
                  <a:schemeClr val="tx2"/>
                </a:solidFill>
              </a:rPr>
              <a:t>（</a:t>
            </a:r>
            <a:r>
              <a:rPr lang="en-US" altLang="ja-JP" sz="3600" smtClean="0">
                <a:solidFill>
                  <a:schemeClr val="tx2"/>
                </a:solidFill>
              </a:rPr>
              <a:t>functional </a:t>
            </a:r>
            <a:r>
              <a:rPr lang="ja-JP" altLang="en-US" sz="3600" smtClean="0">
                <a:solidFill>
                  <a:schemeClr val="tx2"/>
                </a:solidFill>
              </a:rPr>
              <a:t>ｌ</a:t>
            </a:r>
            <a:r>
              <a:rPr lang="en-US" altLang="ja-JP" sz="3600" smtClean="0">
                <a:solidFill>
                  <a:schemeClr val="tx2"/>
                </a:solidFill>
              </a:rPr>
              <a:t>anguage</a:t>
            </a:r>
            <a:r>
              <a:rPr lang="ja-JP" altLang="en-US" sz="3600" smtClean="0">
                <a:solidFill>
                  <a:schemeClr val="tx2"/>
                </a:solidFill>
              </a:rPr>
              <a:t>）</a:t>
            </a:r>
            <a:endParaRPr kumimoji="1" lang="ja-JP" altLang="en-US" sz="360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関数型言語</a:t>
            </a:r>
          </a:p>
        </p:txBody>
      </p:sp>
      <p:sp>
        <p:nvSpPr>
          <p:cNvPr id="19459" name="Rectangle 3"/>
          <p:cNvSpPr>
            <a:spLocks noGrp="1" noChangeArrowheads="1"/>
          </p:cNvSpPr>
          <p:nvPr>
            <p:ph type="body" idx="1"/>
          </p:nvPr>
        </p:nvSpPr>
        <p:spPr>
          <a:xfrm>
            <a:off x="682625" y="1981200"/>
            <a:ext cx="7993063" cy="4114800"/>
          </a:xfrm>
        </p:spPr>
        <p:txBody>
          <a:bodyPr/>
          <a:lstStyle/>
          <a:p>
            <a:pPr>
              <a:lnSpc>
                <a:spcPct val="100000"/>
              </a:lnSpc>
            </a:pPr>
            <a:r>
              <a:rPr lang="ja-JP" altLang="en-US" smtClean="0"/>
              <a:t>関数を定義し、それらの関数を組み合わせることにより問題を表現する</a:t>
            </a:r>
            <a:endParaRPr lang="en-US" altLang="ja-JP" smtClean="0"/>
          </a:p>
          <a:p>
            <a:pPr>
              <a:lnSpc>
                <a:spcPct val="100000"/>
              </a:lnSpc>
              <a:spcBef>
                <a:spcPts val="1800"/>
              </a:spcBef>
            </a:pPr>
            <a:r>
              <a:rPr lang="ja-JP" altLang="en-US" smtClean="0"/>
              <a:t>引数に対して関数を適用（</a:t>
            </a:r>
            <a:r>
              <a:rPr lang="en-US" altLang="ja-JP" smtClean="0"/>
              <a:t>apply</a:t>
            </a:r>
            <a:r>
              <a:rPr lang="ja-JP" altLang="en-US" smtClean="0"/>
              <a:t>）することにより計算を行う</a:t>
            </a:r>
          </a:p>
          <a:p>
            <a:pPr lvl="1"/>
            <a:r>
              <a:rPr lang="en-US" altLang="ja-JP" i="1" u="sng" smtClean="0">
                <a:solidFill>
                  <a:schemeClr val="accent2"/>
                </a:solidFill>
              </a:rPr>
              <a:t>λ</a:t>
            </a:r>
            <a:r>
              <a:rPr lang="ja-JP" altLang="en-US" i="1" u="sng" smtClean="0">
                <a:solidFill>
                  <a:schemeClr val="accent2"/>
                </a:solidFill>
              </a:rPr>
              <a:t>計算</a:t>
            </a:r>
            <a:r>
              <a:rPr lang="ja-JP" altLang="en-US" smtClean="0"/>
              <a:t> を理論的基盤とする</a:t>
            </a:r>
            <a:endParaRPr lang="ja-JP" altLang="en-US" i="1" u="sng" smtClean="0">
              <a:solidFill>
                <a:schemeClr val="accent2"/>
              </a:solidFill>
            </a:endParaRPr>
          </a:p>
          <a:p>
            <a:pPr>
              <a:lnSpc>
                <a:spcPct val="100000"/>
              </a:lnSpc>
            </a:pPr>
            <a:endParaRPr lang="ja-JP" altLang="en-US" smtClean="0"/>
          </a:p>
        </p:txBody>
      </p:sp>
      <p:sp>
        <p:nvSpPr>
          <p:cNvPr id="194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9E8C788-B931-4D0A-98BE-89BAF1FCA3E0}" type="slidenum">
              <a:rPr lang="ja-JP" altLang="en-US">
                <a:latin typeface="ＭＳ Ｐゴシック" pitchFamily="50" charset="-128"/>
              </a:rPr>
              <a:pPr algn="r"/>
              <a:t>18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関数型言語</a:t>
            </a:r>
            <a:endParaRPr kumimoji="1" lang="ja-JP" altLang="en-US"/>
          </a:p>
        </p:txBody>
      </p:sp>
      <p:sp>
        <p:nvSpPr>
          <p:cNvPr id="3" name="コンテンツ プレースホルダ 2"/>
          <p:cNvSpPr>
            <a:spLocks noGrp="1"/>
          </p:cNvSpPr>
          <p:nvPr>
            <p:ph idx="1"/>
          </p:nvPr>
        </p:nvSpPr>
        <p:spPr>
          <a:xfrm>
            <a:off x="682625" y="1981200"/>
            <a:ext cx="7772400" cy="4472136"/>
          </a:xfrm>
        </p:spPr>
        <p:txBody>
          <a:bodyPr/>
          <a:lstStyle/>
          <a:p>
            <a:pPr>
              <a:lnSpc>
                <a:spcPct val="100000"/>
              </a:lnSpc>
            </a:pPr>
            <a:r>
              <a:rPr lang="ja-JP" altLang="en-US" smtClean="0"/>
              <a:t>関数型言語は、関数を数値と同じくデータとして扱うことができる</a:t>
            </a:r>
            <a:endParaRPr lang="en-US" altLang="ja-JP" smtClean="0"/>
          </a:p>
          <a:p>
            <a:pPr lvl="1"/>
            <a:r>
              <a:rPr lang="ja-JP" altLang="en-US" smtClean="0"/>
              <a:t>引数や戻り値とすることもできる</a:t>
            </a:r>
            <a:endParaRPr lang="en-US" altLang="ja-JP" smtClean="0"/>
          </a:p>
          <a:p>
            <a:pPr>
              <a:lnSpc>
                <a:spcPct val="100000"/>
              </a:lnSpc>
            </a:pPr>
            <a:r>
              <a:rPr lang="en-US" altLang="ja-JP" smtClean="0"/>
              <a:t>LISP</a:t>
            </a:r>
            <a:r>
              <a:rPr lang="ja-JP" altLang="en-US" smtClean="0"/>
              <a:t>が 最初の関数型言語</a:t>
            </a:r>
          </a:p>
          <a:p>
            <a:pPr lvl="1"/>
            <a:r>
              <a:rPr lang="en-US" altLang="ja-JP" smtClean="0"/>
              <a:t>1958</a:t>
            </a:r>
            <a:r>
              <a:rPr lang="ja-JP" altLang="en-US" smtClean="0"/>
              <a:t>～</a:t>
            </a:r>
            <a:r>
              <a:rPr lang="en-US" altLang="ja-JP" smtClean="0"/>
              <a:t>1959 J.McCarthy</a:t>
            </a:r>
          </a:p>
          <a:p>
            <a:pPr>
              <a:lnSpc>
                <a:spcPct val="100000"/>
              </a:lnSpc>
            </a:pPr>
            <a:r>
              <a:rPr lang="ja-JP" altLang="en-US" smtClean="0"/>
              <a:t>その後の、</a:t>
            </a:r>
            <a:r>
              <a:rPr lang="en-US" altLang="ja-JP" smtClean="0"/>
              <a:t>Scheme</a:t>
            </a:r>
            <a:r>
              <a:rPr lang="ja-JP" altLang="en-US" smtClean="0"/>
              <a:t>、</a:t>
            </a:r>
            <a:r>
              <a:rPr lang="en-US" altLang="ja-JP" smtClean="0"/>
              <a:t>ML</a:t>
            </a:r>
            <a:r>
              <a:rPr lang="ja-JP" altLang="en-US" smtClean="0"/>
              <a:t>、</a:t>
            </a:r>
            <a:r>
              <a:rPr lang="en-US" altLang="ja-JP" smtClean="0"/>
              <a:t>Haskell</a:t>
            </a:r>
            <a:r>
              <a:rPr lang="ja-JP" altLang="en-US" smtClean="0"/>
              <a:t> 等も、関数型言語</a:t>
            </a:r>
            <a:endParaRPr lang="en-US" altLang="ja-JP"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dirty="0" smtClean="0"/>
              <a:t>目次</a:t>
            </a:r>
            <a:endParaRPr lang="ja-JP" altLang="en-US" dirty="0"/>
          </a:p>
        </p:txBody>
      </p:sp>
      <p:sp>
        <p:nvSpPr>
          <p:cNvPr id="4099" name="コンテンツ プレースホルダ 2"/>
          <p:cNvSpPr>
            <a:spLocks noGrp="1"/>
          </p:cNvSpPr>
          <p:nvPr>
            <p:ph idx="1"/>
          </p:nvPr>
        </p:nvSpPr>
        <p:spPr>
          <a:xfrm>
            <a:off x="682625" y="1981200"/>
            <a:ext cx="7772400" cy="4400128"/>
          </a:xfrm>
        </p:spPr>
        <p:txBody>
          <a:bodyPr/>
          <a:lstStyle/>
          <a:p>
            <a:pPr eaLnBrk="1" hangingPunct="1">
              <a:lnSpc>
                <a:spcPct val="110000"/>
              </a:lnSpc>
              <a:buFont typeface="Wingdings" pitchFamily="2" charset="2"/>
              <a:buNone/>
            </a:pPr>
            <a:r>
              <a:rPr lang="ja-JP" altLang="en-US" smtClean="0"/>
              <a:t>	１</a:t>
            </a:r>
            <a:r>
              <a:rPr lang="en-US" altLang="ja-JP" smtClean="0"/>
              <a:t>. </a:t>
            </a:r>
            <a:r>
              <a:rPr lang="ja-JP" altLang="en-US" smtClean="0"/>
              <a:t>プログラミングパラダイム</a:t>
            </a:r>
          </a:p>
          <a:p>
            <a:pPr eaLnBrk="1" hangingPunct="1">
              <a:lnSpc>
                <a:spcPct val="110000"/>
              </a:lnSpc>
              <a:buFont typeface="Wingdings" pitchFamily="2" charset="2"/>
              <a:buNone/>
            </a:pPr>
            <a:r>
              <a:rPr lang="ja-JP" altLang="en-US" smtClean="0"/>
              <a:t>	２</a:t>
            </a:r>
            <a:r>
              <a:rPr lang="en-US" altLang="ja-JP" smtClean="0"/>
              <a:t>. </a:t>
            </a:r>
            <a:r>
              <a:rPr lang="ja-JP" altLang="en-US" smtClean="0"/>
              <a:t>命令型言語</a:t>
            </a:r>
          </a:p>
          <a:p>
            <a:pPr eaLnBrk="1" hangingPunct="1">
              <a:lnSpc>
                <a:spcPct val="110000"/>
              </a:lnSpc>
              <a:buFont typeface="Wingdings" pitchFamily="2" charset="2"/>
              <a:buNone/>
            </a:pPr>
            <a:r>
              <a:rPr lang="ja-JP" altLang="en-US" smtClean="0"/>
              <a:t>	３</a:t>
            </a:r>
            <a:r>
              <a:rPr lang="en-US" altLang="ja-JP" smtClean="0"/>
              <a:t>. </a:t>
            </a:r>
            <a:r>
              <a:rPr lang="ja-JP" altLang="en-US" smtClean="0"/>
              <a:t>関数型言語</a:t>
            </a:r>
          </a:p>
          <a:p>
            <a:pPr eaLnBrk="1" hangingPunct="1">
              <a:lnSpc>
                <a:spcPct val="110000"/>
              </a:lnSpc>
              <a:buFont typeface="Wingdings" pitchFamily="2" charset="2"/>
              <a:buNone/>
            </a:pPr>
            <a:r>
              <a:rPr lang="ja-JP" altLang="en-US" smtClean="0"/>
              <a:t>	４</a:t>
            </a:r>
            <a:r>
              <a:rPr lang="en-US" altLang="ja-JP" smtClean="0"/>
              <a:t>. </a:t>
            </a:r>
            <a:r>
              <a:rPr lang="ja-JP" altLang="en-US" smtClean="0"/>
              <a:t>論理型言語</a:t>
            </a:r>
          </a:p>
          <a:p>
            <a:pPr eaLnBrk="1" hangingPunct="1">
              <a:lnSpc>
                <a:spcPct val="110000"/>
              </a:lnSpc>
              <a:buFont typeface="Wingdings" pitchFamily="2" charset="2"/>
              <a:buNone/>
            </a:pPr>
            <a:r>
              <a:rPr lang="ja-JP" altLang="en-US" smtClean="0"/>
              <a:t>	５</a:t>
            </a:r>
            <a:r>
              <a:rPr lang="en-US" altLang="ja-JP" smtClean="0"/>
              <a:t>. </a:t>
            </a:r>
            <a:r>
              <a:rPr lang="ja-JP" altLang="en-US" smtClean="0"/>
              <a:t>オブジェクト指向言語</a:t>
            </a:r>
            <a:endParaRPr lang="en-US" altLang="ja-JP" smtClean="0"/>
          </a:p>
          <a:p>
            <a:pPr eaLnBrk="1" hangingPunct="1">
              <a:lnSpc>
                <a:spcPct val="110000"/>
              </a:lnSpc>
              <a:buFont typeface="Wingdings" pitchFamily="2" charset="2"/>
              <a:buNone/>
            </a:pPr>
            <a:r>
              <a:rPr lang="en-US" altLang="ja-JP" smtClean="0"/>
              <a:t>	</a:t>
            </a:r>
            <a:r>
              <a:rPr lang="ja-JP" altLang="en-US" smtClean="0"/>
              <a:t>６．その他のパラダイム</a:t>
            </a:r>
          </a:p>
        </p:txBody>
      </p:sp>
      <p:sp>
        <p:nvSpPr>
          <p:cNvPr id="41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67DD837-E29B-41F6-8699-0F9D91C1D48D}" type="slidenum">
              <a:rPr lang="ja-JP" altLang="en-US">
                <a:latin typeface="ＭＳ Ｐゴシック" pitchFamily="50" charset="-128"/>
              </a:rPr>
              <a:pPr algn="r"/>
              <a:t>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関数型言語</a:t>
            </a:r>
          </a:p>
        </p:txBody>
      </p:sp>
      <p:sp>
        <p:nvSpPr>
          <p:cNvPr id="22531" name="Rectangle 3"/>
          <p:cNvSpPr>
            <a:spLocks noGrp="1" noChangeArrowheads="1"/>
          </p:cNvSpPr>
          <p:nvPr>
            <p:ph type="body" idx="1"/>
          </p:nvPr>
        </p:nvSpPr>
        <p:spPr>
          <a:xfrm>
            <a:off x="682625" y="1981200"/>
            <a:ext cx="7772400" cy="4616450"/>
          </a:xfrm>
        </p:spPr>
        <p:txBody>
          <a:bodyPr/>
          <a:lstStyle/>
          <a:p>
            <a:r>
              <a:rPr lang="ja-JP" altLang="en-US" i="1" u="sng" smtClean="0">
                <a:solidFill>
                  <a:schemeClr val="accent2"/>
                </a:solidFill>
              </a:rPr>
              <a:t>高階関数</a:t>
            </a:r>
            <a:r>
              <a:rPr lang="ja-JP" altLang="en-US" smtClean="0"/>
              <a:t> （</a:t>
            </a:r>
            <a:r>
              <a:rPr lang="en-US" altLang="ja-JP" smtClean="0"/>
              <a:t>higher order function</a:t>
            </a:r>
            <a:r>
              <a:rPr lang="ja-JP" altLang="en-US" smtClean="0"/>
              <a:t>）</a:t>
            </a:r>
          </a:p>
          <a:p>
            <a:pPr lvl="1"/>
            <a:r>
              <a:rPr lang="ja-JP" altLang="en-US" smtClean="0"/>
              <a:t>引数や戻り値が関数である関数</a:t>
            </a:r>
          </a:p>
          <a:p>
            <a:pPr lvl="1">
              <a:lnSpc>
                <a:spcPct val="60000"/>
              </a:lnSpc>
            </a:pPr>
            <a:endParaRPr lang="en-US" altLang="ja-JP" smtClean="0"/>
          </a:p>
          <a:p>
            <a:r>
              <a:rPr lang="ja-JP" altLang="en-US" i="1" u="sng" smtClean="0">
                <a:solidFill>
                  <a:schemeClr val="accent2"/>
                </a:solidFill>
              </a:rPr>
              <a:t>参照の透明性</a:t>
            </a:r>
            <a:r>
              <a:rPr lang="ja-JP" altLang="en-US" smtClean="0"/>
              <a:t>  （透過性）</a:t>
            </a:r>
            <a:r>
              <a:rPr lang="en-US" altLang="ja-JP" smtClean="0"/>
              <a:t/>
            </a:r>
            <a:br>
              <a:rPr lang="en-US" altLang="ja-JP" smtClean="0"/>
            </a:br>
            <a:r>
              <a:rPr lang="en-US" altLang="ja-JP" smtClean="0"/>
              <a:t>		   </a:t>
            </a:r>
            <a:r>
              <a:rPr lang="ja-JP" altLang="en-US" smtClean="0"/>
              <a:t>（</a:t>
            </a:r>
            <a:r>
              <a:rPr lang="en-US" altLang="ja-JP" smtClean="0"/>
              <a:t>referential transparency</a:t>
            </a:r>
            <a:r>
              <a:rPr lang="ja-JP" altLang="en-US" smtClean="0"/>
              <a:t>）</a:t>
            </a:r>
          </a:p>
          <a:p>
            <a:pPr lvl="1"/>
            <a:r>
              <a:rPr lang="ja-JP" altLang="en-US" smtClean="0"/>
              <a:t>関数の値は引数だけに依存し、いつ評価しても値は変わらない、という性質</a:t>
            </a:r>
          </a:p>
        </p:txBody>
      </p:sp>
      <p:sp>
        <p:nvSpPr>
          <p:cNvPr id="225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095FC25-CBC9-4528-AF5E-3949598CE3F7}" type="slidenum">
              <a:rPr lang="ja-JP" altLang="en-US">
                <a:latin typeface="ＭＳ Ｐゴシック" pitchFamily="50" charset="-128"/>
              </a:rPr>
              <a:pPr algn="r"/>
              <a:t>20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関数型言語</a:t>
            </a:r>
          </a:p>
        </p:txBody>
      </p:sp>
      <p:sp>
        <p:nvSpPr>
          <p:cNvPr id="20483" name="Rectangle 3"/>
          <p:cNvSpPr>
            <a:spLocks noGrp="1" noChangeArrowheads="1"/>
          </p:cNvSpPr>
          <p:nvPr>
            <p:ph type="body" idx="1"/>
          </p:nvPr>
        </p:nvSpPr>
        <p:spPr>
          <a:xfrm>
            <a:off x="682625" y="1981200"/>
            <a:ext cx="7772400" cy="4616152"/>
          </a:xfrm>
        </p:spPr>
        <p:txBody>
          <a:bodyPr/>
          <a:lstStyle/>
          <a:p>
            <a:pPr>
              <a:lnSpc>
                <a:spcPct val="100000"/>
              </a:lnSpc>
            </a:pPr>
            <a:r>
              <a:rPr lang="ja-JP" altLang="en-US" smtClean="0"/>
              <a:t>注</a:t>
            </a:r>
            <a:endParaRPr lang="en-US" altLang="ja-JP" smtClean="0"/>
          </a:p>
          <a:p>
            <a:pPr lvl="1"/>
            <a:r>
              <a:rPr lang="ja-JP" altLang="en-US" smtClean="0"/>
              <a:t>関数型言語でいう「関数」は、命令型言語の「関数」とは、異なる</a:t>
            </a:r>
            <a:endParaRPr lang="en-US" altLang="ja-JP" smtClean="0"/>
          </a:p>
          <a:p>
            <a:pPr lvl="2"/>
            <a:r>
              <a:rPr lang="ja-JP" altLang="en-US" sz="3600" smtClean="0"/>
              <a:t>手続きの一種というより、数学的な関数に近い</a:t>
            </a:r>
            <a:endParaRPr lang="en-US" altLang="ja-JP" sz="3600" smtClean="0"/>
          </a:p>
          <a:p>
            <a:pPr lvl="2"/>
            <a:r>
              <a:rPr lang="en-US" altLang="ja-JP" sz="3600" smtClean="0"/>
              <a:t>C</a:t>
            </a:r>
            <a:r>
              <a:rPr lang="ja-JP" altLang="en-US" sz="3600" smtClean="0"/>
              <a:t>は、典型的な命令型言語であり、関数型言語では</a:t>
            </a:r>
            <a:r>
              <a:rPr lang="ja-JP" altLang="en-US" sz="3600" smtClean="0">
                <a:solidFill>
                  <a:schemeClr val="accent2"/>
                </a:solidFill>
              </a:rPr>
              <a:t>ない</a:t>
            </a:r>
          </a:p>
        </p:txBody>
      </p:sp>
      <p:sp>
        <p:nvSpPr>
          <p:cNvPr id="204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9EDE6AA-3C1A-4B84-A26E-7A347D9E1623}" type="slidenum">
              <a:rPr lang="ja-JP" altLang="en-US">
                <a:latin typeface="ＭＳ Ｐゴシック" pitchFamily="50" charset="-128"/>
              </a:rPr>
              <a:pPr algn="r"/>
              <a:t>21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関数型言語</a:t>
            </a:r>
            <a:endParaRPr kumimoji="1" lang="ja-JP" altLang="en-US"/>
          </a:p>
        </p:txBody>
      </p:sp>
      <p:sp>
        <p:nvSpPr>
          <p:cNvPr id="3" name="コンテンツ プレースホルダ 2"/>
          <p:cNvSpPr>
            <a:spLocks noGrp="1"/>
          </p:cNvSpPr>
          <p:nvPr>
            <p:ph idx="1"/>
          </p:nvPr>
        </p:nvSpPr>
        <p:spPr>
          <a:xfrm>
            <a:off x="682624" y="1981200"/>
            <a:ext cx="8461376" cy="4544144"/>
          </a:xfrm>
        </p:spPr>
        <p:txBody>
          <a:bodyPr/>
          <a:lstStyle/>
          <a:p>
            <a:r>
              <a:rPr kumimoji="1" lang="ja-JP" altLang="en-US" smtClean="0"/>
              <a:t>関数型言語には、次の</a:t>
            </a:r>
            <a:r>
              <a:rPr kumimoji="1" lang="en-US" altLang="ja-JP" smtClean="0"/>
              <a:t>2</a:t>
            </a:r>
            <a:r>
              <a:rPr kumimoji="1" lang="ja-JP" altLang="en-US" smtClean="0"/>
              <a:t>種類がある</a:t>
            </a:r>
            <a:endParaRPr kumimoji="1" lang="en-US" altLang="ja-JP" smtClean="0"/>
          </a:p>
          <a:p>
            <a:pPr lvl="1"/>
            <a:r>
              <a:rPr kumimoji="1" lang="ja-JP" altLang="en-US" smtClean="0"/>
              <a:t>純粋関数型言語</a:t>
            </a:r>
            <a:endParaRPr kumimoji="1" lang="en-US" altLang="ja-JP" smtClean="0"/>
          </a:p>
          <a:p>
            <a:pPr lvl="2"/>
            <a:r>
              <a:rPr lang="ja-JP" altLang="en-US" sz="3600" smtClean="0"/>
              <a:t>変数や状態という概念が存在しない</a:t>
            </a:r>
            <a:endParaRPr lang="en-US" altLang="ja-JP" sz="3600" smtClean="0"/>
          </a:p>
          <a:p>
            <a:pPr lvl="2"/>
            <a:r>
              <a:rPr lang="en-US" altLang="ja-JP" sz="3600" smtClean="0"/>
              <a:t>Haskel</a:t>
            </a:r>
            <a:r>
              <a:rPr lang="ja-JP" altLang="en-US" sz="3600" smtClean="0"/>
              <a:t>ｌ など</a:t>
            </a:r>
            <a:endParaRPr lang="en-US" altLang="ja-JP" sz="3600" smtClean="0"/>
          </a:p>
          <a:p>
            <a:pPr lvl="1"/>
            <a:r>
              <a:rPr kumimoji="1" lang="ja-JP" altLang="en-US" smtClean="0"/>
              <a:t>非</a:t>
            </a:r>
            <a:r>
              <a:rPr lang="ja-JP" altLang="en-US" smtClean="0"/>
              <a:t>純粋関数型言語</a:t>
            </a:r>
            <a:endParaRPr lang="en-US" altLang="ja-JP" smtClean="0"/>
          </a:p>
          <a:p>
            <a:pPr lvl="2"/>
            <a:r>
              <a:rPr kumimoji="1" lang="ja-JP" altLang="en-US" sz="3600" smtClean="0"/>
              <a:t>変数を用いることができる</a:t>
            </a:r>
            <a:endParaRPr kumimoji="1" lang="en-US" altLang="ja-JP" sz="3600" smtClean="0"/>
          </a:p>
          <a:p>
            <a:pPr lvl="2"/>
            <a:r>
              <a:rPr lang="en-US" altLang="ja-JP" sz="3600" smtClean="0"/>
              <a:t>ML</a:t>
            </a:r>
            <a:r>
              <a:rPr lang="ja-JP" altLang="en-US" sz="3600" smtClean="0"/>
              <a:t>、</a:t>
            </a:r>
            <a:r>
              <a:rPr lang="en-US" altLang="ja-JP" sz="3600" smtClean="0"/>
              <a:t>LISP</a:t>
            </a:r>
            <a:r>
              <a:rPr lang="ja-JP" altLang="en-US" sz="3600" smtClean="0"/>
              <a:t> など</a:t>
            </a:r>
            <a:endParaRPr kumimoji="1" lang="ja-JP" altLang="en-US" sz="3600"/>
          </a:p>
        </p:txBody>
      </p:sp>
      <p:sp>
        <p:nvSpPr>
          <p:cNvPr id="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CF23C18-26A9-4E7D-B317-E40FB6FE45B8}" type="slidenum">
              <a:rPr lang="ja-JP" altLang="en-US">
                <a:latin typeface="ＭＳ Ｐゴシック" pitchFamily="50" charset="-128"/>
              </a:rPr>
              <a:pPr algn="r"/>
              <a:t>22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endParaRPr kumimoji="1" lang="ja-JP" altLang="en-US"/>
          </a:p>
        </p:txBody>
      </p:sp>
      <p:sp>
        <p:nvSpPr>
          <p:cNvPr id="3" name="コンテンツ プレースホルダ 2"/>
          <p:cNvSpPr>
            <a:spLocks noGrp="1"/>
          </p:cNvSpPr>
          <p:nvPr>
            <p:ph idx="1"/>
          </p:nvPr>
        </p:nvSpPr>
        <p:spPr>
          <a:xfrm>
            <a:off x="682625" y="1981200"/>
            <a:ext cx="7772400" cy="4328120"/>
          </a:xfrm>
        </p:spPr>
        <p:txBody>
          <a:bodyPr/>
          <a:lstStyle/>
          <a:p>
            <a:r>
              <a:rPr kumimoji="1" lang="en-US" altLang="ja-JP" i="1" u="sng" smtClean="0">
                <a:solidFill>
                  <a:srgbClr val="FFFF00"/>
                </a:solidFill>
              </a:rPr>
              <a:t>λ</a:t>
            </a:r>
            <a:r>
              <a:rPr kumimoji="1" lang="ja-JP" altLang="en-US" i="1" u="sng" smtClean="0">
                <a:solidFill>
                  <a:srgbClr val="FFFF00"/>
                </a:solidFill>
              </a:rPr>
              <a:t>記法</a:t>
            </a:r>
            <a:r>
              <a:rPr kumimoji="1" lang="ja-JP" altLang="en-US" smtClean="0"/>
              <a:t> とは</a:t>
            </a:r>
            <a:endParaRPr kumimoji="1" lang="en-US" altLang="ja-JP" smtClean="0"/>
          </a:p>
          <a:p>
            <a:pPr lvl="1"/>
            <a:r>
              <a:rPr lang="ja-JP" altLang="en-US" smtClean="0"/>
              <a:t>仮引数となる変数を明示した、関数の表記法</a:t>
            </a:r>
            <a:endParaRPr lang="en-US" altLang="ja-JP" smtClean="0"/>
          </a:p>
          <a:p>
            <a:pPr lvl="2"/>
            <a:r>
              <a:rPr kumimoji="1" lang="ja-JP" altLang="en-US" sz="3600" smtClean="0"/>
              <a:t>関数をデータとして扱うための道具立て</a:t>
            </a:r>
            <a:endParaRPr kumimoji="1" lang="en-US" altLang="ja-JP" sz="3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23555" name="Rectangle 3"/>
          <p:cNvSpPr>
            <a:spLocks noGrp="1" noChangeArrowheads="1"/>
          </p:cNvSpPr>
          <p:nvPr>
            <p:ph type="body" idx="1"/>
          </p:nvPr>
        </p:nvSpPr>
        <p:spPr>
          <a:xfrm>
            <a:off x="682625" y="1981200"/>
            <a:ext cx="7772400" cy="4111625"/>
          </a:xfrm>
        </p:spPr>
        <p:txBody>
          <a:bodyPr/>
          <a:lstStyle/>
          <a:p>
            <a:pPr lvl="1"/>
            <a:r>
              <a:rPr lang="ja-JP" altLang="en-US" smtClean="0"/>
              <a:t>演算記号は、演算を行う関数とみなす</a:t>
            </a:r>
          </a:p>
          <a:p>
            <a:pPr lvl="1">
              <a:buFont typeface="Wingdings" pitchFamily="2" charset="2"/>
              <a:buNone/>
            </a:pPr>
            <a:r>
              <a:rPr lang="ja-JP" altLang="en-US" smtClean="0"/>
              <a:t>  例</a:t>
            </a:r>
            <a:r>
              <a:rPr lang="en-US" altLang="ja-JP" smtClean="0"/>
              <a:t>1</a:t>
            </a:r>
            <a:r>
              <a:rPr lang="ja-JP" altLang="en-US" smtClean="0"/>
              <a:t>： </a:t>
            </a:r>
            <a:r>
              <a:rPr lang="en-US" altLang="ja-JP" smtClean="0"/>
              <a:t>x + y  </a:t>
            </a:r>
            <a:r>
              <a:rPr lang="ja-JP" altLang="en-US" smtClean="0"/>
              <a:t>⇒  </a:t>
            </a:r>
            <a:r>
              <a:rPr lang="en-US" altLang="ja-JP" smtClean="0"/>
              <a:t>+(x, y)  ⇒ + x </a:t>
            </a:r>
            <a:r>
              <a:rPr lang="ja-JP" altLang="en-US" smtClean="0"/>
              <a:t>ｙ</a:t>
            </a:r>
          </a:p>
          <a:p>
            <a:pPr lvl="1">
              <a:buFont typeface="Wingdings" pitchFamily="2" charset="2"/>
              <a:buNone/>
            </a:pPr>
            <a:r>
              <a:rPr lang="ja-JP" altLang="en-US" smtClean="0"/>
              <a:t>  例</a:t>
            </a:r>
            <a:r>
              <a:rPr lang="en-US" altLang="ja-JP" smtClean="0"/>
              <a:t>2</a:t>
            </a:r>
            <a:r>
              <a:rPr lang="ja-JP" altLang="en-US" smtClean="0"/>
              <a:t>： </a:t>
            </a:r>
            <a:r>
              <a:rPr lang="en-US" altLang="ja-JP" smtClean="0"/>
              <a:t>sq(x + y) * sin( a * π)</a:t>
            </a:r>
          </a:p>
          <a:p>
            <a:pPr lvl="1">
              <a:buFont typeface="Wingdings" pitchFamily="2" charset="2"/>
              <a:buNone/>
            </a:pPr>
            <a:r>
              <a:rPr lang="en-US" altLang="ja-JP" smtClean="0"/>
              <a:t>	           	</a:t>
            </a:r>
            <a:r>
              <a:rPr lang="ja-JP" altLang="en-US" smtClean="0"/>
              <a:t>⇒ * </a:t>
            </a:r>
            <a:r>
              <a:rPr lang="en-US" altLang="ja-JP" smtClean="0"/>
              <a:t>sq + x y sin * a π</a:t>
            </a:r>
          </a:p>
          <a:p>
            <a:pPr lvl="1">
              <a:buFont typeface="Wingdings" pitchFamily="2" charset="2"/>
              <a:buNone/>
            </a:pPr>
            <a:r>
              <a:rPr lang="ja-JP" altLang="en-US" smtClean="0"/>
              <a:t>						  （前置記法）</a:t>
            </a:r>
            <a:endParaRPr lang="en-US" altLang="ja-JP" smtClean="0"/>
          </a:p>
        </p:txBody>
      </p:sp>
      <p:sp>
        <p:nvSpPr>
          <p:cNvPr id="235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57196D4-1A18-486D-B81F-099988A3511B}" type="slidenum">
              <a:rPr lang="ja-JP" altLang="en-US">
                <a:latin typeface="ＭＳ Ｐゴシック" pitchFamily="50" charset="-128"/>
              </a:rPr>
              <a:pPr algn="r"/>
              <a:t>24</a:t>
            </a:fld>
            <a:endParaRPr lang="en-US" altLang="ja-JP">
              <a:latin typeface="ＭＳ Ｐゴシック" pitchFamily="50" charset="-128"/>
            </a:endParaRPr>
          </a:p>
        </p:txBody>
      </p:sp>
      <p:sp useBgFill="1">
        <p:nvSpPr>
          <p:cNvPr id="70661" name="Rectangle 5"/>
          <p:cNvSpPr>
            <a:spLocks noChangeArrowheads="1"/>
          </p:cNvSpPr>
          <p:nvPr/>
        </p:nvSpPr>
        <p:spPr bwMode="auto">
          <a:xfrm>
            <a:off x="5724525" y="5157788"/>
            <a:ext cx="2232025" cy="649287"/>
          </a:xfrm>
          <a:prstGeom prst="rect">
            <a:avLst/>
          </a:prstGeom>
          <a:ln w="9525">
            <a:noFill/>
            <a:miter lim="800000"/>
            <a:headEnd/>
            <a:tailEnd/>
          </a:ln>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0661"/>
                                        </p:tgtEl>
                                      </p:cBhvr>
                                    </p:animEffect>
                                    <p:set>
                                      <p:cBhvr>
                                        <p:cTn id="7" dur="1" fill="hold">
                                          <p:stCondLst>
                                            <p:cond delay="499"/>
                                          </p:stCondLst>
                                        </p:cTn>
                                        <p:tgtEl>
                                          <p:spTgt spid="706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24579" name="Rectangle 3"/>
          <p:cNvSpPr>
            <a:spLocks noGrp="1" noChangeArrowheads="1"/>
          </p:cNvSpPr>
          <p:nvPr>
            <p:ph type="body" idx="1"/>
          </p:nvPr>
        </p:nvSpPr>
        <p:spPr/>
        <p:txBody>
          <a:bodyPr/>
          <a:lstStyle/>
          <a:p>
            <a:pPr>
              <a:lnSpc>
                <a:spcPct val="100000"/>
              </a:lnSpc>
            </a:pPr>
            <a:r>
              <a:rPr lang="ja-JP" altLang="en-US" smtClean="0"/>
              <a:t>関数を</a:t>
            </a:r>
            <a:r>
              <a:rPr lang="en-US" altLang="ja-JP" smtClean="0"/>
              <a:t>λ</a:t>
            </a:r>
            <a:r>
              <a:rPr lang="ja-JP" altLang="en-US" smtClean="0"/>
              <a:t>記法で表す</a:t>
            </a:r>
          </a:p>
          <a:p>
            <a:pPr lvl="1">
              <a:buFont typeface="Wingdings" pitchFamily="2" charset="2"/>
              <a:buNone/>
            </a:pPr>
            <a:r>
              <a:rPr lang="ja-JP" altLang="en-US" smtClean="0"/>
              <a:t>	</a:t>
            </a:r>
            <a:r>
              <a:rPr lang="en-US" altLang="ja-JP" smtClean="0">
                <a:latin typeface="ＭＳ ゴシック" pitchFamily="49" charset="-128"/>
                <a:ea typeface="ＭＳ ゴシック" pitchFamily="49" charset="-128"/>
              </a:rPr>
              <a:t>sq(x) = x * x</a:t>
            </a:r>
          </a:p>
          <a:p>
            <a:pPr lvl="1">
              <a:buFont typeface="Wingdings" pitchFamily="2" charset="2"/>
              <a:buNone/>
            </a:pPr>
            <a:endParaRPr lang="en-US" altLang="ja-JP" smtClean="0"/>
          </a:p>
          <a:p>
            <a:pPr lvl="1">
              <a:buFont typeface="Wingdings" pitchFamily="2" charset="2"/>
              <a:buNone/>
            </a:pPr>
            <a:r>
              <a:rPr lang="en-US" altLang="ja-JP" smtClean="0"/>
              <a:t>	</a:t>
            </a:r>
            <a:r>
              <a:rPr lang="en-US" altLang="ja-JP" smtClean="0">
                <a:latin typeface="ＭＳ ゴシック" pitchFamily="49" charset="-128"/>
                <a:ea typeface="ＭＳ ゴシック" pitchFamily="49" charset="-128"/>
              </a:rPr>
              <a:t>sq = λx.* x x</a:t>
            </a:r>
          </a:p>
        </p:txBody>
      </p:sp>
      <p:sp>
        <p:nvSpPr>
          <p:cNvPr id="245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D1C5F81-17E8-4711-BD2B-AA7A1B9D3A59}" type="slidenum">
              <a:rPr lang="ja-JP" altLang="en-US">
                <a:latin typeface="ＭＳ Ｐゴシック" pitchFamily="50" charset="-128"/>
              </a:rPr>
              <a:pPr algn="r"/>
              <a:t>25</a:t>
            </a:fld>
            <a:endParaRPr lang="en-US" altLang="ja-JP">
              <a:latin typeface="ＭＳ Ｐゴシック" pitchFamily="50" charset="-128"/>
            </a:endParaRPr>
          </a:p>
        </p:txBody>
      </p:sp>
      <p:sp>
        <p:nvSpPr>
          <p:cNvPr id="24581" name="AutoShape 5"/>
          <p:cNvSpPr>
            <a:spLocks noChangeArrowheads="1"/>
          </p:cNvSpPr>
          <p:nvPr/>
        </p:nvSpPr>
        <p:spPr bwMode="auto">
          <a:xfrm>
            <a:off x="2411413" y="3429000"/>
            <a:ext cx="1223962" cy="504825"/>
          </a:xfrm>
          <a:prstGeom prst="downArrow">
            <a:avLst>
              <a:gd name="adj1" fmla="val 50000"/>
              <a:gd name="adj2" fmla="val 25000"/>
            </a:avLst>
          </a:prstGeom>
          <a:solidFill>
            <a:schemeClr val="accent2"/>
          </a:solidFill>
          <a:ln w="9525">
            <a:solidFill>
              <a:schemeClr val="tx1"/>
            </a:solidFill>
            <a:miter lim="800000"/>
            <a:headEnd/>
            <a:tailEnd/>
          </a:ln>
        </p:spPr>
        <p:txBody>
          <a:bodyPr vert="eaVert" wrap="none" anchor="ctr"/>
          <a:lstStyle/>
          <a:p>
            <a:endParaRPr lang="ja-JP" altLang="en-US"/>
          </a:p>
        </p:txBody>
      </p:sp>
      <p:sp>
        <p:nvSpPr>
          <p:cNvPr id="71686" name="Line 6"/>
          <p:cNvSpPr>
            <a:spLocks noChangeShapeType="1"/>
          </p:cNvSpPr>
          <p:nvPr/>
        </p:nvSpPr>
        <p:spPr bwMode="auto">
          <a:xfrm>
            <a:off x="2700338" y="4581525"/>
            <a:ext cx="792162" cy="0"/>
          </a:xfrm>
          <a:prstGeom prst="line">
            <a:avLst/>
          </a:prstGeom>
          <a:noFill/>
          <a:ln w="57150">
            <a:solidFill>
              <a:schemeClr val="accent2"/>
            </a:solidFill>
            <a:round/>
            <a:headEnd/>
            <a:tailEnd/>
          </a:ln>
        </p:spPr>
        <p:txBody>
          <a:bodyPr/>
          <a:lstStyle/>
          <a:p>
            <a:endParaRPr lang="ja-JP" altLang="en-US"/>
          </a:p>
        </p:txBody>
      </p:sp>
      <p:sp>
        <p:nvSpPr>
          <p:cNvPr id="71687" name="Line 7"/>
          <p:cNvSpPr>
            <a:spLocks noChangeShapeType="1"/>
          </p:cNvSpPr>
          <p:nvPr/>
        </p:nvSpPr>
        <p:spPr bwMode="auto">
          <a:xfrm>
            <a:off x="3708400" y="4581525"/>
            <a:ext cx="1150938" cy="0"/>
          </a:xfrm>
          <a:prstGeom prst="line">
            <a:avLst/>
          </a:prstGeom>
          <a:noFill/>
          <a:ln w="57150">
            <a:solidFill>
              <a:schemeClr val="accent2"/>
            </a:solidFill>
            <a:round/>
            <a:headEnd/>
            <a:tailEnd/>
          </a:ln>
        </p:spPr>
        <p:txBody>
          <a:bodyPr/>
          <a:lstStyle/>
          <a:p>
            <a:endParaRPr lang="ja-JP" altLang="en-US"/>
          </a:p>
        </p:txBody>
      </p:sp>
      <p:sp useBgFill="1">
        <p:nvSpPr>
          <p:cNvPr id="71688" name="AutoShape 8"/>
          <p:cNvSpPr>
            <a:spLocks noChangeArrowheads="1"/>
          </p:cNvSpPr>
          <p:nvPr/>
        </p:nvSpPr>
        <p:spPr bwMode="auto">
          <a:xfrm>
            <a:off x="3995738" y="5013325"/>
            <a:ext cx="4248150" cy="1223963"/>
          </a:xfrm>
          <a:prstGeom prst="wedgeRectCallout">
            <a:avLst>
              <a:gd name="adj1" fmla="val -37931"/>
              <a:gd name="adj2" fmla="val -80352"/>
            </a:avLst>
          </a:prstGeom>
          <a:ln w="38100">
            <a:solidFill>
              <a:schemeClr val="accent2"/>
            </a:solidFill>
            <a:miter lim="800000"/>
            <a:headEnd/>
            <a:tailEnd/>
          </a:ln>
        </p:spPr>
        <p:txBody>
          <a:bodyPr/>
          <a:lstStyle/>
          <a:p>
            <a:r>
              <a:rPr lang="ja-JP" altLang="en-US" sz="3600"/>
              <a:t>関数値の計算方法</a:t>
            </a:r>
          </a:p>
          <a:p>
            <a:r>
              <a:rPr lang="ja-JP" altLang="en-US" sz="3600"/>
              <a:t> ＝関数本体 （</a:t>
            </a:r>
            <a:r>
              <a:rPr lang="en-US" altLang="ja-JP" sz="3600"/>
              <a:t>body</a:t>
            </a:r>
            <a:r>
              <a:rPr lang="ja-JP" altLang="en-US" sz="3600"/>
              <a:t>）</a:t>
            </a:r>
          </a:p>
        </p:txBody>
      </p:sp>
      <p:sp>
        <p:nvSpPr>
          <p:cNvPr id="71689" name="AutoShape 9"/>
          <p:cNvSpPr>
            <a:spLocks noChangeArrowheads="1"/>
          </p:cNvSpPr>
          <p:nvPr/>
        </p:nvSpPr>
        <p:spPr bwMode="auto">
          <a:xfrm>
            <a:off x="755650" y="5013325"/>
            <a:ext cx="2952750" cy="1223963"/>
          </a:xfrm>
          <a:prstGeom prst="wedgeRectCallout">
            <a:avLst>
              <a:gd name="adj1" fmla="val 22421"/>
              <a:gd name="adj2" fmla="val -82426"/>
            </a:avLst>
          </a:prstGeom>
          <a:noFill/>
          <a:ln w="38100">
            <a:solidFill>
              <a:schemeClr val="accent2"/>
            </a:solidFill>
            <a:miter lim="800000"/>
            <a:headEnd/>
            <a:tailEnd/>
          </a:ln>
        </p:spPr>
        <p:txBody>
          <a:bodyPr/>
          <a:lstStyle/>
          <a:p>
            <a:r>
              <a:rPr lang="ja-JP" altLang="en-US" sz="3600"/>
              <a:t>引数がｘであることを示す</a:t>
            </a:r>
          </a:p>
        </p:txBody>
      </p:sp>
      <p:sp useBgFill="1">
        <p:nvSpPr>
          <p:cNvPr id="71690" name="AutoShape 10"/>
          <p:cNvSpPr>
            <a:spLocks noChangeArrowheads="1"/>
          </p:cNvSpPr>
          <p:nvPr/>
        </p:nvSpPr>
        <p:spPr bwMode="auto">
          <a:xfrm>
            <a:off x="5651500" y="3211513"/>
            <a:ext cx="3384550" cy="1296987"/>
          </a:xfrm>
          <a:prstGeom prst="wedgeRectCallout">
            <a:avLst>
              <a:gd name="adj1" fmla="val -69185"/>
              <a:gd name="adj2" fmla="val 36782"/>
            </a:avLst>
          </a:prstGeom>
          <a:ln w="38100">
            <a:solidFill>
              <a:schemeClr val="accent2"/>
            </a:solidFill>
            <a:miter lim="800000"/>
            <a:headEnd/>
            <a:tailEnd/>
          </a:ln>
        </p:spPr>
        <p:txBody>
          <a:bodyPr/>
          <a:lstStyle/>
          <a:p>
            <a:pPr algn="ctr"/>
            <a:r>
              <a:rPr lang="en-US" altLang="ja-JP" sz="3600"/>
              <a:t>λ</a:t>
            </a:r>
            <a:r>
              <a:rPr lang="ja-JP" altLang="en-US" sz="3600"/>
              <a:t>記法で書いた式を</a:t>
            </a:r>
            <a:r>
              <a:rPr lang="en-US" altLang="ja-JP" sz="3600" i="1" u="sng">
                <a:solidFill>
                  <a:schemeClr val="accent2"/>
                </a:solidFill>
              </a:rPr>
              <a:t>λ</a:t>
            </a:r>
            <a:r>
              <a:rPr lang="ja-JP" altLang="en-US" sz="3600" i="1" u="sng">
                <a:solidFill>
                  <a:schemeClr val="accent2"/>
                </a:solidFill>
              </a:rPr>
              <a:t>式</a:t>
            </a:r>
            <a:r>
              <a:rPr lang="ja-JP" altLang="en-US" sz="3600"/>
              <a:t> という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686"/>
                                        </p:tgtEl>
                                        <p:attrNameLst>
                                          <p:attrName>style.visibility</p:attrName>
                                        </p:attrNameLst>
                                      </p:cBhvr>
                                      <p:to>
                                        <p:strVal val="visible"/>
                                      </p:to>
                                    </p:set>
                                    <p:animEffect transition="in" filter="blinds(horizontal)">
                                      <p:cBhvr>
                                        <p:cTn id="7" dur="500"/>
                                        <p:tgtEl>
                                          <p:spTgt spid="7168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1689"/>
                                        </p:tgtEl>
                                        <p:attrNameLst>
                                          <p:attrName>style.visibility</p:attrName>
                                        </p:attrNameLst>
                                      </p:cBhvr>
                                      <p:to>
                                        <p:strVal val="visible"/>
                                      </p:to>
                                    </p:set>
                                    <p:animEffect transition="in" filter="blinds(horizontal)">
                                      <p:cBhvr>
                                        <p:cTn id="11" dur="500"/>
                                        <p:tgtEl>
                                          <p:spTgt spid="71689"/>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1687"/>
                                        </p:tgtEl>
                                        <p:attrNameLst>
                                          <p:attrName>style.visibility</p:attrName>
                                        </p:attrNameLst>
                                      </p:cBhvr>
                                      <p:to>
                                        <p:strVal val="visible"/>
                                      </p:to>
                                    </p:set>
                                    <p:animEffect transition="in" filter="blinds(horizontal)">
                                      <p:cBhvr>
                                        <p:cTn id="15" dur="500"/>
                                        <p:tgtEl>
                                          <p:spTgt spid="71687"/>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71688"/>
                                        </p:tgtEl>
                                        <p:attrNameLst>
                                          <p:attrName>style.visibility</p:attrName>
                                        </p:attrNameLst>
                                      </p:cBhvr>
                                      <p:to>
                                        <p:strVal val="visible"/>
                                      </p:to>
                                    </p:set>
                                    <p:animEffect transition="in" filter="blinds(horizontal)">
                                      <p:cBhvr>
                                        <p:cTn id="19" dur="500"/>
                                        <p:tgtEl>
                                          <p:spTgt spid="71688"/>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1690"/>
                                        </p:tgtEl>
                                        <p:attrNameLst>
                                          <p:attrName>style.visibility</p:attrName>
                                        </p:attrNameLst>
                                      </p:cBhvr>
                                      <p:to>
                                        <p:strVal val="visible"/>
                                      </p:to>
                                    </p:set>
                                    <p:animEffect transition="in" filter="blinds(horizontal)">
                                      <p:cBhvr>
                                        <p:cTn id="24" dur="500"/>
                                        <p:tgtEl>
                                          <p:spTgt spid="71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87" grpId="0" animBg="1"/>
      <p:bldP spid="71688" grpId="0" animBg="1"/>
      <p:bldP spid="71689" grpId="0" animBg="1"/>
      <p:bldP spid="7169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noFill/>
        </p:spPr>
        <p:txBody>
          <a:bodyPr/>
          <a:lstStyle/>
          <a:p>
            <a:pPr eaLnBrk="1" hangingPunct="1"/>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endParaRPr lang="en-US" altLang="ja-JP" smtClean="0">
              <a:effectLst/>
            </a:endParaRPr>
          </a:p>
        </p:txBody>
      </p:sp>
      <p:sp>
        <p:nvSpPr>
          <p:cNvPr id="25603" name="Rectangle 3"/>
          <p:cNvSpPr>
            <a:spLocks noGrp="1" noChangeArrowheads="1"/>
          </p:cNvSpPr>
          <p:nvPr>
            <p:ph idx="4294967295"/>
          </p:nvPr>
        </p:nvSpPr>
        <p:spPr>
          <a:xfrm>
            <a:off x="682625" y="1981200"/>
            <a:ext cx="7921625" cy="4543425"/>
          </a:xfrm>
        </p:spPr>
        <p:txBody>
          <a:bodyPr/>
          <a:lstStyle/>
          <a:p>
            <a:r>
              <a:rPr lang="ja-JP" altLang="en-US" smtClean="0"/>
              <a:t>関数適用と関数抽象</a:t>
            </a:r>
          </a:p>
          <a:p>
            <a:pPr lvl="1">
              <a:buFont typeface="Wingdings" pitchFamily="2" charset="2"/>
              <a:buNone/>
            </a:pPr>
            <a:r>
              <a:rPr lang="en-US" altLang="ja-JP" smtClean="0"/>
              <a:t>M</a:t>
            </a:r>
            <a:r>
              <a:rPr lang="ja-JP" altLang="en-US" smtClean="0"/>
              <a:t>、</a:t>
            </a:r>
            <a:r>
              <a:rPr lang="en-US" altLang="ja-JP" smtClean="0"/>
              <a:t>N</a:t>
            </a:r>
            <a:r>
              <a:rPr lang="ja-JP" altLang="en-US" smtClean="0"/>
              <a:t>が</a:t>
            </a:r>
            <a:r>
              <a:rPr lang="en-US" altLang="ja-JP" smtClean="0"/>
              <a:t>λ</a:t>
            </a:r>
            <a:r>
              <a:rPr lang="ja-JP" altLang="en-US" smtClean="0"/>
              <a:t>式のとき</a:t>
            </a:r>
          </a:p>
          <a:p>
            <a:pPr lvl="1"/>
            <a:r>
              <a:rPr lang="en-US" altLang="ja-JP" smtClean="0"/>
              <a:t>MN </a:t>
            </a:r>
            <a:r>
              <a:rPr lang="ja-JP" altLang="en-US" smtClean="0"/>
              <a:t>を </a:t>
            </a:r>
            <a:r>
              <a:rPr lang="ja-JP" altLang="en-US" i="1" u="sng" smtClean="0">
                <a:solidFill>
                  <a:schemeClr val="accent2"/>
                </a:solidFill>
              </a:rPr>
              <a:t>関数適用</a:t>
            </a:r>
            <a:r>
              <a:rPr lang="ja-JP" altLang="en-US" smtClean="0"/>
              <a:t> </a:t>
            </a:r>
            <a:r>
              <a:rPr lang="en-US" altLang="ja-JP" smtClean="0"/>
              <a:t>(application)</a:t>
            </a:r>
            <a:r>
              <a:rPr lang="ja-JP" altLang="en-US" smtClean="0"/>
              <a:t>という</a:t>
            </a:r>
          </a:p>
          <a:p>
            <a:pPr lvl="2"/>
            <a:r>
              <a:rPr lang="ja-JP" altLang="en-US" smtClean="0"/>
              <a:t>関数の呼出しに相当する</a:t>
            </a:r>
          </a:p>
          <a:p>
            <a:pPr lvl="1"/>
            <a:r>
              <a:rPr lang="en-US" altLang="ja-JP" smtClean="0"/>
              <a:t>λx.M </a:t>
            </a:r>
            <a:r>
              <a:rPr lang="ja-JP" altLang="en-US" smtClean="0"/>
              <a:t>を </a:t>
            </a:r>
            <a:r>
              <a:rPr lang="ja-JP" altLang="en-US" i="1" u="sng" smtClean="0">
                <a:solidFill>
                  <a:schemeClr val="accent2"/>
                </a:solidFill>
              </a:rPr>
              <a:t>関数抽象</a:t>
            </a:r>
            <a:r>
              <a:rPr lang="ja-JP" altLang="en-US" smtClean="0"/>
              <a:t> </a:t>
            </a:r>
            <a:r>
              <a:rPr lang="en-US" altLang="ja-JP" smtClean="0"/>
              <a:t>(abstraction)</a:t>
            </a:r>
            <a:r>
              <a:rPr lang="ja-JP" altLang="en-US" smtClean="0"/>
              <a:t>、</a:t>
            </a:r>
            <a:r>
              <a:rPr lang="en-US" altLang="ja-JP" smtClean="0"/>
              <a:t/>
            </a:r>
            <a:br>
              <a:rPr lang="en-US" altLang="ja-JP" smtClean="0"/>
            </a:br>
            <a:r>
              <a:rPr lang="ja-JP" altLang="en-US" smtClean="0"/>
              <a:t>（または ラムダ抽象） という</a:t>
            </a:r>
          </a:p>
          <a:p>
            <a:pPr lvl="2"/>
            <a:r>
              <a:rPr lang="ja-JP" altLang="en-US" smtClean="0"/>
              <a:t>関数の定義に相当する</a:t>
            </a:r>
          </a:p>
        </p:txBody>
      </p:sp>
      <p:sp>
        <p:nvSpPr>
          <p:cNvPr id="256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D7C1D18-AD35-4FDD-A1EF-482C45AD92DD}" type="slidenum">
              <a:rPr lang="ja-JP" altLang="en-US">
                <a:latin typeface="ＭＳ Ｐゴシック" pitchFamily="50" charset="-128"/>
              </a:rPr>
              <a:pPr algn="r"/>
              <a:t>26</a:t>
            </a:fld>
            <a:endParaRPr lang="en-US" altLang="ja-JP">
              <a:latin typeface="ＭＳ Ｐゴシック" pitchFamily="50" charset="-128"/>
            </a:endParaRPr>
          </a:p>
        </p:txBody>
      </p:sp>
      <p:sp>
        <p:nvSpPr>
          <p:cNvPr id="2560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1D7DDDE-509B-4B3D-9846-20B7D408D4E9}" type="slidenum">
              <a:rPr lang="ja-JP" altLang="en-US">
                <a:latin typeface="ＭＳ Ｐゴシック" pitchFamily="50" charset="-128"/>
              </a:rPr>
              <a:pPr algn="r"/>
              <a:t>26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72707" name="Rectangle 3"/>
          <p:cNvSpPr>
            <a:spLocks noGrp="1" noChangeArrowheads="1"/>
          </p:cNvSpPr>
          <p:nvPr>
            <p:ph type="body" idx="1"/>
          </p:nvPr>
        </p:nvSpPr>
        <p:spPr>
          <a:xfrm>
            <a:off x="682625" y="1981200"/>
            <a:ext cx="7772400" cy="3608388"/>
          </a:xfrm>
        </p:spPr>
        <p:txBody>
          <a:bodyPr/>
          <a:lstStyle/>
          <a:p>
            <a:pPr>
              <a:lnSpc>
                <a:spcPct val="100000"/>
              </a:lnSpc>
            </a:pPr>
            <a:r>
              <a:rPr lang="ja-JP" altLang="en-US" smtClean="0"/>
              <a:t>関数の適用</a:t>
            </a:r>
          </a:p>
          <a:p>
            <a:pPr lvl="1">
              <a:buFont typeface="Wingdings" pitchFamily="2" charset="2"/>
              <a:buNone/>
            </a:pPr>
            <a:r>
              <a:rPr lang="ja-JP" altLang="en-US" smtClean="0"/>
              <a:t>	</a:t>
            </a:r>
            <a:r>
              <a:rPr lang="en-US" altLang="ja-JP" smtClean="0">
                <a:latin typeface="ＭＳ ゴシック" pitchFamily="49" charset="-128"/>
                <a:ea typeface="ＭＳ ゴシック" pitchFamily="49" charset="-128"/>
              </a:rPr>
              <a:t>sq(3) </a:t>
            </a:r>
            <a:r>
              <a:rPr lang="ja-JP" altLang="en-US" smtClean="0">
                <a:latin typeface="ＭＳ ゴシック" pitchFamily="49" charset="-128"/>
                <a:ea typeface="ＭＳ ゴシック" pitchFamily="49" charset="-128"/>
              </a:rPr>
              <a:t>は</a:t>
            </a:r>
          </a:p>
          <a:p>
            <a:pPr lvl="1">
              <a:buFont typeface="Wingdings" pitchFamily="2" charset="2"/>
              <a:buNone/>
            </a:pPr>
            <a:r>
              <a:rPr lang="ja-JP" altLang="en-US" smtClean="0">
                <a:latin typeface="ＭＳ ゴシック" pitchFamily="49" charset="-128"/>
                <a:ea typeface="ＭＳ ゴシック" pitchFamily="49" charset="-128"/>
              </a:rPr>
              <a:t>	</a:t>
            </a:r>
            <a:r>
              <a:rPr lang="en-US" altLang="ja-JP" smtClean="0">
                <a:latin typeface="ＭＳ ゴシック" pitchFamily="49" charset="-128"/>
                <a:ea typeface="ＭＳ ゴシック" pitchFamily="49" charset="-128"/>
              </a:rPr>
              <a:t>(λx.* x x)3   </a:t>
            </a:r>
            <a:r>
              <a:rPr lang="ja-JP" altLang="en-US" smtClean="0">
                <a:latin typeface="ＭＳ ゴシック" pitchFamily="49" charset="-128"/>
                <a:ea typeface="ＭＳ ゴシック" pitchFamily="49" charset="-128"/>
              </a:rPr>
              <a:t>と書く</a:t>
            </a:r>
          </a:p>
          <a:p>
            <a:pPr lvl="1">
              <a:lnSpc>
                <a:spcPct val="80000"/>
              </a:lnSpc>
              <a:buFont typeface="Wingdings" pitchFamily="2" charset="2"/>
              <a:buNone/>
            </a:pPr>
            <a:endParaRPr lang="ja-JP" altLang="en-US" smtClean="0">
              <a:latin typeface="ＭＳ ゴシック" pitchFamily="49" charset="-128"/>
              <a:ea typeface="ＭＳ ゴシック" pitchFamily="49" charset="-128"/>
            </a:endParaRPr>
          </a:p>
          <a:p>
            <a:pPr lvl="1">
              <a:lnSpc>
                <a:spcPct val="50000"/>
              </a:lnSpc>
              <a:buFont typeface="Wingdings" pitchFamily="2" charset="2"/>
              <a:buNone/>
            </a:pPr>
            <a:endParaRPr lang="ja-JP" altLang="en-US" smtClean="0">
              <a:latin typeface="ＭＳ ゴシック" pitchFamily="49" charset="-128"/>
              <a:ea typeface="ＭＳ ゴシック" pitchFamily="49" charset="-128"/>
            </a:endParaRPr>
          </a:p>
          <a:p>
            <a:pPr lvl="1">
              <a:lnSpc>
                <a:spcPct val="60000"/>
              </a:lnSpc>
              <a:buFont typeface="Wingdings" pitchFamily="2" charset="2"/>
              <a:buNone/>
            </a:pPr>
            <a:r>
              <a:rPr lang="ja-JP" altLang="en-US" smtClean="0">
                <a:latin typeface="ＭＳ ゴシック" pitchFamily="49" charset="-128"/>
                <a:ea typeface="ＭＳ ゴシック" pitchFamily="49" charset="-128"/>
              </a:rPr>
              <a:t>	</a:t>
            </a:r>
            <a:r>
              <a:rPr lang="en-US" altLang="ja-JP" smtClean="0">
                <a:latin typeface="ＭＳ ゴシック" pitchFamily="49" charset="-128"/>
                <a:ea typeface="ＭＳ ゴシック" pitchFamily="49" charset="-128"/>
              </a:rPr>
              <a:t>(λx.* x x)3 = * 3 3 = 9</a:t>
            </a:r>
            <a:endParaRPr lang="ja-JP" altLang="en-US" smtClean="0">
              <a:latin typeface="ＭＳ ゴシック" pitchFamily="49" charset="-128"/>
              <a:ea typeface="ＭＳ ゴシック" pitchFamily="49" charset="-128"/>
            </a:endParaRPr>
          </a:p>
        </p:txBody>
      </p:sp>
      <p:sp>
        <p:nvSpPr>
          <p:cNvPr id="266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9DA0E06-EB31-4627-B16C-4AB61762D6B5}" type="slidenum">
              <a:rPr lang="ja-JP" altLang="en-US">
                <a:latin typeface="ＭＳ Ｐゴシック" pitchFamily="50" charset="-128"/>
              </a:rPr>
              <a:pPr algn="r"/>
              <a:t>27</a:t>
            </a:fld>
            <a:endParaRPr lang="en-US" altLang="ja-JP">
              <a:latin typeface="ＭＳ Ｐゴシック" pitchFamily="50" charset="-128"/>
            </a:endParaRPr>
          </a:p>
        </p:txBody>
      </p:sp>
      <p:sp>
        <p:nvSpPr>
          <p:cNvPr id="72710" name="AutoShape 6"/>
          <p:cNvSpPr>
            <a:spLocks noChangeArrowheads="1"/>
          </p:cNvSpPr>
          <p:nvPr/>
        </p:nvSpPr>
        <p:spPr bwMode="auto">
          <a:xfrm>
            <a:off x="2411413" y="4149725"/>
            <a:ext cx="1511300" cy="431800"/>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
        <p:nvSpPr>
          <p:cNvPr id="72711" name="AutoShape 7"/>
          <p:cNvSpPr>
            <a:spLocks noChangeArrowheads="1"/>
          </p:cNvSpPr>
          <p:nvPr/>
        </p:nvSpPr>
        <p:spPr bwMode="auto">
          <a:xfrm>
            <a:off x="1763713" y="5734050"/>
            <a:ext cx="4392612" cy="719138"/>
          </a:xfrm>
          <a:prstGeom prst="wedgeRoundRectCallout">
            <a:avLst>
              <a:gd name="adj1" fmla="val 6199"/>
              <a:gd name="adj2" fmla="val -113796"/>
              <a:gd name="adj3" fmla="val 16667"/>
            </a:avLst>
          </a:prstGeom>
          <a:noFill/>
          <a:ln w="38100">
            <a:solidFill>
              <a:schemeClr val="accent2"/>
            </a:solidFill>
            <a:miter lim="800000"/>
            <a:headEnd/>
            <a:tailEnd/>
          </a:ln>
        </p:spPr>
        <p:txBody>
          <a:bodyPr/>
          <a:lstStyle/>
          <a:p>
            <a:pPr algn="ctr"/>
            <a:r>
              <a:rPr lang="ja-JP" altLang="en-US" sz="3200"/>
              <a:t>引数</a:t>
            </a:r>
            <a:r>
              <a:rPr lang="ja-JP" altLang="en-US" sz="3200">
                <a:ea typeface="ＭＳ ゴシック" pitchFamily="49" charset="-128"/>
              </a:rPr>
              <a:t>ｘ</a:t>
            </a:r>
            <a:r>
              <a:rPr lang="ja-JP" altLang="en-US" sz="3200"/>
              <a:t>を３で置換える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10"/>
                                        </p:tgtEl>
                                        <p:attrNameLst>
                                          <p:attrName>style.visibility</p:attrName>
                                        </p:attrNameLst>
                                      </p:cBhvr>
                                      <p:to>
                                        <p:strVal val="visible"/>
                                      </p:to>
                                    </p:set>
                                    <p:animEffect transition="in" filter="blinds(horizontal)">
                                      <p:cBhvr>
                                        <p:cTn id="7" dur="500"/>
                                        <p:tgtEl>
                                          <p:spTgt spid="72710"/>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2707">
                                            <p:txEl>
                                              <p:pRg st="5" end="5"/>
                                            </p:txEl>
                                          </p:spTgt>
                                        </p:tgtEl>
                                        <p:attrNameLst>
                                          <p:attrName>style.visibility</p:attrName>
                                        </p:attrNameLst>
                                      </p:cBhvr>
                                      <p:to>
                                        <p:strVal val="visible"/>
                                      </p:to>
                                    </p:set>
                                    <p:animEffect transition="in" filter="blinds(horizontal)">
                                      <p:cBhvr>
                                        <p:cTn id="11" dur="500"/>
                                        <p:tgtEl>
                                          <p:spTgt spid="72707">
                                            <p:txEl>
                                              <p:pRg st="5" end="5"/>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2711"/>
                                        </p:tgtEl>
                                        <p:attrNameLst>
                                          <p:attrName>style.visibility</p:attrName>
                                        </p:attrNameLst>
                                      </p:cBhvr>
                                      <p:to>
                                        <p:strVal val="visible"/>
                                      </p:to>
                                    </p:set>
                                    <p:animEffect transition="in" filter="blinds(horizontal)">
                                      <p:cBhvr>
                                        <p:cTn id="15" dur="500"/>
                                        <p:tgtEl>
                                          <p:spTgt spid="72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0" grpId="0" animBg="1"/>
      <p:bldP spid="727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27651" name="Rectangle 3"/>
          <p:cNvSpPr>
            <a:spLocks noGrp="1" noChangeArrowheads="1"/>
          </p:cNvSpPr>
          <p:nvPr>
            <p:ph type="body" idx="1"/>
          </p:nvPr>
        </p:nvSpPr>
        <p:spPr>
          <a:xfrm>
            <a:off x="682625" y="1981200"/>
            <a:ext cx="8210550" cy="4471988"/>
          </a:xfrm>
        </p:spPr>
        <p:txBody>
          <a:bodyPr/>
          <a:lstStyle/>
          <a:p>
            <a:pPr lvl="1"/>
            <a:r>
              <a:rPr lang="ja-JP" altLang="en-US" smtClean="0"/>
              <a:t>２引数の関数</a:t>
            </a:r>
          </a:p>
          <a:p>
            <a:pPr lvl="2">
              <a:buFont typeface="Wingdings" pitchFamily="2" charset="2"/>
              <a:buNone/>
            </a:pPr>
            <a:r>
              <a:rPr lang="en-US" altLang="ja-JP" sz="3600" smtClean="0">
                <a:latin typeface="ＭＳ ゴシック" pitchFamily="49" charset="-128"/>
                <a:ea typeface="ＭＳ ゴシック" pitchFamily="49" charset="-128"/>
              </a:rPr>
              <a:t>av(x,y) = (x + y)/ 2 </a:t>
            </a:r>
            <a:r>
              <a:rPr lang="ja-JP" altLang="en-US" sz="3600" smtClean="0">
                <a:latin typeface="ＭＳ ゴシック" pitchFamily="49" charset="-128"/>
                <a:ea typeface="ＭＳ ゴシック" pitchFamily="49" charset="-128"/>
              </a:rPr>
              <a:t>は</a:t>
            </a:r>
          </a:p>
          <a:p>
            <a:pPr lvl="2">
              <a:buFont typeface="Wingdings" pitchFamily="2" charset="2"/>
              <a:buNone/>
            </a:pPr>
            <a:r>
              <a:rPr lang="ja-JP" altLang="en-US" sz="3600" smtClean="0">
                <a:latin typeface="ＭＳ ゴシック" pitchFamily="49" charset="-128"/>
                <a:ea typeface="ＭＳ ゴシック" pitchFamily="49" charset="-128"/>
              </a:rPr>
              <a:t>     ↓</a:t>
            </a:r>
          </a:p>
          <a:p>
            <a:pPr lvl="2">
              <a:buFont typeface="Wingdings" pitchFamily="2" charset="2"/>
              <a:buNone/>
            </a:pPr>
            <a:r>
              <a:rPr lang="en-US" altLang="ja-JP" sz="3600" smtClean="0">
                <a:latin typeface="ＭＳ ゴシック" pitchFamily="49" charset="-128"/>
                <a:ea typeface="ＭＳ ゴシック" pitchFamily="49" charset="-128"/>
              </a:rPr>
              <a:t>av = λx.λy./ + x y 2</a:t>
            </a:r>
          </a:p>
          <a:p>
            <a:pPr lvl="2">
              <a:lnSpc>
                <a:spcPct val="60000"/>
              </a:lnSpc>
              <a:buFont typeface="Wingdings" pitchFamily="2" charset="2"/>
              <a:buNone/>
            </a:pPr>
            <a:endParaRPr lang="en-US" altLang="ja-JP" sz="3600" smtClean="0">
              <a:latin typeface="ＭＳ ゴシック" pitchFamily="49" charset="-128"/>
              <a:ea typeface="ＭＳ ゴシック" pitchFamily="49" charset="-128"/>
            </a:endParaRPr>
          </a:p>
          <a:p>
            <a:pPr lvl="2">
              <a:buFont typeface="Wingdings" pitchFamily="2" charset="2"/>
              <a:buNone/>
            </a:pPr>
            <a:r>
              <a:rPr lang="en-US" altLang="ja-JP" sz="3600" smtClean="0">
                <a:latin typeface="ＭＳ ゴシック" pitchFamily="49" charset="-128"/>
                <a:ea typeface="ＭＳ ゴシック" pitchFamily="49" charset="-128"/>
              </a:rPr>
              <a:t>※</a:t>
            </a:r>
            <a:r>
              <a:rPr lang="ja-JP" altLang="en-US" sz="3600" smtClean="0">
                <a:latin typeface="ＭＳ ゴシック" pitchFamily="49" charset="-128"/>
                <a:ea typeface="ＭＳ ゴシック" pitchFamily="49" charset="-128"/>
              </a:rPr>
              <a:t>この式は次のようにみなす</a:t>
            </a:r>
          </a:p>
          <a:p>
            <a:pPr lvl="2">
              <a:buFont typeface="Wingdings" pitchFamily="2" charset="2"/>
              <a:buNone/>
            </a:pPr>
            <a:r>
              <a:rPr lang="en-US" altLang="ja-JP" sz="3600" smtClean="0">
                <a:latin typeface="ＭＳ ゴシック" pitchFamily="49" charset="-128"/>
                <a:ea typeface="ＭＳ ゴシック" pitchFamily="49" charset="-128"/>
              </a:rPr>
              <a:t>	  </a:t>
            </a:r>
            <a:r>
              <a:rPr lang="en-US" altLang="ja-JP" smtClean="0">
                <a:latin typeface="ＭＳ ゴシック" pitchFamily="49" charset="-128"/>
                <a:ea typeface="ＭＳ ゴシック" pitchFamily="49" charset="-128"/>
              </a:rPr>
              <a:t>  </a:t>
            </a:r>
            <a:r>
              <a:rPr lang="en-US" altLang="ja-JP" sz="3600" smtClean="0">
                <a:latin typeface="ＭＳ ゴシック" pitchFamily="49" charset="-128"/>
                <a:ea typeface="ＭＳ ゴシック" pitchFamily="49" charset="-128"/>
              </a:rPr>
              <a:t>λx.(λy./ + x y 2) </a:t>
            </a:r>
          </a:p>
        </p:txBody>
      </p:sp>
      <p:sp>
        <p:nvSpPr>
          <p:cNvPr id="276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0B6E440-61BA-4D70-84CA-5701A74016FF}" type="slidenum">
              <a:rPr lang="ja-JP" altLang="en-US">
                <a:latin typeface="ＭＳ Ｐゴシック" pitchFamily="50" charset="-128"/>
              </a:rPr>
              <a:pPr algn="r"/>
              <a:t>28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28675" name="Rectangle 3"/>
          <p:cNvSpPr>
            <a:spLocks noGrp="1" noChangeArrowheads="1"/>
          </p:cNvSpPr>
          <p:nvPr>
            <p:ph type="body" idx="1"/>
          </p:nvPr>
        </p:nvSpPr>
        <p:spPr>
          <a:xfrm>
            <a:off x="682625" y="1981200"/>
            <a:ext cx="8210550" cy="4543425"/>
          </a:xfrm>
        </p:spPr>
        <p:txBody>
          <a:bodyPr/>
          <a:lstStyle/>
          <a:p>
            <a:pPr lvl="1">
              <a:lnSpc>
                <a:spcPct val="70000"/>
              </a:lnSpc>
            </a:pPr>
            <a:r>
              <a:rPr lang="ja-JP" altLang="en-US" smtClean="0"/>
              <a:t>関数の適用は 左結合</a:t>
            </a:r>
          </a:p>
          <a:p>
            <a:pPr lvl="2">
              <a:lnSpc>
                <a:spcPct val="90000"/>
              </a:lnSpc>
            </a:pPr>
            <a:r>
              <a:rPr lang="en-US" altLang="ja-JP" sz="3600" smtClean="0">
                <a:latin typeface="ＭＳ ゴシック" pitchFamily="49" charset="-128"/>
                <a:ea typeface="ＭＳ ゴシック" pitchFamily="49" charset="-128"/>
              </a:rPr>
              <a:t>av 3 5 </a:t>
            </a:r>
            <a:r>
              <a:rPr lang="ja-JP" altLang="en-US" sz="3600" smtClean="0">
                <a:latin typeface="ＭＳ ゴシック" pitchFamily="49" charset="-128"/>
                <a:ea typeface="ＭＳ ゴシック" pitchFamily="49" charset="-128"/>
              </a:rPr>
              <a:t>は  </a:t>
            </a:r>
            <a:r>
              <a:rPr lang="en-US" altLang="ja-JP" sz="3600" smtClean="0">
                <a:latin typeface="ＭＳ ゴシック" pitchFamily="49" charset="-128"/>
                <a:ea typeface="ＭＳ ゴシック" pitchFamily="49" charset="-128"/>
              </a:rPr>
              <a:t>(av 3) 5</a:t>
            </a:r>
          </a:p>
          <a:p>
            <a:pPr lvl="2">
              <a:lnSpc>
                <a:spcPct val="70000"/>
              </a:lnSpc>
            </a:pPr>
            <a:r>
              <a:rPr lang="en-US" altLang="ja-JP" sz="3600" smtClean="0">
                <a:latin typeface="ＭＳ ゴシック" pitchFamily="49" charset="-128"/>
                <a:ea typeface="ＭＳ ゴシック" pitchFamily="49" charset="-128"/>
              </a:rPr>
              <a:t>av 3 5 </a:t>
            </a:r>
          </a:p>
          <a:p>
            <a:pPr lvl="2">
              <a:lnSpc>
                <a:spcPct val="70000"/>
              </a:lnSpc>
              <a:buFont typeface="Wingdings" pitchFamily="2" charset="2"/>
              <a:buNone/>
            </a:pPr>
            <a:r>
              <a:rPr lang="en-US" altLang="ja-JP" sz="3600" smtClean="0">
                <a:latin typeface="ＭＳ ゴシック" pitchFamily="49" charset="-128"/>
                <a:ea typeface="ＭＳ ゴシック" pitchFamily="49" charset="-128"/>
              </a:rPr>
              <a:t>	  = (av 3) 5</a:t>
            </a:r>
          </a:p>
          <a:p>
            <a:pPr lvl="2">
              <a:lnSpc>
                <a:spcPct val="70000"/>
              </a:lnSpc>
              <a:buFont typeface="Wingdings" pitchFamily="2" charset="2"/>
              <a:buNone/>
            </a:pPr>
            <a:r>
              <a:rPr lang="en-US" altLang="ja-JP" sz="3600" smtClean="0">
                <a:latin typeface="ＭＳ ゴシック" pitchFamily="49" charset="-128"/>
                <a:ea typeface="ＭＳ ゴシック" pitchFamily="49" charset="-128"/>
              </a:rPr>
              <a:t>	  = ((λx.λy./ + x y 2) 3) 5</a:t>
            </a:r>
          </a:p>
          <a:p>
            <a:pPr lvl="2">
              <a:lnSpc>
                <a:spcPct val="70000"/>
              </a:lnSpc>
              <a:buFont typeface="Wingdings" pitchFamily="2" charset="2"/>
              <a:buNone/>
            </a:pPr>
            <a:r>
              <a:rPr lang="en-US" altLang="ja-JP" sz="3600" smtClean="0">
                <a:latin typeface="ＭＳ ゴシック" pitchFamily="49" charset="-128"/>
                <a:ea typeface="ＭＳ ゴシック" pitchFamily="49" charset="-128"/>
              </a:rPr>
              <a:t>	  = (λy./ + 3 y 2) 5</a:t>
            </a:r>
          </a:p>
          <a:p>
            <a:pPr lvl="2">
              <a:lnSpc>
                <a:spcPct val="70000"/>
              </a:lnSpc>
              <a:buFont typeface="Wingdings" pitchFamily="2" charset="2"/>
              <a:buNone/>
            </a:pPr>
            <a:r>
              <a:rPr lang="en-US" altLang="ja-JP" sz="3600" smtClean="0">
                <a:latin typeface="ＭＳ ゴシック" pitchFamily="49" charset="-128"/>
                <a:ea typeface="ＭＳ ゴシック" pitchFamily="49" charset="-128"/>
              </a:rPr>
              <a:t>	  = / + 3 5 2</a:t>
            </a:r>
          </a:p>
          <a:p>
            <a:pPr lvl="2">
              <a:lnSpc>
                <a:spcPct val="70000"/>
              </a:lnSpc>
              <a:buFont typeface="Wingdings" pitchFamily="2" charset="2"/>
              <a:buNone/>
            </a:pPr>
            <a:r>
              <a:rPr lang="en-US" altLang="ja-JP" sz="3600" smtClean="0">
                <a:latin typeface="ＭＳ ゴシック" pitchFamily="49" charset="-128"/>
                <a:ea typeface="ＭＳ ゴシック" pitchFamily="49" charset="-128"/>
              </a:rPr>
              <a:t>	  = / 8 2</a:t>
            </a:r>
          </a:p>
          <a:p>
            <a:pPr lvl="2">
              <a:lnSpc>
                <a:spcPct val="70000"/>
              </a:lnSpc>
              <a:buFont typeface="Wingdings" pitchFamily="2" charset="2"/>
              <a:buNone/>
            </a:pPr>
            <a:r>
              <a:rPr lang="en-US" altLang="ja-JP" sz="3600" smtClean="0">
                <a:latin typeface="ＭＳ ゴシック" pitchFamily="49" charset="-128"/>
                <a:ea typeface="ＭＳ ゴシック" pitchFamily="49" charset="-128"/>
              </a:rPr>
              <a:t>	  = 4</a:t>
            </a:r>
          </a:p>
        </p:txBody>
      </p:sp>
      <p:sp>
        <p:nvSpPr>
          <p:cNvPr id="286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3394ED3-BAE3-4F8A-AE11-E952A8053EE9}" type="slidenum">
              <a:rPr lang="ja-JP" altLang="en-US">
                <a:latin typeface="ＭＳ Ｐゴシック" pitchFamily="50" charset="-128"/>
              </a:rPr>
              <a:pPr algn="r"/>
              <a:t>29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2625" y="2276475"/>
            <a:ext cx="8080375" cy="1143000"/>
          </a:xfrm>
          <a:noFill/>
        </p:spPr>
        <p:txBody>
          <a:bodyPr/>
          <a:lstStyle/>
          <a:p>
            <a:r>
              <a:rPr lang="ja-JP" altLang="en-US" smtClean="0">
                <a:effectLst/>
              </a:rPr>
              <a:t>１</a:t>
            </a:r>
            <a:r>
              <a:rPr lang="en-US" altLang="ja-JP" smtClean="0">
                <a:effectLst/>
              </a:rPr>
              <a:t>. </a:t>
            </a:r>
            <a:r>
              <a:rPr lang="ja-JP" altLang="en-US" smtClean="0">
                <a:effectLst/>
              </a:rPr>
              <a:t>プログラミングパラダイム</a:t>
            </a:r>
          </a:p>
        </p:txBody>
      </p:sp>
      <p:sp>
        <p:nvSpPr>
          <p:cNvPr id="512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47D4AFF-FB89-477B-9C9D-F7836E4FE837}" type="slidenum">
              <a:rPr lang="ja-JP" altLang="en-US">
                <a:latin typeface="ＭＳ Ｐゴシック" pitchFamily="50" charset="-128"/>
              </a:rPr>
              <a:pPr algn="r"/>
              <a:t>3</a:t>
            </a:fld>
            <a:endParaRPr lang="en-US" altLang="ja-JP">
              <a:latin typeface="ＭＳ Ｐゴシック" pitchFamily="50" charset="-128"/>
            </a:endParaRPr>
          </a:p>
        </p:txBody>
      </p:sp>
      <p:sp>
        <p:nvSpPr>
          <p:cNvPr id="4" name="テキスト ボックス 3"/>
          <p:cNvSpPr txBox="1"/>
          <p:nvPr/>
        </p:nvSpPr>
        <p:spPr>
          <a:xfrm>
            <a:off x="1331640" y="3140968"/>
            <a:ext cx="6480720" cy="646331"/>
          </a:xfrm>
          <a:prstGeom prst="rect">
            <a:avLst/>
          </a:prstGeom>
          <a:noFill/>
        </p:spPr>
        <p:txBody>
          <a:bodyPr wrap="square" rtlCol="0">
            <a:spAutoFit/>
          </a:bodyPr>
          <a:lstStyle/>
          <a:p>
            <a:r>
              <a:rPr lang="ja-JP" altLang="en-US" sz="3600" smtClean="0">
                <a:solidFill>
                  <a:schemeClr val="tx2"/>
                </a:solidFill>
              </a:rPr>
              <a:t>（</a:t>
            </a:r>
            <a:r>
              <a:rPr lang="en-US" altLang="ja-JP" sz="3600" smtClean="0">
                <a:solidFill>
                  <a:schemeClr val="tx2"/>
                </a:solidFill>
              </a:rPr>
              <a:t>programming paradigm</a:t>
            </a:r>
            <a:r>
              <a:rPr lang="ja-JP" altLang="en-US" sz="3600" smtClean="0">
                <a:solidFill>
                  <a:schemeClr val="tx2"/>
                </a:solidFill>
              </a:rPr>
              <a:t>）</a:t>
            </a:r>
            <a:endParaRPr kumimoji="1" lang="ja-JP" altLang="en-US" sz="360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29699" name="Rectangle 3"/>
          <p:cNvSpPr>
            <a:spLocks noGrp="1" noChangeArrowheads="1"/>
          </p:cNvSpPr>
          <p:nvPr>
            <p:ph type="body" idx="1"/>
          </p:nvPr>
        </p:nvSpPr>
        <p:spPr>
          <a:xfrm>
            <a:off x="682625" y="1981200"/>
            <a:ext cx="7772400" cy="4471988"/>
          </a:xfrm>
        </p:spPr>
        <p:txBody>
          <a:bodyPr/>
          <a:lstStyle/>
          <a:p>
            <a:r>
              <a:rPr lang="en-US" altLang="ja-JP" smtClean="0"/>
              <a:t>λ</a:t>
            </a:r>
            <a:r>
              <a:rPr lang="ja-JP" altLang="en-US" smtClean="0"/>
              <a:t>式の定義  </a:t>
            </a:r>
            <a:r>
              <a:rPr lang="en-US" altLang="ja-JP" smtClean="0"/>
              <a:t>(M,N</a:t>
            </a:r>
            <a:r>
              <a:rPr lang="ja-JP" altLang="en-US" smtClean="0"/>
              <a:t>は</a:t>
            </a:r>
            <a:r>
              <a:rPr lang="en-US" altLang="ja-JP" smtClean="0"/>
              <a:t>λ</a:t>
            </a:r>
            <a:r>
              <a:rPr lang="ja-JP" altLang="en-US" smtClean="0"/>
              <a:t>式とする）</a:t>
            </a:r>
          </a:p>
          <a:p>
            <a:pPr lvl="1"/>
            <a:r>
              <a:rPr lang="ja-JP" altLang="en-US" smtClean="0"/>
              <a:t>変数は</a:t>
            </a:r>
            <a:r>
              <a:rPr lang="en-US" altLang="ja-JP" smtClean="0"/>
              <a:t>λ</a:t>
            </a:r>
            <a:r>
              <a:rPr lang="ja-JP" altLang="en-US" smtClean="0"/>
              <a:t>式である</a:t>
            </a:r>
          </a:p>
          <a:p>
            <a:pPr lvl="1"/>
            <a:r>
              <a:rPr lang="ja-JP" altLang="en-US" smtClean="0"/>
              <a:t>関数適用 </a:t>
            </a:r>
            <a:r>
              <a:rPr lang="en-US" altLang="ja-JP" smtClean="0"/>
              <a:t>(MN</a:t>
            </a:r>
            <a:r>
              <a:rPr lang="ja-JP" altLang="en-US" smtClean="0"/>
              <a:t>） は </a:t>
            </a:r>
            <a:r>
              <a:rPr lang="en-US" altLang="ja-JP" smtClean="0"/>
              <a:t>λ</a:t>
            </a:r>
            <a:r>
              <a:rPr lang="ja-JP" altLang="en-US" smtClean="0"/>
              <a:t>式である</a:t>
            </a:r>
          </a:p>
          <a:p>
            <a:pPr lvl="1"/>
            <a:r>
              <a:rPr lang="ja-JP" altLang="en-US" smtClean="0"/>
              <a:t>関数抽象 </a:t>
            </a:r>
            <a:r>
              <a:rPr lang="en-US" altLang="ja-JP" smtClean="0"/>
              <a:t>(λx.M) </a:t>
            </a:r>
            <a:r>
              <a:rPr lang="ja-JP" altLang="en-US" smtClean="0"/>
              <a:t>は</a:t>
            </a:r>
            <a:r>
              <a:rPr lang="en-US" altLang="ja-JP" smtClean="0"/>
              <a:t>λ</a:t>
            </a:r>
            <a:r>
              <a:rPr lang="ja-JP" altLang="en-US" smtClean="0"/>
              <a:t>式である</a:t>
            </a:r>
          </a:p>
          <a:p>
            <a:pPr lvl="1">
              <a:lnSpc>
                <a:spcPct val="60000"/>
              </a:lnSpc>
            </a:pPr>
            <a:endParaRPr lang="ja-JP" altLang="en-US" smtClean="0"/>
          </a:p>
          <a:p>
            <a:pPr lvl="1">
              <a:buFont typeface="Wingdings" pitchFamily="2" charset="2"/>
              <a:buNone/>
            </a:pPr>
            <a:r>
              <a:rPr lang="ja-JP" altLang="en-US" smtClean="0"/>
              <a:t>	</a:t>
            </a:r>
            <a:r>
              <a:rPr lang="en-US" altLang="ja-JP" smtClean="0"/>
              <a:t>※ </a:t>
            </a:r>
            <a:r>
              <a:rPr lang="ja-JP" altLang="en-US" smtClean="0"/>
              <a:t>紛らわしくない場合は、括弧は</a:t>
            </a:r>
            <a:br>
              <a:rPr lang="ja-JP" altLang="en-US" smtClean="0"/>
            </a:br>
            <a:r>
              <a:rPr lang="ja-JP" altLang="en-US" smtClean="0"/>
              <a:t>	   適宜省略できるものとする</a:t>
            </a:r>
          </a:p>
        </p:txBody>
      </p:sp>
      <p:sp>
        <p:nvSpPr>
          <p:cNvPr id="297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540ED54-6854-46E7-9DFF-AFD74CFBC338}" type="slidenum">
              <a:rPr lang="ja-JP" altLang="en-US">
                <a:latin typeface="ＭＳ Ｐゴシック" pitchFamily="50" charset="-128"/>
              </a:rPr>
              <a:pPr algn="r"/>
              <a:t>30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 </a:t>
            </a:r>
            <a:r>
              <a:rPr lang="en-US" altLang="ja-JP" smtClean="0">
                <a:effectLst/>
              </a:rPr>
              <a:t>λ</a:t>
            </a:r>
            <a:r>
              <a:rPr lang="ja-JP" altLang="en-US" smtClean="0">
                <a:effectLst/>
              </a:rPr>
              <a:t>記法</a:t>
            </a:r>
          </a:p>
        </p:txBody>
      </p:sp>
      <p:sp>
        <p:nvSpPr>
          <p:cNvPr id="30723" name="Rectangle 3"/>
          <p:cNvSpPr>
            <a:spLocks noGrp="1" noChangeArrowheads="1"/>
          </p:cNvSpPr>
          <p:nvPr>
            <p:ph type="body" idx="1"/>
          </p:nvPr>
        </p:nvSpPr>
        <p:spPr>
          <a:xfrm>
            <a:off x="682625" y="1844675"/>
            <a:ext cx="7772400" cy="1376363"/>
          </a:xfrm>
        </p:spPr>
        <p:txBody>
          <a:bodyPr/>
          <a:lstStyle/>
          <a:p>
            <a:r>
              <a:rPr lang="ja-JP" altLang="en-US" smtClean="0"/>
              <a:t>演習３</a:t>
            </a:r>
            <a:r>
              <a:rPr lang="en-US" altLang="ja-JP" smtClean="0"/>
              <a:t>.</a:t>
            </a:r>
            <a:r>
              <a:rPr lang="ja-JP" altLang="en-US" smtClean="0"/>
              <a:t>１</a:t>
            </a:r>
          </a:p>
          <a:p>
            <a:pPr lvl="1"/>
            <a:r>
              <a:rPr lang="ja-JP" altLang="en-US" smtClean="0"/>
              <a:t>次の関数を</a:t>
            </a:r>
            <a:r>
              <a:rPr lang="en-US" altLang="ja-JP" smtClean="0"/>
              <a:t>λ</a:t>
            </a:r>
            <a:r>
              <a:rPr lang="ja-JP" altLang="en-US" smtClean="0"/>
              <a:t>式で表せ</a:t>
            </a:r>
          </a:p>
          <a:p>
            <a:pPr lvl="1">
              <a:buFont typeface="Wingdings" pitchFamily="2" charset="2"/>
              <a:buNone/>
            </a:pPr>
            <a:r>
              <a:rPr lang="ja-JP" altLang="en-US" smtClean="0"/>
              <a:t>	 ただし、演算子は前置記法で書くものとする</a:t>
            </a:r>
          </a:p>
        </p:txBody>
      </p:sp>
      <p:sp>
        <p:nvSpPr>
          <p:cNvPr id="307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CF64DF7-04B7-4E51-84A4-80CF45ECEA43}" type="slidenum">
              <a:rPr lang="ja-JP" altLang="en-US">
                <a:latin typeface="ＭＳ Ｐゴシック" pitchFamily="50" charset="-128"/>
              </a:rPr>
              <a:pPr algn="r"/>
              <a:t>31</a:t>
            </a:fld>
            <a:endParaRPr lang="en-US" altLang="ja-JP">
              <a:latin typeface="ＭＳ Ｐゴシック" pitchFamily="50" charset="-128"/>
            </a:endParaRPr>
          </a:p>
        </p:txBody>
      </p:sp>
      <p:sp useBgFill="1">
        <p:nvSpPr>
          <p:cNvPr id="30725" name="Text Box 5"/>
          <p:cNvSpPr txBox="1">
            <a:spLocks noChangeArrowheads="1"/>
          </p:cNvSpPr>
          <p:nvPr/>
        </p:nvSpPr>
        <p:spPr bwMode="auto">
          <a:xfrm>
            <a:off x="2555875" y="4549775"/>
            <a:ext cx="5472113" cy="679450"/>
          </a:xfrm>
          <a:prstGeom prst="rect">
            <a:avLst/>
          </a:prstGeom>
          <a:ln w="38100">
            <a:solidFill>
              <a:schemeClr val="accent2"/>
            </a:solidFill>
            <a:miter lim="800000"/>
            <a:headEnd/>
            <a:tailEnd/>
          </a:ln>
        </p:spPr>
        <p:txBody>
          <a:bodyPr>
            <a:spAutoFit/>
          </a:bodyPr>
          <a:lstStyle/>
          <a:p>
            <a:pPr>
              <a:spcBef>
                <a:spcPct val="50000"/>
              </a:spcBef>
            </a:pPr>
            <a:r>
              <a:rPr lang="ja-JP" altLang="en-US" sz="3600">
                <a:ea typeface="ＭＳ ゴシック" pitchFamily="49" charset="-128"/>
              </a:rPr>
              <a:t>  </a:t>
            </a:r>
            <a:r>
              <a:rPr lang="en-US" altLang="ja-JP" sz="3600">
                <a:latin typeface="ＭＳ ゴシック" pitchFamily="49" charset="-128"/>
                <a:ea typeface="ＭＳ ゴシック" pitchFamily="49" charset="-128"/>
              </a:rPr>
              <a:t>f(x) = 2 * x + 1</a:t>
            </a:r>
            <a:endParaRPr lang="ja-JP" altLang="en-US" sz="3600">
              <a:ea typeface="ＭＳ ゴシック" pitchFamily="49" charset="-128"/>
            </a:endParaRPr>
          </a:p>
        </p:txBody>
      </p:sp>
      <p:sp>
        <p:nvSpPr>
          <p:cNvPr id="30726" name="Text Box 6"/>
          <p:cNvSpPr txBox="1">
            <a:spLocks noChangeArrowheads="1"/>
          </p:cNvSpPr>
          <p:nvPr/>
        </p:nvSpPr>
        <p:spPr bwMode="auto">
          <a:xfrm>
            <a:off x="1763713" y="4549775"/>
            <a:ext cx="792162" cy="641350"/>
          </a:xfrm>
          <a:prstGeom prst="rect">
            <a:avLst/>
          </a:prstGeom>
          <a:noFill/>
          <a:ln w="38100">
            <a:noFill/>
            <a:miter lim="800000"/>
            <a:headEnd/>
            <a:tailEnd/>
          </a:ln>
        </p:spPr>
        <p:txBody>
          <a:bodyPr>
            <a:spAutoFit/>
          </a:bodyPr>
          <a:lstStyle/>
          <a:p>
            <a:pPr>
              <a:spcBef>
                <a:spcPct val="50000"/>
              </a:spcBef>
            </a:pPr>
            <a:r>
              <a:rPr lang="en-US" altLang="ja-JP" sz="3600">
                <a:ea typeface="ＭＳ ゴシック" pitchFamily="49" charset="-128"/>
              </a:rPr>
              <a:t>(1)</a:t>
            </a:r>
          </a:p>
        </p:txBody>
      </p:sp>
      <p:sp useBgFill="1">
        <p:nvSpPr>
          <p:cNvPr id="30727" name="Text Box 7"/>
          <p:cNvSpPr txBox="1">
            <a:spLocks noChangeArrowheads="1"/>
          </p:cNvSpPr>
          <p:nvPr/>
        </p:nvSpPr>
        <p:spPr bwMode="auto">
          <a:xfrm>
            <a:off x="2555875" y="5557838"/>
            <a:ext cx="5472113" cy="679450"/>
          </a:xfrm>
          <a:prstGeom prst="rect">
            <a:avLst/>
          </a:prstGeom>
          <a:ln w="38100">
            <a:solidFill>
              <a:schemeClr val="accent2"/>
            </a:solidFill>
            <a:miter lim="800000"/>
            <a:headEnd/>
            <a:tailEnd/>
          </a:ln>
        </p:spPr>
        <p:txBody>
          <a:bodyPr>
            <a:spAutoFit/>
          </a:bodyPr>
          <a:lstStyle/>
          <a:p>
            <a:pPr>
              <a:spcBef>
                <a:spcPct val="50000"/>
              </a:spcBef>
            </a:pPr>
            <a:r>
              <a:rPr lang="ja-JP" altLang="en-US" sz="3600">
                <a:ea typeface="ＭＳ ゴシック" pitchFamily="49" charset="-128"/>
              </a:rPr>
              <a:t>  </a:t>
            </a:r>
            <a:r>
              <a:rPr lang="en-US" altLang="ja-JP" sz="3600">
                <a:ea typeface="ＭＳ ゴシック" pitchFamily="49" charset="-128"/>
              </a:rPr>
              <a:t>g</a:t>
            </a:r>
            <a:r>
              <a:rPr lang="en-US" altLang="ja-JP" sz="3600">
                <a:latin typeface="ＭＳ ゴシック" pitchFamily="49" charset="-128"/>
                <a:ea typeface="ＭＳ ゴシック" pitchFamily="49" charset="-128"/>
              </a:rPr>
              <a:t>(x,y) = a * x * y</a:t>
            </a:r>
            <a:endParaRPr lang="en-US" altLang="ja-JP" sz="3600">
              <a:ea typeface="ＭＳ ゴシック" pitchFamily="49" charset="-128"/>
            </a:endParaRPr>
          </a:p>
        </p:txBody>
      </p:sp>
      <p:sp>
        <p:nvSpPr>
          <p:cNvPr id="30728" name="Text Box 8"/>
          <p:cNvSpPr txBox="1">
            <a:spLocks noChangeArrowheads="1"/>
          </p:cNvSpPr>
          <p:nvPr/>
        </p:nvSpPr>
        <p:spPr bwMode="auto">
          <a:xfrm>
            <a:off x="1763713" y="5557838"/>
            <a:ext cx="792162" cy="641350"/>
          </a:xfrm>
          <a:prstGeom prst="rect">
            <a:avLst/>
          </a:prstGeom>
          <a:noFill/>
          <a:ln w="38100">
            <a:noFill/>
            <a:miter lim="800000"/>
            <a:headEnd/>
            <a:tailEnd/>
          </a:ln>
        </p:spPr>
        <p:txBody>
          <a:bodyPr>
            <a:spAutoFit/>
          </a:bodyPr>
          <a:lstStyle/>
          <a:p>
            <a:pPr>
              <a:spcBef>
                <a:spcPct val="50000"/>
              </a:spcBef>
            </a:pPr>
            <a:r>
              <a:rPr lang="en-US" altLang="ja-JP" sz="3600">
                <a:ea typeface="ＭＳ ゴシック" pitchFamily="49" charset="-128"/>
              </a:rPr>
              <a:t>(2)</a:t>
            </a:r>
          </a:p>
        </p:txBody>
      </p:sp>
      <p:pic>
        <p:nvPicPr>
          <p:cNvPr id="30729" name="Picture 9" descr="MCj02339640000[1]"/>
          <p:cNvPicPr>
            <a:picLocks noChangeAspect="1" noChangeArrowheads="1"/>
          </p:cNvPicPr>
          <p:nvPr/>
        </p:nvPicPr>
        <p:blipFill>
          <a:blip r:embed="rId2" cstate="print"/>
          <a:srcRect/>
          <a:stretch>
            <a:fillRect/>
          </a:stretch>
        </p:blipFill>
        <p:spPr bwMode="auto">
          <a:xfrm>
            <a:off x="7078663" y="981075"/>
            <a:ext cx="1741487" cy="176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３ </a:t>
            </a:r>
            <a:r>
              <a:rPr lang="en-US" altLang="ja-JP" smtClean="0">
                <a:effectLst/>
              </a:rPr>
              <a:t>λ</a:t>
            </a:r>
            <a:r>
              <a:rPr lang="ja-JP" altLang="en-US" smtClean="0">
                <a:effectLst/>
              </a:rPr>
              <a:t>計算</a:t>
            </a:r>
          </a:p>
        </p:txBody>
      </p:sp>
      <p:sp>
        <p:nvSpPr>
          <p:cNvPr id="31747" name="Rectangle 3"/>
          <p:cNvSpPr>
            <a:spLocks noGrp="1" noChangeArrowheads="1"/>
          </p:cNvSpPr>
          <p:nvPr>
            <p:ph type="body" idx="1"/>
          </p:nvPr>
        </p:nvSpPr>
        <p:spPr>
          <a:xfrm>
            <a:off x="682625" y="1981200"/>
            <a:ext cx="7993063" cy="4327525"/>
          </a:xfrm>
        </p:spPr>
        <p:txBody>
          <a:bodyPr/>
          <a:lstStyle/>
          <a:p>
            <a:r>
              <a:rPr lang="en-US" altLang="ja-JP" smtClean="0"/>
              <a:t>λ</a:t>
            </a:r>
            <a:r>
              <a:rPr lang="ja-JP" altLang="en-US" smtClean="0"/>
              <a:t>計算とは</a:t>
            </a:r>
          </a:p>
          <a:p>
            <a:pPr lvl="1"/>
            <a:r>
              <a:rPr lang="ja-JP" altLang="en-US" smtClean="0"/>
              <a:t>関数の定義と実行を抽象化した計算体系</a:t>
            </a:r>
          </a:p>
          <a:p>
            <a:pPr lvl="1"/>
            <a:r>
              <a:rPr lang="en-US" altLang="ja-JP" smtClean="0"/>
              <a:t>λ</a:t>
            </a:r>
            <a:r>
              <a:rPr lang="ja-JP" altLang="en-US" smtClean="0"/>
              <a:t>式の「簡約」により、計算を行う</a:t>
            </a:r>
          </a:p>
          <a:p>
            <a:pPr lvl="1">
              <a:lnSpc>
                <a:spcPct val="250000"/>
              </a:lnSpc>
              <a:buFont typeface="Wingdings" pitchFamily="2" charset="2"/>
              <a:buNone/>
            </a:pPr>
            <a:r>
              <a:rPr lang="ja-JP" altLang="en-US" smtClean="0">
                <a:solidFill>
                  <a:schemeClr val="accent2"/>
                </a:solidFill>
              </a:rPr>
              <a:t>★</a:t>
            </a:r>
            <a:r>
              <a:rPr lang="en-US" altLang="ja-JP" smtClean="0"/>
              <a:t>λ</a:t>
            </a:r>
            <a:r>
              <a:rPr lang="ja-JP" altLang="en-US" smtClean="0"/>
              <a:t>計算については、後日詳しくやる</a:t>
            </a:r>
          </a:p>
        </p:txBody>
      </p:sp>
      <p:sp>
        <p:nvSpPr>
          <p:cNvPr id="317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B8223E7-8A77-495B-9EEB-449408FCBBA2}" type="slidenum">
              <a:rPr lang="ja-JP" altLang="en-US">
                <a:latin typeface="ＭＳ Ｐゴシック" pitchFamily="50" charset="-128"/>
              </a:rPr>
              <a:pPr algn="r"/>
              <a:t>32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2625" y="2276475"/>
            <a:ext cx="8080375" cy="1143000"/>
          </a:xfrm>
          <a:noFill/>
        </p:spPr>
        <p:txBody>
          <a:bodyPr/>
          <a:lstStyle/>
          <a:p>
            <a:r>
              <a:rPr lang="ja-JP" altLang="en-US" smtClean="0">
                <a:effectLst/>
              </a:rPr>
              <a:t>４</a:t>
            </a:r>
            <a:r>
              <a:rPr lang="en-US" altLang="ja-JP" smtClean="0">
                <a:effectLst/>
              </a:rPr>
              <a:t>. </a:t>
            </a:r>
            <a:r>
              <a:rPr lang="ja-JP" altLang="en-US" smtClean="0">
                <a:effectLst/>
              </a:rPr>
              <a:t>論理型言語</a:t>
            </a:r>
          </a:p>
        </p:txBody>
      </p:sp>
      <p:sp>
        <p:nvSpPr>
          <p:cNvPr id="3277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792BCDA-F81E-429B-9087-01BC86EB5B3D}" type="slidenum">
              <a:rPr lang="ja-JP" altLang="en-US">
                <a:latin typeface="ＭＳ Ｐゴシック" pitchFamily="50" charset="-128"/>
              </a:rPr>
              <a:pPr algn="r"/>
              <a:t>33</a:t>
            </a:fld>
            <a:endParaRPr lang="en-US" altLang="ja-JP">
              <a:latin typeface="ＭＳ Ｐゴシック" pitchFamily="50" charset="-128"/>
            </a:endParaRPr>
          </a:p>
        </p:txBody>
      </p:sp>
      <p:sp>
        <p:nvSpPr>
          <p:cNvPr id="4" name="テキスト ボックス 3"/>
          <p:cNvSpPr txBox="1"/>
          <p:nvPr/>
        </p:nvSpPr>
        <p:spPr>
          <a:xfrm>
            <a:off x="1331640" y="3140968"/>
            <a:ext cx="7128792" cy="646331"/>
          </a:xfrm>
          <a:prstGeom prst="rect">
            <a:avLst/>
          </a:prstGeom>
          <a:noFill/>
        </p:spPr>
        <p:txBody>
          <a:bodyPr wrap="square" rtlCol="0">
            <a:spAutoFit/>
          </a:bodyPr>
          <a:lstStyle/>
          <a:p>
            <a:r>
              <a:rPr lang="ja-JP" altLang="en-US" sz="3600" smtClean="0">
                <a:solidFill>
                  <a:schemeClr val="tx2"/>
                </a:solidFill>
              </a:rPr>
              <a:t>（</a:t>
            </a:r>
            <a:r>
              <a:rPr lang="en-US" altLang="ja-JP" sz="3600" smtClean="0">
                <a:solidFill>
                  <a:schemeClr val="tx2"/>
                </a:solidFill>
              </a:rPr>
              <a:t>logic programming </a:t>
            </a:r>
            <a:r>
              <a:rPr lang="ja-JP" altLang="en-US" sz="3600" smtClean="0">
                <a:solidFill>
                  <a:schemeClr val="tx2"/>
                </a:solidFill>
              </a:rPr>
              <a:t>ｌ</a:t>
            </a:r>
            <a:r>
              <a:rPr lang="en-US" altLang="ja-JP" sz="3600" smtClean="0">
                <a:solidFill>
                  <a:schemeClr val="tx2"/>
                </a:solidFill>
              </a:rPr>
              <a:t>anguage</a:t>
            </a:r>
            <a:r>
              <a:rPr lang="ja-JP" altLang="en-US" sz="3600" smtClean="0">
                <a:solidFill>
                  <a:schemeClr val="tx2"/>
                </a:solidFill>
              </a:rPr>
              <a:t>）</a:t>
            </a:r>
            <a:endParaRPr kumimoji="1" lang="ja-JP" altLang="en-US" sz="3600">
              <a:solidFill>
                <a:schemeClr val="tx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r>
              <a:rPr lang="ja-JP" altLang="en-US" smtClean="0">
                <a:effectLst/>
              </a:rPr>
              <a:t>４</a:t>
            </a:r>
            <a:r>
              <a:rPr lang="en-US" altLang="ja-JP" smtClean="0">
                <a:effectLst/>
              </a:rPr>
              <a:t>. </a:t>
            </a:r>
            <a:r>
              <a:rPr lang="ja-JP" altLang="en-US" smtClean="0">
                <a:effectLst/>
              </a:rPr>
              <a:t>論理型言語</a:t>
            </a:r>
          </a:p>
        </p:txBody>
      </p:sp>
      <p:sp>
        <p:nvSpPr>
          <p:cNvPr id="33795" name="Rectangle 3"/>
          <p:cNvSpPr>
            <a:spLocks noGrp="1" noChangeArrowheads="1"/>
          </p:cNvSpPr>
          <p:nvPr>
            <p:ph type="body" idx="1"/>
          </p:nvPr>
        </p:nvSpPr>
        <p:spPr>
          <a:xfrm>
            <a:off x="682625" y="1981200"/>
            <a:ext cx="7772400" cy="4400550"/>
          </a:xfrm>
        </p:spPr>
        <p:txBody>
          <a:bodyPr/>
          <a:lstStyle/>
          <a:p>
            <a:r>
              <a:rPr lang="ja-JP" altLang="en-US" smtClean="0"/>
              <a:t>公理（論理式）の集合を定義し、推論規則の適用により計算を行う</a:t>
            </a:r>
          </a:p>
          <a:p>
            <a:pPr lvl="1"/>
            <a:r>
              <a:rPr lang="ja-JP" altLang="en-US" i="1" u="sng" smtClean="0">
                <a:solidFill>
                  <a:schemeClr val="accent2"/>
                </a:solidFill>
              </a:rPr>
              <a:t>単一化</a:t>
            </a:r>
            <a:r>
              <a:rPr lang="ja-JP" altLang="en-US" smtClean="0"/>
              <a:t>（</a:t>
            </a:r>
            <a:r>
              <a:rPr lang="en-US" altLang="ja-JP" smtClean="0"/>
              <a:t>unification</a:t>
            </a:r>
            <a:r>
              <a:rPr lang="ja-JP" altLang="en-US" smtClean="0"/>
              <a:t>）が基本操作</a:t>
            </a:r>
          </a:p>
          <a:p>
            <a:r>
              <a:rPr lang="en-US" altLang="ja-JP" smtClean="0"/>
              <a:t>Prolog </a:t>
            </a:r>
            <a:r>
              <a:rPr lang="ja-JP" altLang="en-US" smtClean="0"/>
              <a:t>が代表</a:t>
            </a:r>
          </a:p>
          <a:p>
            <a:pPr lvl="1"/>
            <a:r>
              <a:rPr lang="en-US" altLang="ja-JP" smtClean="0"/>
              <a:t>1972 </a:t>
            </a:r>
            <a:r>
              <a:rPr lang="ja-JP" altLang="en-US" smtClean="0"/>
              <a:t>カルメラウア、コワルスキー</a:t>
            </a:r>
          </a:p>
          <a:p>
            <a:pPr lvl="1">
              <a:buFont typeface="Wingdings" pitchFamily="2" charset="2"/>
              <a:buNone/>
            </a:pPr>
            <a:r>
              <a:rPr lang="ja-JP" altLang="en-US" smtClean="0"/>
              <a:t>	（実用的な論理型言語は、現在	</a:t>
            </a:r>
            <a:r>
              <a:rPr lang="en-US" altLang="ja-JP" smtClean="0"/>
              <a:t>Prolog</a:t>
            </a:r>
            <a:r>
              <a:rPr lang="ja-JP" altLang="en-US" smtClean="0"/>
              <a:t>のみ）</a:t>
            </a:r>
            <a:endParaRPr lang="en-US" altLang="ja-JP" smtClean="0"/>
          </a:p>
        </p:txBody>
      </p:sp>
      <p:sp>
        <p:nvSpPr>
          <p:cNvPr id="337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465C4B6-9F18-4D07-95B3-BA31EF158C24}" type="slidenum">
              <a:rPr lang="ja-JP" altLang="en-US">
                <a:latin typeface="ＭＳ Ｐゴシック" pitchFamily="50" charset="-128"/>
              </a:rPr>
              <a:pPr algn="r"/>
              <a:t>34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r>
              <a:rPr lang="ja-JP" altLang="en-US" smtClean="0">
                <a:effectLst/>
              </a:rPr>
              <a:t>４</a:t>
            </a:r>
            <a:r>
              <a:rPr lang="en-US" altLang="ja-JP" smtClean="0">
                <a:effectLst/>
              </a:rPr>
              <a:t>. </a:t>
            </a:r>
            <a:r>
              <a:rPr lang="ja-JP" altLang="en-US" smtClean="0">
                <a:effectLst/>
              </a:rPr>
              <a:t>論理型言語</a:t>
            </a:r>
          </a:p>
        </p:txBody>
      </p:sp>
      <p:sp>
        <p:nvSpPr>
          <p:cNvPr id="34819" name="Rectangle 3"/>
          <p:cNvSpPr>
            <a:spLocks noGrp="1" noChangeArrowheads="1"/>
          </p:cNvSpPr>
          <p:nvPr>
            <p:ph type="body" idx="1"/>
          </p:nvPr>
        </p:nvSpPr>
        <p:spPr>
          <a:xfrm>
            <a:off x="682625" y="1981200"/>
            <a:ext cx="7772400" cy="4616450"/>
          </a:xfrm>
        </p:spPr>
        <p:txBody>
          <a:bodyPr/>
          <a:lstStyle/>
          <a:p>
            <a:pPr>
              <a:lnSpc>
                <a:spcPct val="80000"/>
              </a:lnSpc>
            </a:pPr>
            <a:r>
              <a:rPr lang="en-US" altLang="ja-JP" smtClean="0"/>
              <a:t>Prolog</a:t>
            </a:r>
            <a:r>
              <a:rPr lang="ja-JP" altLang="en-US" smtClean="0"/>
              <a:t>の応用</a:t>
            </a:r>
          </a:p>
          <a:p>
            <a:pPr lvl="1">
              <a:lnSpc>
                <a:spcPct val="80000"/>
              </a:lnSpc>
            </a:pPr>
            <a:r>
              <a:rPr lang="ja-JP" altLang="en-US" smtClean="0"/>
              <a:t>自然言語処理</a:t>
            </a:r>
          </a:p>
          <a:p>
            <a:pPr lvl="1">
              <a:lnSpc>
                <a:spcPct val="80000"/>
              </a:lnSpc>
            </a:pPr>
            <a:r>
              <a:rPr lang="ja-JP" altLang="en-US" smtClean="0"/>
              <a:t>アルゴリズムの記述</a:t>
            </a:r>
          </a:p>
          <a:p>
            <a:pPr lvl="1">
              <a:lnSpc>
                <a:spcPct val="80000"/>
              </a:lnSpc>
            </a:pPr>
            <a:r>
              <a:rPr lang="ja-JP" altLang="en-US" smtClean="0"/>
              <a:t>データベースの探索</a:t>
            </a:r>
          </a:p>
          <a:p>
            <a:pPr lvl="1">
              <a:lnSpc>
                <a:spcPct val="80000"/>
              </a:lnSpc>
            </a:pPr>
            <a:r>
              <a:rPr lang="ja-JP" altLang="en-US" smtClean="0"/>
              <a:t>コンパイラの記述</a:t>
            </a:r>
          </a:p>
          <a:p>
            <a:pPr lvl="1">
              <a:lnSpc>
                <a:spcPct val="80000"/>
              </a:lnSpc>
            </a:pPr>
            <a:r>
              <a:rPr lang="ja-JP" altLang="en-US" smtClean="0"/>
              <a:t>エキスパートシステムの構築</a:t>
            </a:r>
          </a:p>
          <a:p>
            <a:pPr lvl="1">
              <a:lnSpc>
                <a:spcPct val="120000"/>
              </a:lnSpc>
              <a:buFont typeface="Wingdings" pitchFamily="2" charset="2"/>
              <a:buNone/>
            </a:pPr>
            <a:r>
              <a:rPr lang="en-US" altLang="ja-JP" smtClean="0"/>
              <a:t>※ </a:t>
            </a:r>
            <a:r>
              <a:rPr lang="ja-JP" altLang="en-US" smtClean="0"/>
              <a:t>パターン照合、後戻り検索、不完</a:t>
            </a:r>
          </a:p>
          <a:p>
            <a:pPr lvl="1">
              <a:lnSpc>
                <a:spcPct val="60000"/>
              </a:lnSpc>
              <a:buFont typeface="Wingdings" pitchFamily="2" charset="2"/>
              <a:buNone/>
            </a:pPr>
            <a:r>
              <a:rPr lang="ja-JP" altLang="en-US" smtClean="0"/>
              <a:t>   	全な情報を扱う応用に向いている</a:t>
            </a:r>
          </a:p>
        </p:txBody>
      </p:sp>
      <p:sp>
        <p:nvSpPr>
          <p:cNvPr id="348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1E4A91C-EF05-41C8-B861-11CEB4EC06E5}" type="slidenum">
              <a:rPr lang="ja-JP" altLang="en-US">
                <a:latin typeface="ＭＳ Ｐゴシック" pitchFamily="50" charset="-128"/>
              </a:rPr>
              <a:pPr algn="r"/>
              <a:t>35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36867" name="Rectangle 3"/>
          <p:cNvSpPr>
            <a:spLocks noGrp="1" noChangeArrowheads="1"/>
          </p:cNvSpPr>
          <p:nvPr>
            <p:ph type="body" idx="1"/>
          </p:nvPr>
        </p:nvSpPr>
        <p:spPr>
          <a:xfrm>
            <a:off x="682625" y="1981200"/>
            <a:ext cx="7921625" cy="4616450"/>
          </a:xfrm>
        </p:spPr>
        <p:txBody>
          <a:bodyPr/>
          <a:lstStyle/>
          <a:p>
            <a:r>
              <a:rPr lang="ja-JP" altLang="en-US" smtClean="0"/>
              <a:t>論理プログラミングとは</a:t>
            </a:r>
          </a:p>
          <a:p>
            <a:pPr lvl="1">
              <a:buFont typeface="Wingdings" pitchFamily="2" charset="2"/>
              <a:buNone/>
            </a:pPr>
            <a:r>
              <a:rPr lang="en-US" altLang="ja-JP" smtClean="0"/>
              <a:t>(1) </a:t>
            </a:r>
            <a:r>
              <a:rPr lang="ja-JP" altLang="en-US" smtClean="0"/>
              <a:t>情報の表現のための事実と規則の使用</a:t>
            </a:r>
          </a:p>
          <a:p>
            <a:pPr lvl="1">
              <a:buFont typeface="Wingdings" pitchFamily="2" charset="2"/>
              <a:buNone/>
            </a:pPr>
            <a:r>
              <a:rPr lang="en-US" altLang="ja-JP" smtClean="0"/>
              <a:t>(2) </a:t>
            </a:r>
            <a:r>
              <a:rPr lang="ja-JP" altLang="en-US" smtClean="0"/>
              <a:t>質問の応答への論理推論の使用</a:t>
            </a:r>
          </a:p>
          <a:p>
            <a:pPr lvl="1">
              <a:lnSpc>
                <a:spcPct val="20000"/>
              </a:lnSpc>
              <a:buFont typeface="Wingdings" pitchFamily="2" charset="2"/>
              <a:buNone/>
            </a:pPr>
            <a:endParaRPr lang="ja-JP" altLang="en-US" smtClean="0"/>
          </a:p>
          <a:p>
            <a:pPr lvl="1"/>
            <a:r>
              <a:rPr lang="ja-JP" altLang="en-US" smtClean="0"/>
              <a:t>プログラマが事実と規則を記述し、質問を与える。処理系が論理推論を用いて質問への解答を計算する</a:t>
            </a:r>
            <a:endParaRPr lang="en-US" altLang="ja-JP" smtClean="0"/>
          </a:p>
        </p:txBody>
      </p:sp>
      <p:sp>
        <p:nvSpPr>
          <p:cNvPr id="368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C4AEA5A-038A-4A63-94F2-44729DC085F5}" type="slidenum">
              <a:rPr lang="ja-JP" altLang="en-US">
                <a:latin typeface="ＭＳ Ｐゴシック" pitchFamily="50" charset="-128"/>
              </a:rPr>
              <a:pPr algn="r"/>
              <a:t>36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37891" name="Rectangle 3"/>
          <p:cNvSpPr>
            <a:spLocks noGrp="1" noChangeArrowheads="1"/>
          </p:cNvSpPr>
          <p:nvPr>
            <p:ph type="body" idx="1"/>
          </p:nvPr>
        </p:nvSpPr>
        <p:spPr>
          <a:xfrm>
            <a:off x="682625" y="1981200"/>
            <a:ext cx="7772400" cy="655638"/>
          </a:xfrm>
        </p:spPr>
        <p:txBody>
          <a:bodyPr/>
          <a:lstStyle/>
          <a:p>
            <a:r>
              <a:rPr lang="en-US" altLang="ja-JP" smtClean="0"/>
              <a:t>Prolog</a:t>
            </a:r>
            <a:r>
              <a:rPr lang="ja-JP" altLang="en-US" smtClean="0"/>
              <a:t>の例</a:t>
            </a:r>
          </a:p>
        </p:txBody>
      </p:sp>
      <p:sp useBgFill="1">
        <p:nvSpPr>
          <p:cNvPr id="37892" name="Text Box 4"/>
          <p:cNvSpPr txBox="1">
            <a:spLocks noChangeArrowheads="1"/>
          </p:cNvSpPr>
          <p:nvPr/>
        </p:nvSpPr>
        <p:spPr bwMode="auto">
          <a:xfrm>
            <a:off x="1187450" y="2708275"/>
            <a:ext cx="7488238" cy="2600325"/>
          </a:xfrm>
          <a:prstGeom prst="rect">
            <a:avLst/>
          </a:prstGeom>
          <a:ln w="38100">
            <a:solidFill>
              <a:schemeClr val="accent2"/>
            </a:solidFill>
            <a:miter lim="800000"/>
            <a:headEnd/>
            <a:tailEnd/>
          </a:ln>
        </p:spPr>
        <p:txBody>
          <a:bodyPr>
            <a:spAutoFit/>
          </a:bodyPr>
          <a:lstStyle/>
          <a:p>
            <a:pPr>
              <a:lnSpc>
                <a:spcPct val="90000"/>
              </a:lnSpc>
              <a:spcBef>
                <a:spcPct val="50000"/>
              </a:spcBef>
            </a:pPr>
            <a:r>
              <a:rPr lang="en-US" altLang="ja-JP" sz="3600">
                <a:latin typeface="ＭＳ ゴシック" pitchFamily="49" charset="-128"/>
                <a:ea typeface="ＭＳ ゴシック" pitchFamily="49" charset="-128"/>
              </a:rPr>
              <a:t> human(socrates).</a:t>
            </a:r>
          </a:p>
          <a:p>
            <a:pPr>
              <a:lnSpc>
                <a:spcPct val="70000"/>
              </a:lnSpc>
              <a:spcBef>
                <a:spcPct val="50000"/>
              </a:spcBef>
            </a:pPr>
            <a:r>
              <a:rPr lang="en-US" altLang="ja-JP" sz="3600">
                <a:latin typeface="ＭＳ ゴシック" pitchFamily="49" charset="-128"/>
                <a:ea typeface="ＭＳ ゴシック" pitchFamily="49" charset="-128"/>
              </a:rPr>
              <a:t> mortal(X) :- human(X).</a:t>
            </a:r>
          </a:p>
          <a:p>
            <a:pPr>
              <a:lnSpc>
                <a:spcPct val="70000"/>
              </a:lnSpc>
              <a:spcBef>
                <a:spcPct val="50000"/>
              </a:spcBef>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a:t>
            </a:r>
            <a:r>
              <a:rPr lang="en-US" altLang="ja-JP" sz="3600">
                <a:latin typeface="ＭＳ ゴシック" pitchFamily="49" charset="-128"/>
                <a:ea typeface="ＭＳ ゴシック" pitchFamily="49" charset="-128"/>
              </a:rPr>
              <a:t> mortal(Y).</a:t>
            </a:r>
          </a:p>
          <a:p>
            <a:pPr>
              <a:lnSpc>
                <a:spcPct val="70000"/>
              </a:lnSpc>
              <a:spcBef>
                <a:spcPct val="50000"/>
              </a:spcBef>
            </a:pPr>
            <a:r>
              <a:rPr lang="en-US" altLang="ja-JP" sz="3600">
                <a:latin typeface="ＭＳ ゴシック" pitchFamily="49" charset="-128"/>
                <a:ea typeface="ＭＳ ゴシック" pitchFamily="49" charset="-128"/>
              </a:rPr>
              <a:t> </a:t>
            </a:r>
            <a:r>
              <a:rPr lang="en-US" altLang="ja-JP" sz="3600" i="1">
                <a:latin typeface="ＭＳ ゴシック" pitchFamily="49" charset="-128"/>
                <a:ea typeface="ＭＳ ゴシック" pitchFamily="49" charset="-128"/>
              </a:rPr>
              <a:t>Y=socrates</a:t>
            </a:r>
          </a:p>
        </p:txBody>
      </p:sp>
      <p:sp>
        <p:nvSpPr>
          <p:cNvPr id="3789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636D9E0-809E-4D9E-94F2-4A04AA475BEE}" type="slidenum">
              <a:rPr lang="ja-JP" altLang="en-US">
                <a:latin typeface="ＭＳ Ｐゴシック" pitchFamily="50" charset="-128"/>
              </a:rPr>
              <a:pPr algn="r"/>
              <a:t>37</a:t>
            </a:fld>
            <a:endParaRPr lang="en-US" altLang="ja-JP">
              <a:latin typeface="ＭＳ Ｐゴシック" pitchFamily="50" charset="-128"/>
            </a:endParaRPr>
          </a:p>
        </p:txBody>
      </p:sp>
      <p:sp useBgFill="1">
        <p:nvSpPr>
          <p:cNvPr id="95238" name="AutoShape 6"/>
          <p:cNvSpPr>
            <a:spLocks noChangeArrowheads="1"/>
          </p:cNvSpPr>
          <p:nvPr/>
        </p:nvSpPr>
        <p:spPr bwMode="auto">
          <a:xfrm>
            <a:off x="6156325" y="5518150"/>
            <a:ext cx="2447925" cy="1079500"/>
          </a:xfrm>
          <a:prstGeom prst="wedgeRectCallout">
            <a:avLst>
              <a:gd name="adj1" fmla="val -31194"/>
              <a:gd name="adj2" fmla="val -231028"/>
            </a:avLst>
          </a:prstGeom>
          <a:ln w="38100">
            <a:solidFill>
              <a:schemeClr val="hlink"/>
            </a:solidFill>
            <a:miter lim="800000"/>
            <a:headEnd/>
            <a:tailEnd/>
          </a:ln>
        </p:spPr>
        <p:txBody>
          <a:bodyPr/>
          <a:lstStyle/>
          <a:p>
            <a:pPr algn="ctr"/>
            <a:r>
              <a:rPr lang="ja-JP" altLang="en-US" sz="3200"/>
              <a:t>事実と規則（プログラム</a:t>
            </a:r>
            <a:r>
              <a:rPr lang="en-US" altLang="ja-JP" sz="3200"/>
              <a:t>)</a:t>
            </a:r>
          </a:p>
        </p:txBody>
      </p:sp>
      <p:sp>
        <p:nvSpPr>
          <p:cNvPr id="95239" name="AutoShape 7"/>
          <p:cNvSpPr>
            <a:spLocks/>
          </p:cNvSpPr>
          <p:nvPr/>
        </p:nvSpPr>
        <p:spPr bwMode="auto">
          <a:xfrm>
            <a:off x="6372225" y="2924175"/>
            <a:ext cx="217488" cy="1008063"/>
          </a:xfrm>
          <a:prstGeom prst="rightBrace">
            <a:avLst>
              <a:gd name="adj1" fmla="val 38625"/>
              <a:gd name="adj2" fmla="val 50000"/>
            </a:avLst>
          </a:prstGeom>
          <a:noFill/>
          <a:ln w="38100">
            <a:solidFill>
              <a:schemeClr val="hlink"/>
            </a:solidFill>
            <a:round/>
            <a:headEnd/>
            <a:tailEnd/>
          </a:ln>
        </p:spPr>
        <p:txBody>
          <a:bodyPr wrap="none" anchor="ctr"/>
          <a:lstStyle/>
          <a:p>
            <a:endParaRPr lang="ja-JP" altLang="en-US"/>
          </a:p>
        </p:txBody>
      </p:sp>
      <p:sp useBgFill="1">
        <p:nvSpPr>
          <p:cNvPr id="95240" name="AutoShape 8"/>
          <p:cNvSpPr>
            <a:spLocks noChangeArrowheads="1"/>
          </p:cNvSpPr>
          <p:nvPr/>
        </p:nvSpPr>
        <p:spPr bwMode="auto">
          <a:xfrm>
            <a:off x="2339975" y="5516563"/>
            <a:ext cx="1511300" cy="503237"/>
          </a:xfrm>
          <a:prstGeom prst="wedgeRectCallout">
            <a:avLst>
              <a:gd name="adj1" fmla="val 16384"/>
              <a:gd name="adj2" fmla="val -105204"/>
            </a:avLst>
          </a:prstGeom>
          <a:ln w="38100">
            <a:solidFill>
              <a:schemeClr val="hlink"/>
            </a:solidFill>
            <a:miter lim="800000"/>
            <a:headEnd/>
            <a:tailEnd/>
          </a:ln>
        </p:spPr>
        <p:txBody>
          <a:bodyPr/>
          <a:lstStyle/>
          <a:p>
            <a:pPr algn="ctr">
              <a:lnSpc>
                <a:spcPct val="80000"/>
              </a:lnSpc>
            </a:pPr>
            <a:r>
              <a:rPr lang="ja-JP" altLang="en-US" sz="3200"/>
              <a:t>解答</a:t>
            </a:r>
          </a:p>
        </p:txBody>
      </p:sp>
      <p:sp useBgFill="1">
        <p:nvSpPr>
          <p:cNvPr id="95241" name="AutoShape 9"/>
          <p:cNvSpPr>
            <a:spLocks noChangeArrowheads="1"/>
          </p:cNvSpPr>
          <p:nvPr/>
        </p:nvSpPr>
        <p:spPr bwMode="auto">
          <a:xfrm>
            <a:off x="4356100" y="5516563"/>
            <a:ext cx="1511300" cy="503237"/>
          </a:xfrm>
          <a:prstGeom prst="wedgeRectCallout">
            <a:avLst>
              <a:gd name="adj1" fmla="val -57250"/>
              <a:gd name="adj2" fmla="val -223185"/>
            </a:avLst>
          </a:prstGeom>
          <a:ln w="38100">
            <a:solidFill>
              <a:schemeClr val="hlink"/>
            </a:solidFill>
            <a:miter lim="800000"/>
            <a:headEnd/>
            <a:tailEnd/>
          </a:ln>
        </p:spPr>
        <p:txBody>
          <a:bodyPr/>
          <a:lstStyle/>
          <a:p>
            <a:pPr algn="ctr">
              <a:lnSpc>
                <a:spcPct val="80000"/>
              </a:lnSpc>
            </a:pPr>
            <a:r>
              <a:rPr lang="ja-JP" altLang="en-US" sz="3200"/>
              <a:t>質問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9"/>
                                        </p:tgtEl>
                                        <p:attrNameLst>
                                          <p:attrName>style.visibility</p:attrName>
                                        </p:attrNameLst>
                                      </p:cBhvr>
                                      <p:to>
                                        <p:strVal val="visible"/>
                                      </p:to>
                                    </p:set>
                                    <p:animEffect transition="in" filter="blinds(horizontal)">
                                      <p:cBhvr>
                                        <p:cTn id="7" dur="500"/>
                                        <p:tgtEl>
                                          <p:spTgt spid="9523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5238"/>
                                        </p:tgtEl>
                                        <p:attrNameLst>
                                          <p:attrName>style.visibility</p:attrName>
                                        </p:attrNameLst>
                                      </p:cBhvr>
                                      <p:to>
                                        <p:strVal val="visible"/>
                                      </p:to>
                                    </p:set>
                                    <p:animEffect transition="in" filter="blinds(horizontal)">
                                      <p:cBhvr>
                                        <p:cTn id="10" dur="500"/>
                                        <p:tgtEl>
                                          <p:spTgt spid="9523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5241"/>
                                        </p:tgtEl>
                                        <p:attrNameLst>
                                          <p:attrName>style.visibility</p:attrName>
                                        </p:attrNameLst>
                                      </p:cBhvr>
                                      <p:to>
                                        <p:strVal val="visible"/>
                                      </p:to>
                                    </p:set>
                                    <p:animEffect transition="in" filter="blinds(horizontal)">
                                      <p:cBhvr>
                                        <p:cTn id="15" dur="500"/>
                                        <p:tgtEl>
                                          <p:spTgt spid="9524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5240"/>
                                        </p:tgtEl>
                                        <p:attrNameLst>
                                          <p:attrName>style.visibility</p:attrName>
                                        </p:attrNameLst>
                                      </p:cBhvr>
                                      <p:to>
                                        <p:strVal val="visible"/>
                                      </p:to>
                                    </p:set>
                                    <p:animEffect transition="in" filter="blinds(horizontal)">
                                      <p:cBhvr>
                                        <p:cTn id="20" dur="500"/>
                                        <p:tgtEl>
                                          <p:spTgt spid="95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animBg="1"/>
      <p:bldP spid="95239" grpId="0" animBg="1"/>
      <p:bldP spid="95240" grpId="0" animBg="1"/>
      <p:bldP spid="9524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38915" name="Rectangle 3"/>
          <p:cNvSpPr>
            <a:spLocks noGrp="1" noChangeArrowheads="1"/>
          </p:cNvSpPr>
          <p:nvPr>
            <p:ph type="body" idx="1"/>
          </p:nvPr>
        </p:nvSpPr>
        <p:spPr/>
        <p:txBody>
          <a:bodyPr/>
          <a:lstStyle/>
          <a:p>
            <a:pPr lvl="1"/>
            <a:r>
              <a:rPr lang="en-US" altLang="ja-JP" smtClean="0"/>
              <a:t>1</a:t>
            </a:r>
            <a:r>
              <a:rPr lang="ja-JP" altLang="en-US" smtClean="0"/>
              <a:t>行目   </a:t>
            </a:r>
            <a:r>
              <a:rPr lang="en-US" altLang="ja-JP" sz="3200" u="sng" smtClean="0">
                <a:latin typeface="ＭＳ ゴシック" pitchFamily="49" charset="-128"/>
                <a:ea typeface="ＭＳ ゴシック" pitchFamily="49" charset="-128"/>
              </a:rPr>
              <a:t>human(socrates).</a:t>
            </a:r>
            <a:endParaRPr lang="ja-JP" altLang="en-US" sz="3200" u="sng" smtClean="0"/>
          </a:p>
          <a:p>
            <a:pPr lvl="2"/>
            <a:r>
              <a:rPr lang="ja-JP" altLang="en-US" sz="3600" smtClean="0"/>
              <a:t>「</a:t>
            </a:r>
            <a:r>
              <a:rPr lang="en-US" altLang="ja-JP" sz="3600" smtClean="0"/>
              <a:t>socrates </a:t>
            </a:r>
            <a:r>
              <a:rPr lang="ja-JP" altLang="en-US" sz="3600" smtClean="0"/>
              <a:t>は </a:t>
            </a:r>
            <a:r>
              <a:rPr lang="en-US" altLang="ja-JP" sz="3600" smtClean="0"/>
              <a:t>human(</a:t>
            </a:r>
            <a:r>
              <a:rPr lang="ja-JP" altLang="en-US" sz="3600" smtClean="0"/>
              <a:t>人間）である」という事実を述べている</a:t>
            </a:r>
          </a:p>
          <a:p>
            <a:pPr lvl="2"/>
            <a:endParaRPr lang="ja-JP" altLang="en-US" sz="3600" smtClean="0"/>
          </a:p>
          <a:p>
            <a:pPr lvl="2">
              <a:buFont typeface="Wingdings" pitchFamily="2" charset="2"/>
              <a:buNone/>
            </a:pPr>
            <a:r>
              <a:rPr lang="ja-JP" altLang="en-US" sz="3600" smtClean="0"/>
              <a:t>注：小文字は定数、大文字は変数</a:t>
            </a:r>
          </a:p>
        </p:txBody>
      </p:sp>
      <p:sp>
        <p:nvSpPr>
          <p:cNvPr id="389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60B4931-2714-4E2C-9B04-F185DCB4AF42}" type="slidenum">
              <a:rPr lang="ja-JP" altLang="en-US">
                <a:latin typeface="ＭＳ Ｐゴシック" pitchFamily="50" charset="-128"/>
              </a:rPr>
              <a:pPr algn="r"/>
              <a:t>38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39939" name="Rectangle 3"/>
          <p:cNvSpPr>
            <a:spLocks noGrp="1" noChangeArrowheads="1"/>
          </p:cNvSpPr>
          <p:nvPr>
            <p:ph type="body" idx="1"/>
          </p:nvPr>
        </p:nvSpPr>
        <p:spPr>
          <a:xfrm>
            <a:off x="682625" y="1981200"/>
            <a:ext cx="8066088" cy="4616450"/>
          </a:xfrm>
        </p:spPr>
        <p:txBody>
          <a:bodyPr/>
          <a:lstStyle/>
          <a:p>
            <a:pPr lvl="1">
              <a:lnSpc>
                <a:spcPct val="90000"/>
              </a:lnSpc>
            </a:pPr>
            <a:r>
              <a:rPr lang="en-US" altLang="ja-JP" smtClean="0"/>
              <a:t>2</a:t>
            </a:r>
            <a:r>
              <a:rPr lang="ja-JP" altLang="en-US" smtClean="0"/>
              <a:t>行目  </a:t>
            </a:r>
            <a:r>
              <a:rPr lang="en-US" altLang="ja-JP" sz="3200" u="sng" smtClean="0">
                <a:latin typeface="ＭＳ ゴシック" pitchFamily="49" charset="-128"/>
                <a:ea typeface="ＭＳ ゴシック" pitchFamily="49" charset="-128"/>
              </a:rPr>
              <a:t>mortal(X) :- human(X).</a:t>
            </a:r>
            <a:endParaRPr lang="ja-JP" altLang="en-US" sz="3200" u="sng" smtClean="0"/>
          </a:p>
          <a:p>
            <a:pPr lvl="2">
              <a:lnSpc>
                <a:spcPct val="90000"/>
              </a:lnSpc>
            </a:pPr>
            <a:r>
              <a:rPr lang="ja-JP" altLang="en-US" sz="3600" smtClean="0"/>
              <a:t>「</a:t>
            </a:r>
            <a:r>
              <a:rPr lang="en-US" altLang="ja-JP" sz="3600" smtClean="0"/>
              <a:t>X</a:t>
            </a:r>
            <a:r>
              <a:rPr lang="ja-JP" altLang="en-US" sz="3600" smtClean="0"/>
              <a:t>が</a:t>
            </a:r>
            <a:r>
              <a:rPr lang="en-US" altLang="ja-JP" sz="3600" smtClean="0"/>
              <a:t>human</a:t>
            </a:r>
            <a:r>
              <a:rPr lang="ja-JP" altLang="en-US" sz="3600" smtClean="0"/>
              <a:t>ならば、</a:t>
            </a:r>
            <a:r>
              <a:rPr lang="en-US" altLang="ja-JP" sz="3600" smtClean="0"/>
              <a:t>X</a:t>
            </a:r>
            <a:r>
              <a:rPr lang="ja-JP" altLang="en-US" sz="3600" smtClean="0"/>
              <a:t>は</a:t>
            </a:r>
            <a:r>
              <a:rPr lang="en-US" altLang="ja-JP" sz="3600" smtClean="0"/>
              <a:t>mortal</a:t>
            </a:r>
            <a:r>
              <a:rPr lang="ja-JP" altLang="en-US" sz="3600" smtClean="0"/>
              <a:t>（死ぬもの）である」 という規則</a:t>
            </a:r>
          </a:p>
          <a:p>
            <a:pPr lvl="2">
              <a:lnSpc>
                <a:spcPct val="90000"/>
              </a:lnSpc>
            </a:pPr>
            <a:r>
              <a:rPr lang="ja-JP" altLang="en-US" sz="3600"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A :- B.</a:t>
            </a:r>
            <a:r>
              <a:rPr lang="ja-JP" altLang="en-US" sz="3600" smtClean="0">
                <a:latin typeface="ＭＳ ゴシック" pitchFamily="49" charset="-128"/>
                <a:ea typeface="ＭＳ ゴシック" pitchFamily="49" charset="-128"/>
              </a:rPr>
              <a:t>」は</a:t>
            </a:r>
            <a:r>
              <a:rPr lang="en-US" altLang="ja-JP" sz="3600" smtClean="0">
                <a:latin typeface="ＭＳ ゴシック" pitchFamily="49" charset="-128"/>
                <a:ea typeface="ＭＳ ゴシック" pitchFamily="49" charset="-128"/>
              </a:rPr>
              <a:t>,</a:t>
            </a:r>
            <a:r>
              <a:rPr lang="ja-JP" altLang="en-US" sz="3600"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B</a:t>
            </a:r>
            <a:r>
              <a:rPr lang="ja-JP" altLang="en-US" sz="3600" smtClean="0">
                <a:latin typeface="ＭＳ ゴシック" pitchFamily="49" charset="-128"/>
                <a:ea typeface="ＭＳ ゴシック" pitchFamily="49" charset="-128"/>
              </a:rPr>
              <a:t>が真ならば</a:t>
            </a:r>
            <a:r>
              <a:rPr lang="en-US" altLang="ja-JP" sz="3600" smtClean="0">
                <a:latin typeface="ＭＳ ゴシック" pitchFamily="49" charset="-128"/>
                <a:ea typeface="ＭＳ ゴシック" pitchFamily="49" charset="-128"/>
              </a:rPr>
              <a:t>A</a:t>
            </a:r>
            <a:r>
              <a:rPr lang="ja-JP" altLang="en-US" sz="3600" smtClean="0">
                <a:latin typeface="ＭＳ ゴシック" pitchFamily="49" charset="-128"/>
                <a:ea typeface="ＭＳ ゴシック" pitchFamily="49" charset="-128"/>
              </a:rPr>
              <a:t>も真である」という</a:t>
            </a:r>
            <a:r>
              <a:rPr lang="ja-JP" altLang="en-US" sz="3600" i="1" u="sng" smtClean="0">
                <a:solidFill>
                  <a:schemeClr val="accent2"/>
                </a:solidFill>
                <a:latin typeface="ＭＳ ゴシック" pitchFamily="49" charset="-128"/>
                <a:ea typeface="ＭＳ ゴシック" pitchFamily="49" charset="-128"/>
              </a:rPr>
              <a:t>含意</a:t>
            </a:r>
            <a:r>
              <a:rPr lang="ja-JP" altLang="en-US" sz="3600" smtClean="0">
                <a:latin typeface="ＭＳ ゴシック" pitchFamily="49" charset="-128"/>
                <a:ea typeface="ＭＳ ゴシック" pitchFamily="49" charset="-128"/>
              </a:rPr>
              <a:t>を示す</a:t>
            </a:r>
          </a:p>
          <a:p>
            <a:pPr lvl="3">
              <a:lnSpc>
                <a:spcPct val="90000"/>
              </a:lnSpc>
              <a:buClr>
                <a:schemeClr val="tx2"/>
              </a:buClr>
              <a:buSzPct val="70000"/>
              <a:buFont typeface="Wingdings" pitchFamily="2" charset="2"/>
              <a:buChar char="u"/>
            </a:pPr>
            <a:r>
              <a:rPr lang="ja-JP" altLang="en-US" sz="3600" smtClean="0">
                <a:latin typeface="ＭＳ ゴシック" pitchFamily="49" charset="-128"/>
                <a:ea typeface="ＭＳ ゴシック" pitchFamily="49" charset="-128"/>
              </a:rPr>
              <a:t>通常の論理式でいう「</a:t>
            </a:r>
            <a:r>
              <a:rPr lang="en-US" altLang="ja-JP" sz="3600" smtClean="0">
                <a:latin typeface="ＭＳ ゴシック" pitchFamily="49" charset="-128"/>
                <a:ea typeface="ＭＳ ゴシック" pitchFamily="49" charset="-128"/>
              </a:rPr>
              <a:t>B</a:t>
            </a:r>
            <a:r>
              <a:rPr lang="ja-JP" altLang="en-US" sz="3600"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A</a:t>
            </a:r>
            <a:r>
              <a:rPr lang="ja-JP" altLang="en-US" sz="3600" smtClean="0">
                <a:latin typeface="ＭＳ ゴシック" pitchFamily="49" charset="-128"/>
                <a:ea typeface="ＭＳ ゴシック" pitchFamily="49" charset="-128"/>
              </a:rPr>
              <a:t>」を表している</a:t>
            </a:r>
          </a:p>
          <a:p>
            <a:pPr lvl="3">
              <a:lnSpc>
                <a:spcPct val="90000"/>
              </a:lnSpc>
              <a:buClr>
                <a:schemeClr val="tx2"/>
              </a:buClr>
              <a:buSzPct val="70000"/>
              <a:buFont typeface="Wingdings" pitchFamily="2" charset="2"/>
              <a:buChar char="u"/>
            </a:pPr>
            <a:r>
              <a:rPr lang="ja-JP" altLang="en-US" sz="3600"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A</a:t>
            </a:r>
            <a:r>
              <a:rPr lang="ja-JP" altLang="en-US" sz="3600" smtClean="0">
                <a:latin typeface="ＭＳ ゴシック" pitchFamily="49" charset="-128"/>
                <a:ea typeface="ＭＳ ゴシック" pitchFamily="49" charset="-128"/>
              </a:rPr>
              <a:t>∨￢</a:t>
            </a:r>
            <a:r>
              <a:rPr lang="en-US" altLang="ja-JP" sz="3600" smtClean="0">
                <a:latin typeface="ＭＳ ゴシック" pitchFamily="49" charset="-128"/>
                <a:ea typeface="ＭＳ ゴシック" pitchFamily="49" charset="-128"/>
              </a:rPr>
              <a:t>B</a:t>
            </a:r>
            <a:r>
              <a:rPr lang="ja-JP" altLang="en-US" sz="3600" smtClean="0">
                <a:latin typeface="ＭＳ ゴシック" pitchFamily="49" charset="-128"/>
                <a:ea typeface="ＭＳ ゴシック" pitchFamily="49" charset="-128"/>
              </a:rPr>
              <a:t>」とも書ける</a:t>
            </a:r>
          </a:p>
        </p:txBody>
      </p:sp>
      <p:sp>
        <p:nvSpPr>
          <p:cNvPr id="399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81878F6-56EF-488E-96BA-D1435023161B}" type="slidenum">
              <a:rPr lang="ja-JP" altLang="en-US">
                <a:latin typeface="ＭＳ Ｐゴシック" pitchFamily="50" charset="-128"/>
              </a:rPr>
              <a:pPr algn="r"/>
              <a:t>39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ja-JP" altLang="en-US" smtClean="0">
                <a:effectLst/>
              </a:rPr>
              <a:t>１</a:t>
            </a:r>
            <a:r>
              <a:rPr lang="en-US" altLang="ja-JP" smtClean="0">
                <a:effectLst/>
              </a:rPr>
              <a:t>. </a:t>
            </a:r>
            <a:r>
              <a:rPr lang="ja-JP" altLang="en-US" smtClean="0">
                <a:effectLst/>
              </a:rPr>
              <a:t>プログラミングパラダイム</a:t>
            </a:r>
          </a:p>
        </p:txBody>
      </p:sp>
      <p:sp>
        <p:nvSpPr>
          <p:cNvPr id="6147" name="Rectangle 3"/>
          <p:cNvSpPr>
            <a:spLocks noGrp="1" noChangeArrowheads="1"/>
          </p:cNvSpPr>
          <p:nvPr>
            <p:ph type="body" idx="1"/>
          </p:nvPr>
        </p:nvSpPr>
        <p:spPr/>
        <p:txBody>
          <a:bodyPr/>
          <a:lstStyle/>
          <a:p>
            <a:pPr>
              <a:lnSpc>
                <a:spcPct val="100000"/>
              </a:lnSpc>
            </a:pPr>
            <a:r>
              <a:rPr lang="ja-JP" altLang="en-US" i="1" u="sng" smtClean="0">
                <a:solidFill>
                  <a:schemeClr val="accent2"/>
                </a:solidFill>
              </a:rPr>
              <a:t>プログラミングパラダイム</a:t>
            </a:r>
          </a:p>
          <a:p>
            <a:pPr lvl="1"/>
            <a:r>
              <a:rPr lang="ja-JP" altLang="en-US" smtClean="0"/>
              <a:t>プログラミング言語の考え方を根本的に規定している概念的枠組み</a:t>
            </a:r>
          </a:p>
          <a:p>
            <a:pPr lvl="1"/>
            <a:r>
              <a:rPr lang="ja-JP" altLang="en-US" smtClean="0"/>
              <a:t>どのようにプログラムを記述するか、その記述方法の概念 </a:t>
            </a:r>
          </a:p>
        </p:txBody>
      </p:sp>
      <p:sp>
        <p:nvSpPr>
          <p:cNvPr id="61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F103F73-586F-43C4-9B2E-ADDC3B057DA7}" type="slidenum">
              <a:rPr lang="ja-JP" altLang="en-US">
                <a:latin typeface="ＭＳ Ｐゴシック" pitchFamily="50" charset="-128"/>
              </a:rPr>
              <a:pPr algn="r"/>
              <a:t>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40963" name="Rectangle 3"/>
          <p:cNvSpPr>
            <a:spLocks noGrp="1" noChangeArrowheads="1"/>
          </p:cNvSpPr>
          <p:nvPr>
            <p:ph type="body" idx="1"/>
          </p:nvPr>
        </p:nvSpPr>
        <p:spPr/>
        <p:txBody>
          <a:bodyPr/>
          <a:lstStyle/>
          <a:p>
            <a:pPr lvl="1"/>
            <a:r>
              <a:rPr lang="ja-JP" altLang="en-US" smtClean="0"/>
              <a:t>３行目  </a:t>
            </a:r>
            <a:r>
              <a:rPr lang="en-US" altLang="ja-JP" sz="3200" i="1" u="sng" smtClean="0">
                <a:latin typeface="ＭＳ ゴシック" pitchFamily="49" charset="-128"/>
                <a:ea typeface="ＭＳ ゴシック" pitchFamily="49" charset="-128"/>
              </a:rPr>
              <a:t>?-</a:t>
            </a:r>
            <a:r>
              <a:rPr lang="en-US" altLang="ja-JP" sz="3200" u="sng" smtClean="0">
                <a:latin typeface="ＭＳ ゴシック" pitchFamily="49" charset="-128"/>
                <a:ea typeface="ＭＳ ゴシック" pitchFamily="49" charset="-128"/>
              </a:rPr>
              <a:t> mortal(Y).</a:t>
            </a:r>
            <a:endParaRPr lang="ja-JP" altLang="en-US" sz="3200" u="sng" smtClean="0"/>
          </a:p>
          <a:p>
            <a:pPr lvl="2"/>
            <a:r>
              <a:rPr lang="ja-JP" altLang="en-US" sz="3600" smtClean="0"/>
              <a:t>目標となる論理式 （ゴール式）</a:t>
            </a:r>
          </a:p>
          <a:p>
            <a:pPr lvl="2"/>
            <a:r>
              <a:rPr lang="ja-JP" altLang="en-US" sz="3600" smtClean="0"/>
              <a:t>「</a:t>
            </a:r>
            <a:r>
              <a:rPr lang="en-US" altLang="ja-JP" sz="3600" smtClean="0"/>
              <a:t>mortal</a:t>
            </a:r>
            <a:r>
              <a:rPr lang="ja-JP" altLang="en-US" sz="3600" smtClean="0"/>
              <a:t>に当てはまるのは誰か？」 </a:t>
            </a:r>
          </a:p>
          <a:p>
            <a:pPr lvl="1"/>
            <a:r>
              <a:rPr lang="ja-JP" altLang="en-US" smtClean="0"/>
              <a:t>４行目</a:t>
            </a:r>
            <a:r>
              <a:rPr lang="ja-JP" altLang="en-US" sz="4000" smtClean="0"/>
              <a:t> </a:t>
            </a:r>
            <a:r>
              <a:rPr lang="en-US" altLang="ja-JP" sz="3200" i="1" u="sng" smtClean="0">
                <a:latin typeface="ＭＳ ゴシック" pitchFamily="49" charset="-128"/>
                <a:ea typeface="ＭＳ ゴシック" pitchFamily="49" charset="-128"/>
              </a:rPr>
              <a:t>Y=socrates</a:t>
            </a:r>
            <a:endParaRPr lang="ja-JP" altLang="en-US" sz="3200" u="sng" smtClean="0"/>
          </a:p>
          <a:p>
            <a:pPr lvl="2"/>
            <a:r>
              <a:rPr lang="ja-JP" altLang="en-US" sz="3600" smtClean="0"/>
              <a:t>実行結果</a:t>
            </a:r>
          </a:p>
        </p:txBody>
      </p:sp>
      <p:sp>
        <p:nvSpPr>
          <p:cNvPr id="409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DB834F0-0540-42C9-B061-876514DA4729}" type="slidenum">
              <a:rPr lang="ja-JP" altLang="en-US">
                <a:latin typeface="ＭＳ Ｐゴシック" pitchFamily="50" charset="-128"/>
              </a:rPr>
              <a:pPr algn="r"/>
              <a:t>40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41987" name="Rectangle 3"/>
          <p:cNvSpPr>
            <a:spLocks noGrp="1" noChangeArrowheads="1"/>
          </p:cNvSpPr>
          <p:nvPr>
            <p:ph type="body" idx="1"/>
          </p:nvPr>
        </p:nvSpPr>
        <p:spPr>
          <a:xfrm>
            <a:off x="682625" y="1981200"/>
            <a:ext cx="7772400" cy="4616450"/>
          </a:xfrm>
        </p:spPr>
        <p:txBody>
          <a:bodyPr/>
          <a:lstStyle/>
          <a:p>
            <a:pPr>
              <a:lnSpc>
                <a:spcPct val="120000"/>
              </a:lnSpc>
            </a:pPr>
            <a:r>
              <a:rPr lang="en-US" altLang="ja-JP" smtClean="0"/>
              <a:t>Prolog</a:t>
            </a:r>
            <a:r>
              <a:rPr lang="ja-JP" altLang="en-US" smtClean="0"/>
              <a:t>の規則の記述は、</a:t>
            </a:r>
            <a:br>
              <a:rPr lang="ja-JP" altLang="en-US" smtClean="0"/>
            </a:br>
            <a:r>
              <a:rPr lang="ja-JP" altLang="en-US" smtClean="0"/>
              <a:t>   　</a:t>
            </a:r>
            <a:r>
              <a:rPr lang="en-US" altLang="ja-JP" smtClean="0"/>
              <a:t>C :- C</a:t>
            </a:r>
            <a:r>
              <a:rPr lang="en-US" altLang="ja-JP" baseline="-25000" smtClean="0"/>
              <a:t>1</a:t>
            </a:r>
            <a:r>
              <a:rPr lang="en-US" altLang="ja-JP" smtClean="0"/>
              <a:t>, C</a:t>
            </a:r>
            <a:r>
              <a:rPr lang="en-US" altLang="ja-JP" baseline="-25000" smtClean="0"/>
              <a:t>2</a:t>
            </a:r>
            <a:r>
              <a:rPr lang="en-US" altLang="ja-JP" smtClean="0"/>
              <a:t>, </a:t>
            </a:r>
            <a:r>
              <a:rPr lang="ja-JP" altLang="en-US" smtClean="0"/>
              <a:t>・・・</a:t>
            </a:r>
            <a:r>
              <a:rPr lang="en-US" altLang="ja-JP" smtClean="0"/>
              <a:t>, C</a:t>
            </a:r>
            <a:r>
              <a:rPr lang="en-US" altLang="ja-JP" baseline="-25000" smtClean="0"/>
              <a:t>n</a:t>
            </a:r>
            <a:r>
              <a:rPr lang="ja-JP" altLang="en-US" smtClean="0"/>
              <a:t> </a:t>
            </a:r>
            <a:r>
              <a:rPr lang="en-US" altLang="ja-JP" smtClean="0"/>
              <a:t>.</a:t>
            </a:r>
          </a:p>
          <a:p>
            <a:pPr lvl="1"/>
            <a:r>
              <a:rPr lang="ja-JP" altLang="en-US" smtClean="0"/>
              <a:t>「</a:t>
            </a:r>
            <a:r>
              <a:rPr lang="en-US" altLang="ja-JP" smtClean="0"/>
              <a:t>C</a:t>
            </a:r>
            <a:r>
              <a:rPr lang="en-US" altLang="ja-JP" baseline="-25000" smtClean="0"/>
              <a:t>1</a:t>
            </a:r>
            <a:r>
              <a:rPr lang="ja-JP" altLang="en-US" smtClean="0"/>
              <a:t>～</a:t>
            </a:r>
            <a:r>
              <a:rPr lang="en-US" altLang="ja-JP" smtClean="0"/>
              <a:t>C</a:t>
            </a:r>
            <a:r>
              <a:rPr lang="en-US" altLang="ja-JP" baseline="-25000" smtClean="0"/>
              <a:t>n</a:t>
            </a:r>
            <a:r>
              <a:rPr lang="ja-JP" altLang="en-US" smtClean="0"/>
              <a:t>のすべてが成り立てば、</a:t>
            </a:r>
            <a:r>
              <a:rPr lang="en-US" altLang="ja-JP" smtClean="0"/>
              <a:t/>
            </a:r>
            <a:br>
              <a:rPr lang="en-US" altLang="ja-JP" smtClean="0"/>
            </a:br>
            <a:r>
              <a:rPr lang="ja-JP" altLang="en-US" smtClean="0"/>
              <a:t>　</a:t>
            </a:r>
            <a:r>
              <a:rPr lang="en-US" altLang="ja-JP" smtClean="0"/>
              <a:t>C</a:t>
            </a:r>
            <a:r>
              <a:rPr lang="ja-JP" altLang="en-US" smtClean="0"/>
              <a:t>が成り立つ」 という意味</a:t>
            </a:r>
          </a:p>
          <a:p>
            <a:pPr lvl="1"/>
            <a:r>
              <a:rPr lang="ja-JP" altLang="en-US" smtClean="0"/>
              <a:t>論理式では</a:t>
            </a:r>
          </a:p>
          <a:p>
            <a:pPr lvl="1">
              <a:buFont typeface="Wingdings" pitchFamily="2" charset="2"/>
              <a:buNone/>
            </a:pPr>
            <a:r>
              <a:rPr lang="ja-JP" altLang="en-US" smtClean="0"/>
              <a:t>    </a:t>
            </a:r>
            <a:r>
              <a:rPr lang="en-US" altLang="ja-JP" smtClean="0"/>
              <a:t>C</a:t>
            </a:r>
            <a:r>
              <a:rPr lang="ja-JP" altLang="en-US" smtClean="0"/>
              <a:t>∨￢</a:t>
            </a:r>
            <a:r>
              <a:rPr lang="en-US" altLang="ja-JP" smtClean="0"/>
              <a:t>C1</a:t>
            </a:r>
            <a:r>
              <a:rPr lang="ja-JP" altLang="en-US" smtClean="0"/>
              <a:t>∨￢</a:t>
            </a:r>
            <a:r>
              <a:rPr lang="en-US" altLang="ja-JP" smtClean="0"/>
              <a:t>C2</a:t>
            </a:r>
            <a:r>
              <a:rPr lang="ja-JP" altLang="en-US" smtClean="0"/>
              <a:t>∨ ・・ ∨￢</a:t>
            </a:r>
            <a:r>
              <a:rPr lang="en-US" altLang="ja-JP" smtClean="0"/>
              <a:t>Cn</a:t>
            </a:r>
            <a:endParaRPr lang="ja-JP" altLang="en-US" smtClean="0"/>
          </a:p>
          <a:p>
            <a:pPr lvl="1">
              <a:buFont typeface="Wingdings" pitchFamily="2" charset="2"/>
              <a:buNone/>
            </a:pPr>
            <a:r>
              <a:rPr lang="en-US" altLang="ja-JP" smtClean="0"/>
              <a:t>	</a:t>
            </a:r>
            <a:r>
              <a:rPr lang="ja-JP" altLang="en-US" smtClean="0"/>
              <a:t>これは、</a:t>
            </a:r>
            <a:r>
              <a:rPr lang="ja-JP" altLang="en-US" i="1" u="sng" smtClean="0">
                <a:solidFill>
                  <a:schemeClr val="accent2"/>
                </a:solidFill>
              </a:rPr>
              <a:t>ホーン節</a:t>
            </a:r>
            <a:r>
              <a:rPr lang="ja-JP" altLang="en-US" smtClean="0"/>
              <a:t> と呼ばれる</a:t>
            </a:r>
          </a:p>
        </p:txBody>
      </p:sp>
      <p:sp>
        <p:nvSpPr>
          <p:cNvPr id="419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66B7B7E-B176-4C19-A807-7DB259942A81}" type="slidenum">
              <a:rPr lang="ja-JP" altLang="en-US">
                <a:latin typeface="ＭＳ Ｐゴシック" pitchFamily="50" charset="-128"/>
              </a:rPr>
              <a:pPr algn="r"/>
              <a:t>41</a:t>
            </a:fld>
            <a:endParaRPr lang="en-US" altLang="ja-JP">
              <a:latin typeface="ＭＳ Ｐゴシック" pitchFamily="50" charset="-128"/>
            </a:endParaRPr>
          </a:p>
        </p:txBody>
      </p:sp>
      <p:sp>
        <p:nvSpPr>
          <p:cNvPr id="5" name="正方形/長方形 4"/>
          <p:cNvSpPr/>
          <p:nvPr/>
        </p:nvSpPr>
        <p:spPr bwMode="auto">
          <a:xfrm>
            <a:off x="1547664" y="2708920"/>
            <a:ext cx="4680520" cy="648072"/>
          </a:xfrm>
          <a:prstGeom prst="rect">
            <a:avLst/>
          </a:prstGeom>
          <a:noFill/>
          <a:ln w="381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rm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正方形/長方形 7"/>
          <p:cNvSpPr/>
          <p:nvPr/>
        </p:nvSpPr>
        <p:spPr bwMode="auto">
          <a:xfrm>
            <a:off x="1547664" y="5301208"/>
            <a:ext cx="6552728" cy="648072"/>
          </a:xfrm>
          <a:prstGeom prst="rect">
            <a:avLst/>
          </a:prstGeom>
          <a:noFill/>
          <a:ln w="3810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rm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43011" name="Rectangle 3"/>
          <p:cNvSpPr>
            <a:spLocks noGrp="1" noChangeArrowheads="1"/>
          </p:cNvSpPr>
          <p:nvPr>
            <p:ph type="body" idx="1"/>
          </p:nvPr>
        </p:nvSpPr>
        <p:spPr>
          <a:xfrm>
            <a:off x="682625" y="1981200"/>
            <a:ext cx="8066088" cy="4616450"/>
          </a:xfrm>
        </p:spPr>
        <p:txBody>
          <a:bodyPr/>
          <a:lstStyle/>
          <a:p>
            <a:pPr lvl="1"/>
            <a:r>
              <a:rPr lang="ja-JP" altLang="en-US" smtClean="0">
                <a:latin typeface="ＭＳ ゴシック" pitchFamily="49" charset="-128"/>
                <a:ea typeface="ＭＳ ゴシック" pitchFamily="49" charset="-128"/>
              </a:rPr>
              <a:t>「 </a:t>
            </a:r>
            <a:r>
              <a:rPr lang="en-US" altLang="ja-JP" smtClean="0">
                <a:latin typeface="ＭＳ ゴシック" pitchFamily="49" charset="-128"/>
                <a:ea typeface="ＭＳ ゴシック" pitchFamily="49" charset="-128"/>
              </a:rPr>
              <a:t>:- </a:t>
            </a:r>
            <a:r>
              <a:rPr lang="ja-JP" altLang="en-US" smtClean="0">
                <a:latin typeface="ＭＳ ゴシック" pitchFamily="49" charset="-128"/>
                <a:ea typeface="ＭＳ ゴシック" pitchFamily="49" charset="-128"/>
              </a:rPr>
              <a:t>」の左側の述語を</a:t>
            </a:r>
            <a:r>
              <a:rPr lang="ja-JP" altLang="en-US" i="1" u="sng" smtClean="0">
                <a:solidFill>
                  <a:schemeClr val="accent2"/>
                </a:solidFill>
                <a:latin typeface="ＭＳ ゴシック" pitchFamily="49" charset="-128"/>
                <a:ea typeface="ＭＳ ゴシック" pitchFamily="49" charset="-128"/>
              </a:rPr>
              <a:t>ヘッド部</a:t>
            </a:r>
            <a:r>
              <a:rPr lang="ja-JP" altLang="en-US" smtClean="0">
                <a:latin typeface="ＭＳ ゴシック" pitchFamily="49" charset="-128"/>
                <a:ea typeface="ＭＳ ゴシック" pitchFamily="49" charset="-128"/>
              </a:rPr>
              <a:t>という</a:t>
            </a:r>
          </a:p>
          <a:p>
            <a:pPr lvl="1"/>
            <a:r>
              <a:rPr lang="ja-JP" altLang="en-US" smtClean="0">
                <a:latin typeface="ＭＳ ゴシック" pitchFamily="49" charset="-128"/>
                <a:ea typeface="ＭＳ ゴシック" pitchFamily="49" charset="-128"/>
              </a:rPr>
              <a:t>右側の述語列を、</a:t>
            </a:r>
            <a:r>
              <a:rPr lang="ja-JP" altLang="en-US" i="1" u="sng" smtClean="0">
                <a:solidFill>
                  <a:schemeClr val="accent2"/>
                </a:solidFill>
                <a:latin typeface="ＭＳ ゴシック" pitchFamily="49" charset="-128"/>
                <a:ea typeface="ＭＳ ゴシック" pitchFamily="49" charset="-128"/>
              </a:rPr>
              <a:t>ボディ部</a:t>
            </a:r>
            <a:r>
              <a:rPr lang="ja-JP" altLang="en-US" smtClean="0">
                <a:latin typeface="ＭＳ ゴシック" pitchFamily="49" charset="-128"/>
                <a:ea typeface="ＭＳ ゴシック" pitchFamily="49" charset="-128"/>
              </a:rPr>
              <a:t>と呼ぶ</a:t>
            </a:r>
          </a:p>
          <a:p>
            <a:pPr lvl="1"/>
            <a:r>
              <a:rPr lang="ja-JP" altLang="en-US" smtClean="0">
                <a:latin typeface="ＭＳ ゴシック" pitchFamily="49" charset="-128"/>
                <a:ea typeface="ＭＳ ゴシック" pitchFamily="49" charset="-128"/>
              </a:rPr>
              <a:t>１行目の事実の記述は、ヘッド部のみの規則である</a:t>
            </a:r>
          </a:p>
        </p:txBody>
      </p:sp>
      <p:sp>
        <p:nvSpPr>
          <p:cNvPr id="430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3D04F78-E033-4327-B897-EA2E3D85D184}" type="slidenum">
              <a:rPr lang="ja-JP" altLang="en-US">
                <a:latin typeface="ＭＳ Ｐゴシック" pitchFamily="50" charset="-128"/>
              </a:rPr>
              <a:pPr algn="r"/>
              <a:t>42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44035" name="Rectangle 3"/>
          <p:cNvSpPr>
            <a:spLocks noGrp="1" noChangeArrowheads="1"/>
          </p:cNvSpPr>
          <p:nvPr>
            <p:ph type="body" idx="1"/>
          </p:nvPr>
        </p:nvSpPr>
        <p:spPr/>
        <p:txBody>
          <a:bodyPr/>
          <a:lstStyle/>
          <a:p>
            <a:r>
              <a:rPr lang="ja-JP" altLang="en-US" smtClean="0"/>
              <a:t>処理系は、与えられた論理式と等価な（同じ値を返す）論理式に変換し、簡素化していく</a:t>
            </a:r>
          </a:p>
          <a:p>
            <a:pPr lvl="1">
              <a:buFont typeface="Wingdings" pitchFamily="2" charset="2"/>
              <a:buNone/>
            </a:pPr>
            <a:r>
              <a:rPr lang="ja-JP" altLang="en-US" smtClean="0"/>
              <a:t>これを</a:t>
            </a:r>
            <a:r>
              <a:rPr lang="ja-JP" altLang="en-US" i="1" u="sng" smtClean="0">
                <a:solidFill>
                  <a:schemeClr val="accent2"/>
                </a:solidFill>
              </a:rPr>
              <a:t>導出</a:t>
            </a:r>
            <a:r>
              <a:rPr lang="ja-JP" altLang="en-US" smtClean="0"/>
              <a:t> </a:t>
            </a:r>
            <a:r>
              <a:rPr lang="en-US" altLang="ja-JP" smtClean="0"/>
              <a:t>(resolution) </a:t>
            </a:r>
            <a:r>
              <a:rPr lang="ja-JP" altLang="en-US" smtClean="0"/>
              <a:t>と呼ぶ</a:t>
            </a:r>
          </a:p>
          <a:p>
            <a:pPr lvl="1"/>
            <a:r>
              <a:rPr lang="ja-JP" altLang="en-US" i="1" u="sng" smtClean="0">
                <a:solidFill>
                  <a:srgbClr val="FFFF00"/>
                </a:solidFill>
              </a:rPr>
              <a:t>単一化</a:t>
            </a:r>
            <a:r>
              <a:rPr lang="ja-JP" altLang="en-US" smtClean="0"/>
              <a:t> が、導出の基本操作である</a:t>
            </a:r>
          </a:p>
        </p:txBody>
      </p:sp>
      <p:sp>
        <p:nvSpPr>
          <p:cNvPr id="440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E6B66E3-21A6-4C2C-9287-40D55483DDBC}" type="slidenum">
              <a:rPr lang="ja-JP" altLang="en-US">
                <a:latin typeface="ＭＳ Ｐゴシック" pitchFamily="50" charset="-128"/>
              </a:rPr>
              <a:pPr algn="r"/>
              <a:t>43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45059" name="Rectangle 3"/>
          <p:cNvSpPr>
            <a:spLocks noGrp="1" noChangeArrowheads="1"/>
          </p:cNvSpPr>
          <p:nvPr>
            <p:ph type="body" idx="1"/>
          </p:nvPr>
        </p:nvSpPr>
        <p:spPr>
          <a:xfrm>
            <a:off x="682625" y="1981200"/>
            <a:ext cx="7772400" cy="4543425"/>
          </a:xfrm>
        </p:spPr>
        <p:txBody>
          <a:bodyPr/>
          <a:lstStyle/>
          <a:p>
            <a:r>
              <a:rPr lang="ja-JP" altLang="en-US" smtClean="0"/>
              <a:t>「単一化」とは</a:t>
            </a:r>
          </a:p>
          <a:p>
            <a:pPr lvl="1">
              <a:lnSpc>
                <a:spcPct val="90000"/>
              </a:lnSpc>
            </a:pPr>
            <a:r>
              <a:rPr lang="ja-JP" altLang="en-US" i="1" u="sng" smtClean="0">
                <a:solidFill>
                  <a:schemeClr val="accent2"/>
                </a:solidFill>
              </a:rPr>
              <a:t>二つの述語を、同じ形にすること</a:t>
            </a:r>
            <a:r>
              <a:rPr lang="ja-JP" altLang="en-US" smtClean="0"/>
              <a:t/>
            </a:r>
            <a:br>
              <a:rPr lang="ja-JP" altLang="en-US" smtClean="0"/>
            </a:br>
            <a:r>
              <a:rPr lang="ja-JP" altLang="en-US" smtClean="0"/>
              <a:t>（述語名から引数の値まですべて同じにする）</a:t>
            </a:r>
          </a:p>
          <a:p>
            <a:pPr lvl="1">
              <a:lnSpc>
                <a:spcPct val="90000"/>
              </a:lnSpc>
            </a:pPr>
            <a:r>
              <a:rPr lang="ja-JP" altLang="en-US" smtClean="0"/>
              <a:t>例</a:t>
            </a:r>
          </a:p>
          <a:p>
            <a:pPr lvl="2">
              <a:lnSpc>
                <a:spcPct val="90000"/>
              </a:lnSpc>
            </a:pPr>
            <a:r>
              <a:rPr lang="en-US" altLang="ja-JP" sz="3600" smtClean="0">
                <a:latin typeface="ＭＳ ゴシック" pitchFamily="49" charset="-128"/>
                <a:ea typeface="ＭＳ ゴシック" pitchFamily="49" charset="-128"/>
              </a:rPr>
              <a:t>f(X,b)</a:t>
            </a:r>
            <a:r>
              <a:rPr lang="ja-JP" altLang="en-US" sz="3600" smtClean="0">
                <a:latin typeface="ＭＳ ゴシック" pitchFamily="49" charset="-128"/>
                <a:ea typeface="ＭＳ ゴシック" pitchFamily="49" charset="-128"/>
              </a:rPr>
              <a:t>と</a:t>
            </a:r>
            <a:r>
              <a:rPr lang="en-US" altLang="ja-JP" sz="3600" smtClean="0">
                <a:latin typeface="ＭＳ ゴシック" pitchFamily="49" charset="-128"/>
                <a:ea typeface="ＭＳ ゴシック" pitchFamily="49" charset="-128"/>
              </a:rPr>
              <a:t>f(a,Y)</a:t>
            </a:r>
            <a:r>
              <a:rPr lang="ja-JP" altLang="en-US" sz="3600" smtClean="0">
                <a:latin typeface="ＭＳ ゴシック" pitchFamily="49" charset="-128"/>
                <a:ea typeface="ＭＳ ゴシック" pitchFamily="49" charset="-128"/>
              </a:rPr>
              <a:t>は単一化可能であり、その結果は </a:t>
            </a:r>
            <a:r>
              <a:rPr lang="en-US" altLang="ja-JP" sz="3600" smtClean="0">
                <a:latin typeface="ＭＳ ゴシック" pitchFamily="49" charset="-128"/>
                <a:ea typeface="ＭＳ ゴシック" pitchFamily="49" charset="-128"/>
              </a:rPr>
              <a:t>f(a,b)</a:t>
            </a:r>
            <a:r>
              <a:rPr lang="ja-JP" altLang="en-US" sz="3600" smtClean="0">
                <a:latin typeface="ＭＳ ゴシック" pitchFamily="49" charset="-128"/>
                <a:ea typeface="ＭＳ ゴシック" pitchFamily="49" charset="-128"/>
              </a:rPr>
              <a:t>である  </a:t>
            </a:r>
            <a:r>
              <a:rPr lang="en-US" altLang="ja-JP" sz="3600" smtClean="0">
                <a:latin typeface="ＭＳ ゴシック" pitchFamily="49" charset="-128"/>
                <a:ea typeface="ＭＳ ゴシック" pitchFamily="49" charset="-128"/>
              </a:rPr>
              <a:t>{X=a,Y=b</a:t>
            </a:r>
            <a:r>
              <a:rPr lang="ja-JP" altLang="en-US" sz="3600" smtClean="0">
                <a:latin typeface="ＭＳ ゴシック" pitchFamily="49" charset="-128"/>
                <a:ea typeface="ＭＳ ゴシック" pitchFamily="49" charset="-128"/>
              </a:rPr>
              <a:t>とした</a:t>
            </a:r>
            <a:r>
              <a:rPr lang="en-US" altLang="ja-JP" sz="3600" smtClean="0">
                <a:latin typeface="ＭＳ ゴシック" pitchFamily="49" charset="-128"/>
                <a:ea typeface="ＭＳ ゴシック" pitchFamily="49" charset="-128"/>
              </a:rPr>
              <a:t>} </a:t>
            </a:r>
            <a:endParaRPr lang="ja-JP" altLang="en-US" sz="3600" smtClean="0">
              <a:latin typeface="ＭＳ ゴシック" pitchFamily="49" charset="-128"/>
              <a:ea typeface="ＭＳ ゴシック" pitchFamily="49" charset="-128"/>
            </a:endParaRPr>
          </a:p>
        </p:txBody>
      </p:sp>
      <p:sp>
        <p:nvSpPr>
          <p:cNvPr id="450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88A7F27-B961-44C4-ABDD-6691016FE91D}" type="slidenum">
              <a:rPr lang="ja-JP" altLang="en-US">
                <a:latin typeface="ＭＳ Ｐゴシック" pitchFamily="50" charset="-128"/>
              </a:rPr>
              <a:pPr algn="r"/>
              <a:t>44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論理プログラミング</a:t>
            </a:r>
          </a:p>
        </p:txBody>
      </p:sp>
      <p:sp>
        <p:nvSpPr>
          <p:cNvPr id="46083" name="Rectangle 3"/>
          <p:cNvSpPr>
            <a:spLocks noGrp="1" noChangeArrowheads="1"/>
          </p:cNvSpPr>
          <p:nvPr>
            <p:ph type="body" idx="1"/>
          </p:nvPr>
        </p:nvSpPr>
        <p:spPr>
          <a:xfrm>
            <a:off x="682625" y="1981200"/>
            <a:ext cx="7772400" cy="4687888"/>
          </a:xfrm>
        </p:spPr>
        <p:txBody>
          <a:bodyPr/>
          <a:lstStyle/>
          <a:p>
            <a:pPr lvl="1">
              <a:lnSpc>
                <a:spcPct val="90000"/>
              </a:lnSpc>
            </a:pPr>
            <a:r>
              <a:rPr lang="ja-JP" altLang="en-US" smtClean="0"/>
              <a:t>前記３行目⇒４行目の例</a:t>
            </a:r>
          </a:p>
          <a:p>
            <a:pPr lvl="2">
              <a:lnSpc>
                <a:spcPct val="90000"/>
              </a:lnSpc>
            </a:pPr>
            <a:r>
              <a:rPr lang="ja-JP" altLang="en-US" sz="3600" smtClean="0"/>
              <a:t>質問「</a:t>
            </a:r>
            <a:r>
              <a:rPr lang="en-US" altLang="ja-JP" sz="3600" smtClean="0"/>
              <a:t>mortal(Y)</a:t>
            </a:r>
            <a:r>
              <a:rPr lang="ja-JP" altLang="en-US" sz="3600" smtClean="0"/>
              <a:t>」と 規則のヘッド部「</a:t>
            </a:r>
            <a:r>
              <a:rPr lang="en-US" altLang="ja-JP" sz="3600" smtClean="0"/>
              <a:t>mortal(X)</a:t>
            </a:r>
            <a:r>
              <a:rPr lang="ja-JP" altLang="en-US" sz="3600" smtClean="0"/>
              <a:t>」を単一化    </a:t>
            </a:r>
            <a:r>
              <a:rPr lang="en-US" altLang="ja-JP" sz="3600" smtClean="0"/>
              <a:t>{X=Y}</a:t>
            </a:r>
          </a:p>
          <a:p>
            <a:pPr lvl="2">
              <a:lnSpc>
                <a:spcPct val="90000"/>
              </a:lnSpc>
            </a:pPr>
            <a:r>
              <a:rPr lang="en-US" altLang="ja-JP" sz="3600" smtClean="0"/>
              <a:t>{X=Y} </a:t>
            </a:r>
            <a:r>
              <a:rPr lang="ja-JP" altLang="en-US" sz="3600" smtClean="0"/>
              <a:t>を規則のボディ部にも適用</a:t>
            </a:r>
          </a:p>
          <a:p>
            <a:pPr lvl="2">
              <a:lnSpc>
                <a:spcPct val="90000"/>
              </a:lnSpc>
              <a:buFont typeface="Wingdings" pitchFamily="2" charset="2"/>
              <a:buNone/>
            </a:pPr>
            <a:r>
              <a:rPr lang="ja-JP" altLang="en-US" sz="3600" smtClean="0"/>
              <a:t>	  </a:t>
            </a:r>
            <a:r>
              <a:rPr lang="en-US" altLang="ja-JP" sz="3600" smtClean="0"/>
              <a:t>human(Y)</a:t>
            </a:r>
          </a:p>
          <a:p>
            <a:pPr lvl="2">
              <a:lnSpc>
                <a:spcPct val="90000"/>
              </a:lnSpc>
            </a:pPr>
            <a:r>
              <a:rPr lang="ja-JP" altLang="en-US" sz="3600" smtClean="0"/>
              <a:t>「</a:t>
            </a:r>
            <a:r>
              <a:rPr lang="en-US" altLang="ja-JP" sz="3600" smtClean="0"/>
              <a:t>human(Y)</a:t>
            </a:r>
            <a:r>
              <a:rPr lang="ja-JP" altLang="en-US" sz="3600" smtClean="0"/>
              <a:t>」と </a:t>
            </a:r>
            <a:r>
              <a:rPr lang="en-US" altLang="ja-JP" sz="3600" smtClean="0"/>
              <a:t>1</a:t>
            </a:r>
            <a:r>
              <a:rPr lang="ja-JP" altLang="en-US" sz="3600" smtClean="0"/>
              <a:t>行目「</a:t>
            </a:r>
            <a:r>
              <a:rPr lang="en-US" altLang="ja-JP" sz="3600" smtClean="0"/>
              <a:t>human(soc</a:t>
            </a:r>
            <a:r>
              <a:rPr lang="ja-JP" altLang="en-US" sz="3600" smtClean="0"/>
              <a:t> </a:t>
            </a:r>
            <a:r>
              <a:rPr lang="en-US" altLang="ja-JP" sz="3600" smtClean="0"/>
              <a:t>rates)</a:t>
            </a:r>
            <a:r>
              <a:rPr lang="ja-JP" altLang="en-US" sz="3600" smtClean="0"/>
              <a:t>」 を単一化</a:t>
            </a:r>
          </a:p>
          <a:p>
            <a:pPr lvl="2">
              <a:lnSpc>
                <a:spcPct val="90000"/>
              </a:lnSpc>
            </a:pPr>
            <a:r>
              <a:rPr lang="ja-JP" altLang="en-US" sz="3600" smtClean="0"/>
              <a:t>結果が </a:t>
            </a:r>
            <a:r>
              <a:rPr lang="en-US" altLang="ja-JP" sz="3600" smtClean="0"/>
              <a:t>Y=socrates</a:t>
            </a:r>
          </a:p>
        </p:txBody>
      </p:sp>
      <p:sp>
        <p:nvSpPr>
          <p:cNvPr id="460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EDBA6CA-4FF0-4B7E-8B18-522FC0F4A71D}" type="slidenum">
              <a:rPr lang="ja-JP" altLang="en-US">
                <a:latin typeface="ＭＳ Ｐゴシック" pitchFamily="50" charset="-128"/>
              </a:rPr>
              <a:pPr algn="r"/>
              <a:t>45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2625" y="2276475"/>
            <a:ext cx="8080375" cy="1143000"/>
          </a:xfrm>
          <a:noFill/>
        </p:spPr>
        <p:txBody>
          <a:bodyPr/>
          <a:lstStyle/>
          <a:p>
            <a:r>
              <a:rPr lang="ja-JP" altLang="en-US" smtClean="0">
                <a:effectLst/>
              </a:rPr>
              <a:t>５</a:t>
            </a:r>
            <a:r>
              <a:rPr lang="en-US" altLang="ja-JP" smtClean="0">
                <a:effectLst/>
              </a:rPr>
              <a:t>. </a:t>
            </a:r>
            <a:r>
              <a:rPr lang="ja-JP" altLang="en-US" smtClean="0">
                <a:effectLst/>
              </a:rPr>
              <a:t>オブジェクト指向言語</a:t>
            </a:r>
          </a:p>
        </p:txBody>
      </p:sp>
      <p:sp>
        <p:nvSpPr>
          <p:cNvPr id="4710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DE53D25-8BC9-41BA-9C72-B1DD25B2835F}" type="slidenum">
              <a:rPr lang="ja-JP" altLang="en-US">
                <a:latin typeface="ＭＳ Ｐゴシック" pitchFamily="50" charset="-128"/>
              </a:rPr>
              <a:pPr algn="r"/>
              <a:t>46</a:t>
            </a:fld>
            <a:endParaRPr lang="en-US" altLang="ja-JP">
              <a:latin typeface="ＭＳ Ｐゴシック" pitchFamily="50" charset="-128"/>
            </a:endParaRPr>
          </a:p>
        </p:txBody>
      </p:sp>
      <p:sp>
        <p:nvSpPr>
          <p:cNvPr id="5" name="テキスト ボックス 4"/>
          <p:cNvSpPr txBox="1"/>
          <p:nvPr/>
        </p:nvSpPr>
        <p:spPr>
          <a:xfrm>
            <a:off x="1331640" y="3140968"/>
            <a:ext cx="6480720" cy="646331"/>
          </a:xfrm>
          <a:prstGeom prst="rect">
            <a:avLst/>
          </a:prstGeom>
          <a:noFill/>
        </p:spPr>
        <p:txBody>
          <a:bodyPr wrap="square" rtlCol="0">
            <a:spAutoFit/>
          </a:bodyPr>
          <a:lstStyle/>
          <a:p>
            <a:r>
              <a:rPr lang="ja-JP" altLang="en-US" sz="3600" smtClean="0">
                <a:solidFill>
                  <a:schemeClr val="tx2"/>
                </a:solidFill>
              </a:rPr>
              <a:t>（</a:t>
            </a:r>
            <a:r>
              <a:rPr lang="en-US" altLang="ja-JP" sz="3600" smtClean="0">
                <a:solidFill>
                  <a:schemeClr val="tx2"/>
                </a:solidFill>
              </a:rPr>
              <a:t>object-oriented </a:t>
            </a:r>
            <a:r>
              <a:rPr lang="ja-JP" altLang="en-US" sz="3600" smtClean="0">
                <a:solidFill>
                  <a:schemeClr val="tx2"/>
                </a:solidFill>
              </a:rPr>
              <a:t>ｌ</a:t>
            </a:r>
            <a:r>
              <a:rPr lang="en-US" altLang="ja-JP" sz="3600" smtClean="0">
                <a:solidFill>
                  <a:schemeClr val="tx2"/>
                </a:solidFill>
              </a:rPr>
              <a:t>anguage</a:t>
            </a:r>
            <a:r>
              <a:rPr lang="ja-JP" altLang="en-US" sz="3600" smtClean="0">
                <a:solidFill>
                  <a:schemeClr val="tx2"/>
                </a:solidFill>
              </a:rPr>
              <a:t>）</a:t>
            </a:r>
            <a:endParaRPr kumimoji="1" lang="ja-JP" altLang="en-US" sz="360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ja-JP" altLang="en-US" smtClean="0">
                <a:effectLst/>
              </a:rPr>
              <a:t>５</a:t>
            </a:r>
            <a:r>
              <a:rPr lang="en-US" altLang="ja-JP" smtClean="0">
                <a:effectLst/>
              </a:rPr>
              <a:t>. </a:t>
            </a:r>
            <a:r>
              <a:rPr lang="ja-JP" altLang="en-US" smtClean="0">
                <a:effectLst/>
              </a:rPr>
              <a:t>オブジェクト指向言語</a:t>
            </a:r>
          </a:p>
        </p:txBody>
      </p:sp>
      <p:sp>
        <p:nvSpPr>
          <p:cNvPr id="48131" name="Rectangle 3"/>
          <p:cNvSpPr>
            <a:spLocks noGrp="1" noChangeArrowheads="1"/>
          </p:cNvSpPr>
          <p:nvPr>
            <p:ph type="body" idx="1"/>
          </p:nvPr>
        </p:nvSpPr>
        <p:spPr>
          <a:xfrm>
            <a:off x="682625" y="1981200"/>
            <a:ext cx="7993063" cy="4327525"/>
          </a:xfrm>
        </p:spPr>
        <p:txBody>
          <a:bodyPr/>
          <a:lstStyle/>
          <a:p>
            <a:pPr>
              <a:lnSpc>
                <a:spcPct val="100000"/>
              </a:lnSpc>
            </a:pPr>
            <a:r>
              <a:rPr lang="ja-JP" altLang="en-US" smtClean="0"/>
              <a:t>オブジェクト（対象）を定義し、オブジェクト間のメッセージ通信を基本操作とする</a:t>
            </a:r>
          </a:p>
          <a:p>
            <a:pPr>
              <a:lnSpc>
                <a:spcPct val="100000"/>
              </a:lnSpc>
            </a:pPr>
            <a:r>
              <a:rPr lang="en-US" altLang="ja-JP" smtClean="0"/>
              <a:t>Simula (1964) </a:t>
            </a:r>
            <a:r>
              <a:rPr lang="ja-JP" altLang="en-US" smtClean="0"/>
              <a:t>に始まる</a:t>
            </a:r>
          </a:p>
          <a:p>
            <a:pPr lvl="1"/>
            <a:r>
              <a:rPr lang="ja-JP" altLang="en-US" smtClean="0"/>
              <a:t>その後、</a:t>
            </a:r>
            <a:r>
              <a:rPr lang="en-US" altLang="ja-JP" smtClean="0"/>
              <a:t>Smalltalk</a:t>
            </a:r>
            <a:r>
              <a:rPr lang="ja-JP" altLang="en-US" smtClean="0"/>
              <a:t>、</a:t>
            </a:r>
            <a:r>
              <a:rPr lang="en-US" altLang="ja-JP" smtClean="0"/>
              <a:t>Object Pascal</a:t>
            </a:r>
            <a:r>
              <a:rPr lang="ja-JP" altLang="en-US" smtClean="0"/>
              <a:t>、</a:t>
            </a:r>
            <a:r>
              <a:rPr lang="en-US" altLang="ja-JP" smtClean="0"/>
              <a:t>C++</a:t>
            </a:r>
            <a:r>
              <a:rPr lang="ja-JP" altLang="en-US" smtClean="0"/>
              <a:t>、</a:t>
            </a:r>
            <a:r>
              <a:rPr lang="en-US" altLang="ja-JP" smtClean="0"/>
              <a:t>Java</a:t>
            </a:r>
            <a:r>
              <a:rPr lang="ja-JP" altLang="en-US" smtClean="0"/>
              <a:t>、</a:t>
            </a:r>
            <a:r>
              <a:rPr lang="en-US" altLang="ja-JP" smtClean="0"/>
              <a:t>C#</a:t>
            </a:r>
            <a:r>
              <a:rPr lang="ja-JP" altLang="en-US" smtClean="0"/>
              <a:t>、</a:t>
            </a:r>
            <a:r>
              <a:rPr lang="en-US" altLang="ja-JP" smtClean="0"/>
              <a:t>Ruby </a:t>
            </a:r>
            <a:r>
              <a:rPr lang="ja-JP" altLang="en-US" smtClean="0"/>
              <a:t>などに発展</a:t>
            </a:r>
          </a:p>
        </p:txBody>
      </p:sp>
      <p:sp>
        <p:nvSpPr>
          <p:cNvPr id="481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214A012-5C69-478C-A0A8-80B0AF642B7A}" type="slidenum">
              <a:rPr lang="ja-JP" altLang="en-US">
                <a:latin typeface="ＭＳ Ｐゴシック" pitchFamily="50" charset="-128"/>
              </a:rPr>
              <a:pPr algn="r"/>
              <a:t>47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a:lstStyle/>
          <a:p>
            <a:r>
              <a:rPr lang="ja-JP" altLang="en-US" smtClean="0">
                <a:effectLst/>
              </a:rPr>
              <a:t>５</a:t>
            </a:r>
            <a:r>
              <a:rPr lang="en-US" altLang="ja-JP" smtClean="0">
                <a:effectLst/>
              </a:rPr>
              <a:t>. </a:t>
            </a:r>
            <a:r>
              <a:rPr lang="ja-JP" altLang="en-US" smtClean="0">
                <a:effectLst/>
              </a:rPr>
              <a:t>オブジェクト指向言語</a:t>
            </a:r>
          </a:p>
        </p:txBody>
      </p:sp>
      <p:sp>
        <p:nvSpPr>
          <p:cNvPr id="49155" name="Rectangle 3"/>
          <p:cNvSpPr>
            <a:spLocks noGrp="1" noChangeArrowheads="1"/>
          </p:cNvSpPr>
          <p:nvPr>
            <p:ph type="body" idx="1"/>
          </p:nvPr>
        </p:nvSpPr>
        <p:spPr>
          <a:xfrm>
            <a:off x="682625" y="1844675"/>
            <a:ext cx="7772400" cy="3240088"/>
          </a:xfrm>
        </p:spPr>
        <p:txBody>
          <a:bodyPr/>
          <a:lstStyle/>
          <a:p>
            <a:pPr>
              <a:lnSpc>
                <a:spcPct val="100000"/>
              </a:lnSpc>
            </a:pPr>
            <a:r>
              <a:rPr lang="ja-JP" altLang="en-US" smtClean="0"/>
              <a:t>オブジェクト指向言語は、次の２種類に分類できる</a:t>
            </a:r>
          </a:p>
          <a:p>
            <a:pPr lvl="1">
              <a:lnSpc>
                <a:spcPct val="150000"/>
              </a:lnSpc>
            </a:pPr>
            <a:r>
              <a:rPr lang="ja-JP" altLang="en-US" smtClean="0"/>
              <a:t>ハイブリッド型</a:t>
            </a:r>
          </a:p>
          <a:p>
            <a:pPr lvl="1">
              <a:lnSpc>
                <a:spcPct val="150000"/>
              </a:lnSpc>
            </a:pPr>
            <a:r>
              <a:rPr lang="ja-JP" altLang="en-US" smtClean="0"/>
              <a:t>純粋なオブジェクト指向</a:t>
            </a:r>
          </a:p>
        </p:txBody>
      </p:sp>
      <p:sp>
        <p:nvSpPr>
          <p:cNvPr id="491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24A6EA9-91C1-4CF2-82A4-A8C228DD6D2A}" type="slidenum">
              <a:rPr lang="ja-JP" altLang="en-US">
                <a:latin typeface="ＭＳ Ｐゴシック" pitchFamily="50" charset="-128"/>
              </a:rPr>
              <a:pPr algn="r"/>
              <a:t>48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５</a:t>
            </a:r>
            <a:r>
              <a:rPr lang="en-US" altLang="ja-JP" smtClean="0">
                <a:effectLst/>
              </a:rPr>
              <a:t>. </a:t>
            </a:r>
            <a:r>
              <a:rPr lang="ja-JP" altLang="en-US" smtClean="0">
                <a:effectLst/>
              </a:rPr>
              <a:t>オブジェクト指向言語</a:t>
            </a:r>
            <a:endParaRPr lang="ja-JP" altLang="en-US"/>
          </a:p>
        </p:txBody>
      </p:sp>
      <p:sp>
        <p:nvSpPr>
          <p:cNvPr id="50179" name="コンテンツ プレースホルダ 2"/>
          <p:cNvSpPr>
            <a:spLocks noGrp="1"/>
          </p:cNvSpPr>
          <p:nvPr>
            <p:ph idx="1"/>
          </p:nvPr>
        </p:nvSpPr>
        <p:spPr>
          <a:xfrm>
            <a:off x="682625" y="1981200"/>
            <a:ext cx="7772400" cy="4327525"/>
          </a:xfrm>
        </p:spPr>
        <p:txBody>
          <a:bodyPr/>
          <a:lstStyle/>
          <a:p>
            <a:pPr lvl="1"/>
            <a:r>
              <a:rPr lang="ja-JP" altLang="en-US" smtClean="0"/>
              <a:t>ハイブリッド型</a:t>
            </a:r>
          </a:p>
          <a:p>
            <a:pPr lvl="2"/>
            <a:r>
              <a:rPr lang="ja-JP" altLang="en-US" sz="3600" smtClean="0"/>
              <a:t>命令型言語などに、オブジェクト指向の考え方を追加</a:t>
            </a:r>
          </a:p>
          <a:p>
            <a:pPr lvl="2"/>
            <a:r>
              <a:rPr lang="en-US" altLang="ja-JP" sz="3600" smtClean="0"/>
              <a:t>C++</a:t>
            </a:r>
            <a:r>
              <a:rPr lang="ja-JP" altLang="en-US" sz="3600" smtClean="0"/>
              <a:t>、</a:t>
            </a:r>
            <a:r>
              <a:rPr lang="en-US" altLang="ja-JP" sz="3600" smtClean="0"/>
              <a:t>Object Pascal </a:t>
            </a:r>
            <a:r>
              <a:rPr lang="ja-JP" altLang="en-US" sz="3600" smtClean="0"/>
              <a:t>など</a:t>
            </a:r>
          </a:p>
        </p:txBody>
      </p:sp>
      <p:sp>
        <p:nvSpPr>
          <p:cNvPr id="501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4B5E450-267B-41E2-A3D6-DF3A3696FAE2}" type="slidenum">
              <a:rPr lang="ja-JP" altLang="en-US">
                <a:latin typeface="ＭＳ Ｐゴシック" pitchFamily="50" charset="-128"/>
              </a:rPr>
              <a:pPr algn="r"/>
              <a:t>49</a:t>
            </a:fld>
            <a:endParaRPr lang="en-US" altLang="ja-JP">
              <a:latin typeface="ＭＳ Ｐゴシック" pitchFamily="50" charset="-128"/>
            </a:endParaRPr>
          </a:p>
        </p:txBody>
      </p:sp>
      <p:grpSp>
        <p:nvGrpSpPr>
          <p:cNvPr id="11" name="グループ化 10"/>
          <p:cNvGrpSpPr/>
          <p:nvPr/>
        </p:nvGrpSpPr>
        <p:grpSpPr>
          <a:xfrm>
            <a:off x="2484438" y="4508500"/>
            <a:ext cx="1582737" cy="1009650"/>
            <a:chOff x="2484438" y="4508500"/>
            <a:chExt cx="1582737" cy="1009650"/>
          </a:xfrm>
        </p:grpSpPr>
        <p:cxnSp>
          <p:nvCxnSpPr>
            <p:cNvPr id="50181" name="直線コネクタ 9"/>
            <p:cNvCxnSpPr>
              <a:cxnSpLocks noChangeShapeType="1"/>
            </p:cNvCxnSpPr>
            <p:nvPr/>
          </p:nvCxnSpPr>
          <p:spPr bwMode="auto">
            <a:xfrm rot="5400000">
              <a:off x="1980406" y="5012532"/>
              <a:ext cx="1008063" cy="0"/>
            </a:xfrm>
            <a:prstGeom prst="line">
              <a:avLst/>
            </a:prstGeom>
            <a:noFill/>
            <a:ln w="28575" algn="ctr">
              <a:solidFill>
                <a:schemeClr val="accent2"/>
              </a:solidFill>
              <a:round/>
              <a:headEnd type="none" w="sm" len="sm"/>
              <a:tailEnd type="none" w="sm" len="sm"/>
            </a:ln>
          </p:spPr>
        </p:cxnSp>
        <p:cxnSp>
          <p:nvCxnSpPr>
            <p:cNvPr id="50182" name="直線矢印コネクタ 11"/>
            <p:cNvCxnSpPr>
              <a:cxnSpLocks noChangeShapeType="1"/>
            </p:cNvCxnSpPr>
            <p:nvPr/>
          </p:nvCxnSpPr>
          <p:spPr bwMode="auto">
            <a:xfrm>
              <a:off x="2484438" y="5516563"/>
              <a:ext cx="1582737" cy="1587"/>
            </a:xfrm>
            <a:prstGeom prst="straightConnector1">
              <a:avLst/>
            </a:prstGeom>
            <a:noFill/>
            <a:ln w="28575" algn="ctr">
              <a:solidFill>
                <a:schemeClr val="accent2"/>
              </a:solidFill>
              <a:round/>
              <a:headEnd type="none" w="sm" len="sm"/>
              <a:tailEnd type="arrow" w="med" len="med"/>
            </a:ln>
          </p:spPr>
        </p:cxnSp>
      </p:grpSp>
      <p:grpSp>
        <p:nvGrpSpPr>
          <p:cNvPr id="12" name="グループ化 11"/>
          <p:cNvGrpSpPr/>
          <p:nvPr/>
        </p:nvGrpSpPr>
        <p:grpSpPr>
          <a:xfrm>
            <a:off x="3635375" y="4508500"/>
            <a:ext cx="431800" cy="434975"/>
            <a:chOff x="3635375" y="4508500"/>
            <a:chExt cx="431800" cy="434975"/>
          </a:xfrm>
        </p:grpSpPr>
        <p:cxnSp>
          <p:nvCxnSpPr>
            <p:cNvPr id="50183" name="直線コネクタ 13"/>
            <p:cNvCxnSpPr>
              <a:cxnSpLocks noChangeShapeType="1"/>
            </p:cNvCxnSpPr>
            <p:nvPr/>
          </p:nvCxnSpPr>
          <p:spPr bwMode="auto">
            <a:xfrm rot="5400000">
              <a:off x="3418681" y="4725194"/>
              <a:ext cx="433388" cy="0"/>
            </a:xfrm>
            <a:prstGeom prst="line">
              <a:avLst/>
            </a:prstGeom>
            <a:noFill/>
            <a:ln w="28575" algn="ctr">
              <a:solidFill>
                <a:schemeClr val="accent2"/>
              </a:solidFill>
              <a:round/>
              <a:headEnd type="none" w="sm" len="sm"/>
              <a:tailEnd type="none" w="sm" len="sm"/>
            </a:ln>
          </p:spPr>
        </p:cxnSp>
        <p:cxnSp>
          <p:nvCxnSpPr>
            <p:cNvPr id="50184" name="直線矢印コネクタ 16"/>
            <p:cNvCxnSpPr>
              <a:cxnSpLocks noChangeShapeType="1"/>
            </p:cNvCxnSpPr>
            <p:nvPr/>
          </p:nvCxnSpPr>
          <p:spPr bwMode="auto">
            <a:xfrm>
              <a:off x="3635375" y="4941888"/>
              <a:ext cx="431800" cy="1587"/>
            </a:xfrm>
            <a:prstGeom prst="straightConnector1">
              <a:avLst/>
            </a:prstGeom>
            <a:noFill/>
            <a:ln w="28575" algn="ctr">
              <a:solidFill>
                <a:schemeClr val="accent2"/>
              </a:solidFill>
              <a:round/>
              <a:headEnd type="none" w="sm" len="sm"/>
              <a:tailEnd type="arrow" w="med" len="med"/>
            </a:ln>
          </p:spPr>
        </p:cxnSp>
      </p:grpSp>
      <p:sp>
        <p:nvSpPr>
          <p:cNvPr id="50185" name="テキスト ボックス 20"/>
          <p:cNvSpPr txBox="1">
            <a:spLocks noChangeArrowheads="1"/>
          </p:cNvSpPr>
          <p:nvPr/>
        </p:nvSpPr>
        <p:spPr bwMode="auto">
          <a:xfrm>
            <a:off x="3995738" y="4705350"/>
            <a:ext cx="4321175" cy="523875"/>
          </a:xfrm>
          <a:prstGeom prst="rect">
            <a:avLst/>
          </a:prstGeom>
          <a:noFill/>
          <a:ln w="9525">
            <a:noFill/>
            <a:miter lim="800000"/>
            <a:headEnd/>
            <a:tailEnd/>
          </a:ln>
        </p:spPr>
        <p:txBody>
          <a:bodyPr>
            <a:spAutoFit/>
          </a:bodyPr>
          <a:lstStyle/>
          <a:p>
            <a:r>
              <a:rPr lang="en-US" altLang="ja-JP" sz="2800"/>
              <a:t>Pascal</a:t>
            </a:r>
            <a:r>
              <a:rPr lang="ja-JP" altLang="en-US" sz="2800"/>
              <a:t> ＋ オブジェクト指向</a:t>
            </a:r>
          </a:p>
        </p:txBody>
      </p:sp>
      <p:sp>
        <p:nvSpPr>
          <p:cNvPr id="50186" name="テキスト ボックス 22"/>
          <p:cNvSpPr txBox="1">
            <a:spLocks noChangeArrowheads="1"/>
          </p:cNvSpPr>
          <p:nvPr/>
        </p:nvSpPr>
        <p:spPr bwMode="auto">
          <a:xfrm>
            <a:off x="3995738" y="5229225"/>
            <a:ext cx="4321175" cy="523875"/>
          </a:xfrm>
          <a:prstGeom prst="rect">
            <a:avLst/>
          </a:prstGeom>
          <a:noFill/>
          <a:ln w="9525">
            <a:noFill/>
            <a:miter lim="800000"/>
            <a:headEnd/>
            <a:tailEnd/>
          </a:ln>
        </p:spPr>
        <p:txBody>
          <a:bodyPr>
            <a:spAutoFit/>
          </a:bodyPr>
          <a:lstStyle/>
          <a:p>
            <a:r>
              <a:rPr lang="en-US" altLang="ja-JP" sz="2800"/>
              <a:t>C</a:t>
            </a:r>
            <a:r>
              <a:rPr lang="ja-JP" altLang="en-US" sz="2800"/>
              <a:t> ＋ オブジェクト指向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Right)">
                                      <p:cBhvr>
                                        <p:cTn id="7" dur="500"/>
                                        <p:tgtEl>
                                          <p:spTgt spid="12"/>
                                        </p:tgtEl>
                                      </p:cBhvr>
                                    </p:animEffect>
                                  </p:childTnLst>
                                </p:cTn>
                              </p:par>
                              <p:par>
                                <p:cTn id="8" presetID="18" presetClass="entr" presetSubtype="6"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Right)">
                                      <p:cBhvr>
                                        <p:cTn id="10" dur="500"/>
                                        <p:tgtEl>
                                          <p:spTgt spid="11"/>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50185"/>
                                        </p:tgtEl>
                                        <p:attrNameLst>
                                          <p:attrName>style.visibility</p:attrName>
                                        </p:attrNameLst>
                                      </p:cBhvr>
                                      <p:to>
                                        <p:strVal val="visible"/>
                                      </p:to>
                                    </p:set>
                                    <p:animEffect transition="in" filter="strips(downRight)">
                                      <p:cBhvr>
                                        <p:cTn id="14" dur="500"/>
                                        <p:tgtEl>
                                          <p:spTgt spid="50185"/>
                                        </p:tgtEl>
                                      </p:cBhvr>
                                    </p:animEffect>
                                  </p:childTnLst>
                                </p:cTn>
                              </p:par>
                              <p:par>
                                <p:cTn id="15" presetID="18" presetClass="entr" presetSubtype="6" fill="hold" grpId="0" nodeType="withEffect">
                                  <p:stCondLst>
                                    <p:cond delay="0"/>
                                  </p:stCondLst>
                                  <p:childTnLst>
                                    <p:set>
                                      <p:cBhvr>
                                        <p:cTn id="16" dur="1" fill="hold">
                                          <p:stCondLst>
                                            <p:cond delay="0"/>
                                          </p:stCondLst>
                                        </p:cTn>
                                        <p:tgtEl>
                                          <p:spTgt spid="50186"/>
                                        </p:tgtEl>
                                        <p:attrNameLst>
                                          <p:attrName>style.visibility</p:attrName>
                                        </p:attrNameLst>
                                      </p:cBhvr>
                                      <p:to>
                                        <p:strVal val="visible"/>
                                      </p:to>
                                    </p:set>
                                    <p:animEffect transition="in" filter="strips(downRight)">
                                      <p:cBhvr>
                                        <p:cTn id="17"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5" grpId="0"/>
      <p:bldP spid="5018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ja-JP" altLang="en-US" smtClean="0">
                <a:effectLst/>
              </a:rPr>
              <a:t>１</a:t>
            </a:r>
            <a:r>
              <a:rPr lang="en-US" altLang="ja-JP" smtClean="0">
                <a:effectLst/>
              </a:rPr>
              <a:t>. </a:t>
            </a:r>
            <a:r>
              <a:rPr lang="ja-JP" altLang="en-US" smtClean="0">
                <a:effectLst/>
              </a:rPr>
              <a:t>プログラミングパラダイム</a:t>
            </a:r>
          </a:p>
        </p:txBody>
      </p:sp>
      <p:sp>
        <p:nvSpPr>
          <p:cNvPr id="7171" name="Rectangle 3"/>
          <p:cNvSpPr>
            <a:spLocks noGrp="1" noChangeArrowheads="1"/>
          </p:cNvSpPr>
          <p:nvPr>
            <p:ph type="body" idx="1"/>
          </p:nvPr>
        </p:nvSpPr>
        <p:spPr>
          <a:xfrm>
            <a:off x="682625" y="1981200"/>
            <a:ext cx="7772400" cy="4687888"/>
          </a:xfrm>
        </p:spPr>
        <p:txBody>
          <a:bodyPr/>
          <a:lstStyle/>
          <a:p>
            <a:pPr>
              <a:lnSpc>
                <a:spcPct val="110000"/>
              </a:lnSpc>
            </a:pPr>
            <a:r>
              <a:rPr lang="ja-JP" altLang="en-US" smtClean="0"/>
              <a:t>プログラミングパラダイムのいろいろ</a:t>
            </a:r>
          </a:p>
          <a:p>
            <a:pPr lvl="1">
              <a:lnSpc>
                <a:spcPct val="110000"/>
              </a:lnSpc>
            </a:pPr>
            <a:r>
              <a:rPr lang="ja-JP" altLang="en-US" smtClean="0"/>
              <a:t>命令型言語 （手続き型言語）</a:t>
            </a:r>
          </a:p>
          <a:p>
            <a:pPr lvl="1">
              <a:lnSpc>
                <a:spcPct val="110000"/>
              </a:lnSpc>
            </a:pPr>
            <a:r>
              <a:rPr lang="ja-JP" altLang="en-US" smtClean="0"/>
              <a:t>関数型言語</a:t>
            </a:r>
          </a:p>
          <a:p>
            <a:pPr lvl="1">
              <a:lnSpc>
                <a:spcPct val="110000"/>
              </a:lnSpc>
            </a:pPr>
            <a:r>
              <a:rPr lang="ja-JP" altLang="en-US" smtClean="0"/>
              <a:t>論理型言語</a:t>
            </a:r>
          </a:p>
          <a:p>
            <a:pPr lvl="1">
              <a:lnSpc>
                <a:spcPct val="110000"/>
              </a:lnSpc>
            </a:pPr>
            <a:r>
              <a:rPr lang="ja-JP" altLang="en-US" smtClean="0"/>
              <a:t>オブジェクト指向言語</a:t>
            </a:r>
          </a:p>
        </p:txBody>
      </p:sp>
      <p:sp>
        <p:nvSpPr>
          <p:cNvPr id="71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6473AE6-EE2E-4F3F-9977-1440A8381BBE}" type="slidenum">
              <a:rPr lang="ja-JP" altLang="en-US">
                <a:latin typeface="ＭＳ Ｐゴシック" pitchFamily="50" charset="-128"/>
              </a:rPr>
              <a:pPr algn="r"/>
              <a:t>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effectLst/>
              </a:rPr>
              <a:t>５</a:t>
            </a:r>
            <a:r>
              <a:rPr lang="en-US" altLang="ja-JP" smtClean="0">
                <a:effectLst/>
              </a:rPr>
              <a:t>. </a:t>
            </a:r>
            <a:r>
              <a:rPr lang="ja-JP" altLang="en-US" smtClean="0">
                <a:effectLst/>
              </a:rPr>
              <a:t>オブジェクト指向言語</a:t>
            </a:r>
            <a:endParaRPr lang="ja-JP" altLang="en-US"/>
          </a:p>
        </p:txBody>
      </p:sp>
      <p:sp>
        <p:nvSpPr>
          <p:cNvPr id="51203" name="コンテンツ プレースホルダ 2"/>
          <p:cNvSpPr>
            <a:spLocks noGrp="1"/>
          </p:cNvSpPr>
          <p:nvPr>
            <p:ph idx="1"/>
          </p:nvPr>
        </p:nvSpPr>
        <p:spPr/>
        <p:txBody>
          <a:bodyPr/>
          <a:lstStyle/>
          <a:p>
            <a:pPr lvl="1"/>
            <a:r>
              <a:rPr lang="ja-JP" altLang="en-US" smtClean="0"/>
              <a:t>純粋なオブジェクト指向</a:t>
            </a:r>
          </a:p>
          <a:p>
            <a:pPr lvl="2"/>
            <a:r>
              <a:rPr lang="ja-JP" altLang="en-US" sz="3600" smtClean="0"/>
              <a:t>はじめからオブジェクト指向言語として設計されたもの</a:t>
            </a:r>
          </a:p>
          <a:p>
            <a:pPr lvl="2"/>
            <a:r>
              <a:rPr lang="en-US" altLang="ja-JP" sz="3600" smtClean="0"/>
              <a:t>Smalltalk</a:t>
            </a:r>
            <a:r>
              <a:rPr lang="ja-JP" altLang="en-US" sz="3600" smtClean="0"/>
              <a:t>、</a:t>
            </a:r>
            <a:r>
              <a:rPr lang="en-US" altLang="ja-JP" sz="3600" smtClean="0"/>
              <a:t>Java</a:t>
            </a:r>
            <a:r>
              <a:rPr lang="ja-JP" altLang="en-US" sz="3600" smtClean="0"/>
              <a:t>、</a:t>
            </a:r>
            <a:r>
              <a:rPr lang="en-US" altLang="ja-JP" sz="3600" smtClean="0"/>
              <a:t>Ruby </a:t>
            </a:r>
            <a:r>
              <a:rPr lang="ja-JP" altLang="en-US" sz="3600" smtClean="0"/>
              <a:t>など</a:t>
            </a:r>
          </a:p>
        </p:txBody>
      </p:sp>
      <p:sp>
        <p:nvSpPr>
          <p:cNvPr id="512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FAB3363-D252-400D-9A3B-C4DFD2F2CCDB}" type="slidenum">
              <a:rPr lang="ja-JP" altLang="en-US">
                <a:latin typeface="ＭＳ Ｐゴシック" pitchFamily="50" charset="-128"/>
              </a:rPr>
              <a:pPr algn="r"/>
              <a:t>50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５</a:t>
            </a:r>
            <a:r>
              <a:rPr lang="en-US" altLang="ja-JP" smtClean="0">
                <a:effectLst/>
              </a:rPr>
              <a:t>. </a:t>
            </a:r>
            <a:r>
              <a:rPr lang="ja-JP" altLang="en-US" smtClean="0">
                <a:effectLst/>
              </a:rPr>
              <a:t>オブジェクト指向言語</a:t>
            </a:r>
            <a:endParaRPr kumimoji="1" lang="ja-JP" altLang="en-US"/>
          </a:p>
        </p:txBody>
      </p:sp>
      <p:sp>
        <p:nvSpPr>
          <p:cNvPr id="3" name="コンテンツ プレースホルダ 2"/>
          <p:cNvSpPr>
            <a:spLocks noGrp="1"/>
          </p:cNvSpPr>
          <p:nvPr>
            <p:ph idx="1"/>
          </p:nvPr>
        </p:nvSpPr>
        <p:spPr>
          <a:xfrm>
            <a:off x="682625" y="1916832"/>
            <a:ext cx="7772400" cy="720080"/>
          </a:xfrm>
        </p:spPr>
        <p:txBody>
          <a:bodyPr/>
          <a:lstStyle/>
          <a:p>
            <a:r>
              <a:rPr kumimoji="1" lang="ja-JP" altLang="en-US" smtClean="0"/>
              <a:t>手続き型とオブジェクト指向</a:t>
            </a:r>
            <a:endParaRPr kumimoji="1" lang="ja-JP" altLang="en-US"/>
          </a:p>
        </p:txBody>
      </p:sp>
      <p:sp>
        <p:nvSpPr>
          <p:cNvPr id="4" name="Rectangle 9"/>
          <p:cNvSpPr>
            <a:spLocks noChangeArrowheads="1"/>
          </p:cNvSpPr>
          <p:nvPr/>
        </p:nvSpPr>
        <p:spPr bwMode="auto">
          <a:xfrm>
            <a:off x="8101013" y="6144344"/>
            <a:ext cx="931862" cy="381000"/>
          </a:xfrm>
          <a:prstGeom prst="rect">
            <a:avLst/>
          </a:prstGeom>
          <a:noFill/>
          <a:ln w="9525">
            <a:noFill/>
            <a:miter lim="800000"/>
            <a:headEnd/>
            <a:tailEnd/>
          </a:ln>
        </p:spPr>
        <p:txBody>
          <a:bodyPr wrap="none" lIns="92075" tIns="0" rIns="92075" bIns="0" anchor="b"/>
          <a:lstStyle/>
          <a:p>
            <a:pPr algn="r"/>
            <a:fld id="{E6473AE6-EE2E-4F3F-9977-1440A8381BBE}" type="slidenum">
              <a:rPr lang="ja-JP" altLang="en-US">
                <a:latin typeface="ＭＳ Ｐゴシック" pitchFamily="50" charset="-128"/>
              </a:rPr>
              <a:pPr algn="r"/>
              <a:t>51</a:t>
            </a:fld>
            <a:endParaRPr lang="en-US" altLang="ja-JP">
              <a:latin typeface="ＭＳ Ｐゴシック" pitchFamily="50" charset="-128"/>
            </a:endParaRPr>
          </a:p>
        </p:txBody>
      </p:sp>
      <p:sp>
        <p:nvSpPr>
          <p:cNvPr id="5" name="テキスト ボックス 4"/>
          <p:cNvSpPr txBox="1"/>
          <p:nvPr/>
        </p:nvSpPr>
        <p:spPr>
          <a:xfrm>
            <a:off x="3203848" y="5014917"/>
            <a:ext cx="792088" cy="646331"/>
          </a:xfrm>
          <a:prstGeom prst="rect">
            <a:avLst/>
          </a:prstGeom>
          <a:noFill/>
        </p:spPr>
        <p:txBody>
          <a:bodyPr wrap="square" rtlCol="0">
            <a:spAutoFit/>
          </a:bodyPr>
          <a:lstStyle/>
          <a:p>
            <a:r>
              <a:rPr kumimoji="1" lang="en-US" altLang="ja-JP" sz="3600" smtClean="0"/>
              <a:t>C</a:t>
            </a:r>
            <a:endParaRPr kumimoji="1" lang="ja-JP" altLang="en-US" sz="3600"/>
          </a:p>
        </p:txBody>
      </p:sp>
      <p:cxnSp>
        <p:nvCxnSpPr>
          <p:cNvPr id="7" name="直線矢印コネクタ 6"/>
          <p:cNvCxnSpPr>
            <a:stCxn id="12" idx="3"/>
            <a:endCxn id="13" idx="1"/>
          </p:cNvCxnSpPr>
          <p:nvPr/>
        </p:nvCxnSpPr>
        <p:spPr bwMode="auto">
          <a:xfrm>
            <a:off x="2123728" y="4615681"/>
            <a:ext cx="4752528" cy="0"/>
          </a:xfrm>
          <a:prstGeom prst="straightConnector1">
            <a:avLst/>
          </a:prstGeom>
          <a:noFill/>
          <a:ln w="63500" cap="flat" cmpd="sng" algn="ctr">
            <a:solidFill>
              <a:schemeClr val="accent2"/>
            </a:solidFill>
            <a:prstDash val="solid"/>
            <a:round/>
            <a:headEnd type="arrow" w="med" len="med"/>
            <a:tailEnd type="arrow"/>
          </a:ln>
          <a:effectLst/>
        </p:spPr>
      </p:cxnSp>
      <p:cxnSp>
        <p:nvCxnSpPr>
          <p:cNvPr id="9" name="直線矢印コネクタ 8"/>
          <p:cNvCxnSpPr>
            <a:stCxn id="16" idx="0"/>
            <a:endCxn id="14" idx="2"/>
          </p:cNvCxnSpPr>
          <p:nvPr/>
        </p:nvCxnSpPr>
        <p:spPr bwMode="auto">
          <a:xfrm flipV="1">
            <a:off x="4499992" y="3293695"/>
            <a:ext cx="0" cy="2655585"/>
          </a:xfrm>
          <a:prstGeom prst="straightConnector1">
            <a:avLst/>
          </a:prstGeom>
          <a:noFill/>
          <a:ln w="63500" cap="flat" cmpd="sng" algn="ctr">
            <a:solidFill>
              <a:schemeClr val="accent2"/>
            </a:solidFill>
            <a:prstDash val="solid"/>
            <a:round/>
            <a:headEnd type="arrow" w="med" len="med"/>
            <a:tailEnd type="arrow"/>
          </a:ln>
          <a:effectLst/>
        </p:spPr>
      </p:cxnSp>
      <p:sp>
        <p:nvSpPr>
          <p:cNvPr id="12" name="テキスト ボックス 11"/>
          <p:cNvSpPr txBox="1"/>
          <p:nvPr/>
        </p:nvSpPr>
        <p:spPr>
          <a:xfrm>
            <a:off x="251520" y="4077072"/>
            <a:ext cx="1872208" cy="1077218"/>
          </a:xfrm>
          <a:prstGeom prst="rect">
            <a:avLst/>
          </a:prstGeom>
          <a:noFill/>
        </p:spPr>
        <p:txBody>
          <a:bodyPr wrap="square" rtlCol="0">
            <a:spAutoFit/>
          </a:bodyPr>
          <a:lstStyle/>
          <a:p>
            <a:r>
              <a:rPr kumimoji="1" lang="ja-JP" altLang="en-US" sz="3200" smtClean="0">
                <a:solidFill>
                  <a:srgbClr val="FFC000"/>
                </a:solidFill>
              </a:rPr>
              <a:t>手続き型</a:t>
            </a:r>
            <a:endParaRPr kumimoji="1" lang="en-US" altLang="ja-JP" sz="3200" smtClean="0">
              <a:solidFill>
                <a:srgbClr val="FFC000"/>
              </a:solidFill>
            </a:endParaRPr>
          </a:p>
          <a:p>
            <a:r>
              <a:rPr lang="ja-JP" altLang="en-US" sz="3200" smtClean="0">
                <a:solidFill>
                  <a:srgbClr val="FFC000"/>
                </a:solidFill>
              </a:rPr>
              <a:t>（命令型）</a:t>
            </a:r>
            <a:endParaRPr kumimoji="1" lang="ja-JP" altLang="en-US" sz="3200">
              <a:solidFill>
                <a:srgbClr val="FFC000"/>
              </a:solidFill>
            </a:endParaRPr>
          </a:p>
        </p:txBody>
      </p:sp>
      <p:sp useBgFill="1">
        <p:nvSpPr>
          <p:cNvPr id="13" name="テキスト ボックス 12"/>
          <p:cNvSpPr txBox="1"/>
          <p:nvPr/>
        </p:nvSpPr>
        <p:spPr>
          <a:xfrm>
            <a:off x="6876256" y="4077072"/>
            <a:ext cx="2232248" cy="1077218"/>
          </a:xfrm>
          <a:prstGeom prst="rect">
            <a:avLst/>
          </a:prstGeom>
        </p:spPr>
        <p:txBody>
          <a:bodyPr wrap="square" rtlCol="0">
            <a:spAutoFit/>
          </a:bodyPr>
          <a:lstStyle/>
          <a:p>
            <a:r>
              <a:rPr kumimoji="1" lang="ja-JP" altLang="en-US" sz="3200" smtClean="0">
                <a:solidFill>
                  <a:srgbClr val="FFC000"/>
                </a:solidFill>
              </a:rPr>
              <a:t>非手続き型</a:t>
            </a:r>
            <a:endParaRPr kumimoji="1" lang="en-US" altLang="ja-JP" sz="3200" smtClean="0">
              <a:solidFill>
                <a:srgbClr val="FFC000"/>
              </a:solidFill>
            </a:endParaRPr>
          </a:p>
          <a:p>
            <a:r>
              <a:rPr lang="ja-JP" altLang="en-US" sz="3200" smtClean="0">
                <a:solidFill>
                  <a:srgbClr val="FFC000"/>
                </a:solidFill>
              </a:rPr>
              <a:t>（宣言型）</a:t>
            </a:r>
            <a:endParaRPr kumimoji="1" lang="ja-JP" altLang="en-US" sz="3200">
              <a:solidFill>
                <a:srgbClr val="FFC000"/>
              </a:solidFill>
            </a:endParaRPr>
          </a:p>
        </p:txBody>
      </p:sp>
      <p:sp>
        <p:nvSpPr>
          <p:cNvPr id="14" name="テキスト ボックス 13"/>
          <p:cNvSpPr txBox="1"/>
          <p:nvPr/>
        </p:nvSpPr>
        <p:spPr>
          <a:xfrm>
            <a:off x="2951820" y="2708920"/>
            <a:ext cx="3096344" cy="584775"/>
          </a:xfrm>
          <a:prstGeom prst="rect">
            <a:avLst/>
          </a:prstGeom>
          <a:noFill/>
        </p:spPr>
        <p:txBody>
          <a:bodyPr wrap="square" rtlCol="0">
            <a:spAutoFit/>
          </a:bodyPr>
          <a:lstStyle/>
          <a:p>
            <a:r>
              <a:rPr kumimoji="1" lang="ja-JP" altLang="en-US" sz="3200" smtClean="0">
                <a:solidFill>
                  <a:srgbClr val="FFC000"/>
                </a:solidFill>
              </a:rPr>
              <a:t>オブジェクト指向</a:t>
            </a:r>
            <a:endParaRPr kumimoji="1" lang="ja-JP" altLang="en-US" sz="3200">
              <a:solidFill>
                <a:srgbClr val="FFC000"/>
              </a:solidFill>
            </a:endParaRPr>
          </a:p>
        </p:txBody>
      </p:sp>
      <p:sp>
        <p:nvSpPr>
          <p:cNvPr id="16" name="テキスト ボックス 15"/>
          <p:cNvSpPr txBox="1"/>
          <p:nvPr/>
        </p:nvSpPr>
        <p:spPr>
          <a:xfrm>
            <a:off x="2771800" y="5949280"/>
            <a:ext cx="3456384" cy="584775"/>
          </a:xfrm>
          <a:prstGeom prst="rect">
            <a:avLst/>
          </a:prstGeom>
          <a:noFill/>
        </p:spPr>
        <p:txBody>
          <a:bodyPr wrap="square" rtlCol="0">
            <a:spAutoFit/>
          </a:bodyPr>
          <a:lstStyle/>
          <a:p>
            <a:r>
              <a:rPr kumimoji="1" lang="ja-JP" altLang="en-US" sz="3200" smtClean="0">
                <a:solidFill>
                  <a:srgbClr val="FFC000"/>
                </a:solidFill>
              </a:rPr>
              <a:t>非オブジェクト指向</a:t>
            </a:r>
            <a:endParaRPr kumimoji="1" lang="ja-JP" altLang="en-US" sz="3200">
              <a:solidFill>
                <a:srgbClr val="FFC000"/>
              </a:solidFill>
            </a:endParaRPr>
          </a:p>
        </p:txBody>
      </p:sp>
      <p:sp>
        <p:nvSpPr>
          <p:cNvPr id="22" name="テキスト ボックス 21"/>
          <p:cNvSpPr txBox="1"/>
          <p:nvPr/>
        </p:nvSpPr>
        <p:spPr>
          <a:xfrm>
            <a:off x="2915816" y="3419591"/>
            <a:ext cx="1368152" cy="1089529"/>
          </a:xfrm>
          <a:prstGeom prst="rect">
            <a:avLst/>
          </a:prstGeom>
          <a:noFill/>
        </p:spPr>
        <p:txBody>
          <a:bodyPr wrap="square" rtlCol="0">
            <a:spAutoFit/>
          </a:bodyPr>
          <a:lstStyle/>
          <a:p>
            <a:pPr>
              <a:lnSpc>
                <a:spcPct val="90000"/>
              </a:lnSpc>
            </a:pPr>
            <a:r>
              <a:rPr kumimoji="1" lang="en-US" altLang="ja-JP" sz="3600" smtClean="0"/>
              <a:t>Java</a:t>
            </a:r>
          </a:p>
          <a:p>
            <a:pPr>
              <a:lnSpc>
                <a:spcPct val="90000"/>
              </a:lnSpc>
            </a:pPr>
            <a:r>
              <a:rPr lang="en-US" altLang="ja-JP" sz="3600" smtClean="0"/>
              <a:t>C++</a:t>
            </a:r>
            <a:endParaRPr kumimoji="1" lang="ja-JP" altLang="en-US" sz="3600"/>
          </a:p>
        </p:txBody>
      </p:sp>
      <p:sp>
        <p:nvSpPr>
          <p:cNvPr id="23" name="テキスト ボックス 22"/>
          <p:cNvSpPr txBox="1"/>
          <p:nvPr/>
        </p:nvSpPr>
        <p:spPr>
          <a:xfrm>
            <a:off x="4788024" y="4797152"/>
            <a:ext cx="1800200" cy="1056313"/>
          </a:xfrm>
          <a:prstGeom prst="rect">
            <a:avLst/>
          </a:prstGeom>
          <a:noFill/>
        </p:spPr>
        <p:txBody>
          <a:bodyPr wrap="square" rtlCol="0">
            <a:noAutofit/>
          </a:bodyPr>
          <a:lstStyle/>
          <a:p>
            <a:pPr>
              <a:lnSpc>
                <a:spcPct val="80000"/>
              </a:lnSpc>
            </a:pPr>
            <a:r>
              <a:rPr kumimoji="1" lang="en-US" altLang="ja-JP" sz="3600" smtClean="0"/>
              <a:t>LISP</a:t>
            </a:r>
          </a:p>
          <a:p>
            <a:pPr>
              <a:lnSpc>
                <a:spcPct val="80000"/>
              </a:lnSpc>
            </a:pPr>
            <a:r>
              <a:rPr kumimoji="1" lang="en-US" altLang="ja-JP" sz="3600" smtClean="0"/>
              <a:t>Prolog</a:t>
            </a:r>
            <a:endParaRPr kumimoji="1" lang="ja-JP" altLang="en-US" sz="3600"/>
          </a:p>
        </p:txBody>
      </p:sp>
      <p:sp>
        <p:nvSpPr>
          <p:cNvPr id="24" name="テキスト ボックス 23"/>
          <p:cNvSpPr txBox="1"/>
          <p:nvPr/>
        </p:nvSpPr>
        <p:spPr>
          <a:xfrm>
            <a:off x="4788024" y="3717032"/>
            <a:ext cx="1800200" cy="646331"/>
          </a:xfrm>
          <a:prstGeom prst="rect">
            <a:avLst/>
          </a:prstGeom>
          <a:noFill/>
        </p:spPr>
        <p:txBody>
          <a:bodyPr wrap="square" rtlCol="0">
            <a:spAutoFit/>
          </a:bodyPr>
          <a:lstStyle/>
          <a:p>
            <a:r>
              <a:rPr lang="en-US" altLang="ja-JP" sz="3600" smtClean="0"/>
              <a:t>Ocaml</a:t>
            </a:r>
            <a:endParaRPr kumimoji="1" lang="ja-JP" altLang="en-US" sz="36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52227" name="Rectangle 3"/>
          <p:cNvSpPr>
            <a:spLocks noGrp="1" noChangeArrowheads="1"/>
          </p:cNvSpPr>
          <p:nvPr>
            <p:ph type="body" idx="1"/>
          </p:nvPr>
        </p:nvSpPr>
        <p:spPr>
          <a:xfrm>
            <a:off x="682625" y="1981200"/>
            <a:ext cx="7772400" cy="4400550"/>
          </a:xfrm>
        </p:spPr>
        <p:txBody>
          <a:bodyPr/>
          <a:lstStyle/>
          <a:p>
            <a:r>
              <a:rPr lang="ja-JP" altLang="en-US" smtClean="0"/>
              <a:t>オブジェクト指向の概念は</a:t>
            </a:r>
          </a:p>
          <a:p>
            <a:pPr lvl="1">
              <a:lnSpc>
                <a:spcPct val="90000"/>
              </a:lnSpc>
            </a:pPr>
            <a:r>
              <a:rPr lang="ja-JP" altLang="en-US" smtClean="0"/>
              <a:t>高度に抽象化されており、強力なモデル化の能力がある</a:t>
            </a:r>
          </a:p>
          <a:p>
            <a:pPr lvl="1">
              <a:lnSpc>
                <a:spcPct val="90000"/>
              </a:lnSpc>
            </a:pPr>
            <a:r>
              <a:rPr lang="ja-JP" altLang="en-US" smtClean="0"/>
              <a:t>大規模なシステム開発に向いている</a:t>
            </a:r>
          </a:p>
          <a:p>
            <a:pPr lvl="1">
              <a:lnSpc>
                <a:spcPct val="90000"/>
              </a:lnSpc>
            </a:pPr>
            <a:r>
              <a:rPr lang="ja-JP" altLang="en-US" smtClean="0"/>
              <a:t>プログラミングだけでなく，業務分析や要求定義などの上流工程もカバーする</a:t>
            </a:r>
          </a:p>
        </p:txBody>
      </p:sp>
      <p:sp>
        <p:nvSpPr>
          <p:cNvPr id="522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8E3E19A-B28E-4E89-8700-3A3A8829FBF3}" type="slidenum">
              <a:rPr lang="ja-JP" altLang="en-US">
                <a:latin typeface="ＭＳ Ｐゴシック" pitchFamily="50" charset="-128"/>
              </a:rPr>
              <a:pPr algn="r"/>
              <a:t>52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53251" name="Rectangle 3"/>
          <p:cNvSpPr>
            <a:spLocks noGrp="1" noChangeArrowheads="1"/>
          </p:cNvSpPr>
          <p:nvPr>
            <p:ph type="body" idx="1"/>
          </p:nvPr>
        </p:nvSpPr>
        <p:spPr/>
        <p:txBody>
          <a:bodyPr/>
          <a:lstStyle/>
          <a:p>
            <a:r>
              <a:rPr lang="ja-JP" altLang="en-US" i="1" u="sng" smtClean="0">
                <a:solidFill>
                  <a:schemeClr val="accent2"/>
                </a:solidFill>
              </a:rPr>
              <a:t>オブジェクト</a:t>
            </a:r>
            <a:r>
              <a:rPr lang="ja-JP" altLang="en-US" smtClean="0"/>
              <a:t> </a:t>
            </a:r>
            <a:r>
              <a:rPr lang="en-US" altLang="ja-JP" smtClean="0"/>
              <a:t>(object)</a:t>
            </a:r>
            <a:r>
              <a:rPr lang="ja-JP" altLang="en-US" smtClean="0"/>
              <a:t>とは</a:t>
            </a:r>
          </a:p>
          <a:p>
            <a:pPr lvl="1"/>
            <a:r>
              <a:rPr lang="ja-JP" altLang="en-US" smtClean="0"/>
              <a:t>実際の「もの」を指す概念</a:t>
            </a:r>
          </a:p>
          <a:p>
            <a:pPr lvl="1"/>
            <a:r>
              <a:rPr lang="ja-JP" altLang="en-US" smtClean="0"/>
              <a:t>プログラム上の計算対象を、抽象化・モデル化したもの</a:t>
            </a:r>
          </a:p>
          <a:p>
            <a:pPr lvl="1"/>
            <a:r>
              <a:rPr lang="ja-JP" altLang="en-US" smtClean="0"/>
              <a:t>自分自身の名前、属性（データ）、操作（メソッド）を持つもの</a:t>
            </a:r>
          </a:p>
        </p:txBody>
      </p:sp>
      <p:sp>
        <p:nvSpPr>
          <p:cNvPr id="532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D93D343-C960-4BD4-BDF9-6F08DDDF3491}" type="slidenum">
              <a:rPr lang="ja-JP" altLang="en-US">
                <a:latin typeface="ＭＳ Ｐゴシック" pitchFamily="50" charset="-128"/>
              </a:rPr>
              <a:pPr algn="r"/>
              <a:t>53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70" name="Rectangle 32"/>
          <p:cNvSpPr>
            <a:spLocks noChangeArrowheads="1"/>
          </p:cNvSpPr>
          <p:nvPr/>
        </p:nvSpPr>
        <p:spPr bwMode="auto">
          <a:xfrm>
            <a:off x="6659563" y="3500438"/>
            <a:ext cx="2160587" cy="2089150"/>
          </a:xfrm>
          <a:prstGeom prst="rect">
            <a:avLst/>
          </a:prstGeom>
          <a:ln w="9525">
            <a:noFill/>
            <a:miter lim="800000"/>
            <a:headEnd/>
            <a:tailEnd/>
          </a:ln>
        </p:spPr>
        <p:txBody>
          <a:bodyPr wrap="none" anchor="ctr"/>
          <a:lstStyle/>
          <a:p>
            <a:endParaRPr lang="ja-JP" altLang="en-US"/>
          </a:p>
        </p:txBody>
      </p:sp>
      <p:sp>
        <p:nvSpPr>
          <p:cNvPr id="7171"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7172" name="Rectangle 3"/>
          <p:cNvSpPr>
            <a:spLocks noGrp="1" noChangeArrowheads="1"/>
          </p:cNvSpPr>
          <p:nvPr>
            <p:ph type="body" idx="1"/>
          </p:nvPr>
        </p:nvSpPr>
        <p:spPr>
          <a:xfrm>
            <a:off x="682625" y="1981200"/>
            <a:ext cx="7772400" cy="871538"/>
          </a:xfrm>
        </p:spPr>
        <p:txBody>
          <a:bodyPr/>
          <a:lstStyle/>
          <a:p>
            <a:pPr lvl="1"/>
            <a:r>
              <a:rPr lang="ja-JP" altLang="en-US" smtClean="0"/>
              <a:t>オブジェクトの概念</a:t>
            </a:r>
          </a:p>
        </p:txBody>
      </p:sp>
      <p:sp>
        <p:nvSpPr>
          <p:cNvPr id="717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21D3AD2-C79B-407A-91F9-C40288FA84C7}" type="slidenum">
              <a:rPr lang="ja-JP" altLang="en-US">
                <a:latin typeface="ＭＳ Ｐゴシック" pitchFamily="50" charset="-128"/>
              </a:rPr>
              <a:pPr algn="r"/>
              <a:t>54</a:t>
            </a:fld>
            <a:endParaRPr lang="en-US" altLang="ja-JP">
              <a:latin typeface="ＭＳ Ｐゴシック" pitchFamily="50" charset="-128"/>
            </a:endParaRPr>
          </a:p>
        </p:txBody>
      </p:sp>
      <p:sp>
        <p:nvSpPr>
          <p:cNvPr id="7174" name="Text Box 5"/>
          <p:cNvSpPr txBox="1">
            <a:spLocks noChangeArrowheads="1"/>
          </p:cNvSpPr>
          <p:nvPr/>
        </p:nvSpPr>
        <p:spPr bwMode="auto">
          <a:xfrm>
            <a:off x="1547614" y="2852738"/>
            <a:ext cx="2087563" cy="579437"/>
          </a:xfrm>
          <a:prstGeom prst="rect">
            <a:avLst/>
          </a:prstGeom>
          <a:noFill/>
          <a:ln w="9525">
            <a:noFill/>
            <a:miter lim="800000"/>
            <a:headEnd/>
            <a:tailEnd/>
          </a:ln>
        </p:spPr>
        <p:txBody>
          <a:bodyPr>
            <a:spAutoFit/>
          </a:bodyPr>
          <a:lstStyle/>
          <a:p>
            <a:pPr>
              <a:spcBef>
                <a:spcPct val="50000"/>
              </a:spcBef>
            </a:pPr>
            <a:r>
              <a:rPr lang="ja-JP" altLang="en-US" sz="3200"/>
              <a:t>計算対象</a:t>
            </a:r>
          </a:p>
        </p:txBody>
      </p:sp>
      <p:sp>
        <p:nvSpPr>
          <p:cNvPr id="7175" name="Text Box 6"/>
          <p:cNvSpPr txBox="1">
            <a:spLocks noChangeArrowheads="1"/>
          </p:cNvSpPr>
          <p:nvPr/>
        </p:nvSpPr>
        <p:spPr bwMode="auto">
          <a:xfrm>
            <a:off x="6588125" y="2852738"/>
            <a:ext cx="2232025" cy="579437"/>
          </a:xfrm>
          <a:prstGeom prst="rect">
            <a:avLst/>
          </a:prstGeom>
          <a:noFill/>
          <a:ln w="9525">
            <a:noFill/>
            <a:miter lim="800000"/>
            <a:headEnd/>
            <a:tailEnd/>
          </a:ln>
        </p:spPr>
        <p:txBody>
          <a:bodyPr>
            <a:spAutoFit/>
          </a:bodyPr>
          <a:lstStyle/>
          <a:p>
            <a:pPr>
              <a:spcBef>
                <a:spcPct val="50000"/>
              </a:spcBef>
            </a:pPr>
            <a:r>
              <a:rPr lang="ja-JP" altLang="en-US" sz="3200"/>
              <a:t>オブジェクト</a:t>
            </a:r>
          </a:p>
        </p:txBody>
      </p:sp>
      <p:graphicFrame>
        <p:nvGraphicFramePr>
          <p:cNvPr id="53279" name="Group 31"/>
          <p:cNvGraphicFramePr>
            <a:graphicFrameLocks noGrp="1"/>
          </p:cNvGraphicFramePr>
          <p:nvPr/>
        </p:nvGraphicFramePr>
        <p:xfrm>
          <a:off x="6661150" y="3500438"/>
          <a:ext cx="2159000" cy="2089151"/>
        </p:xfrm>
        <a:graphic>
          <a:graphicData uri="http://schemas.openxmlformats.org/drawingml/2006/table">
            <a:tbl>
              <a:tblPr/>
              <a:tblGrid>
                <a:gridCol w="2159000"/>
              </a:tblGrid>
              <a:tr h="696913">
                <a:tc>
                  <a:txBody>
                    <a:bodyPr/>
                    <a:lstStyle/>
                    <a:p>
                      <a:pPr marL="0" marR="0" lvl="0" indent="0" algn="ctr"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3200" b="0" i="0" u="none" strike="noStrike" cap="none" normalizeH="0" baseline="0" smtClean="0">
                          <a:ln>
                            <a:noFill/>
                          </a:ln>
                          <a:solidFill>
                            <a:schemeClr val="tx1"/>
                          </a:solidFill>
                          <a:effectLst/>
                          <a:latin typeface="ＭＳ Ｐゴシック" pitchFamily="50" charset="-128"/>
                          <a:ea typeface="ＭＳ Ｐゴシック" pitchFamily="50" charset="-128"/>
                        </a:rPr>
                        <a:t>名前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ctr"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3200" b="0" i="0" u="none" strike="noStrike" cap="none" normalizeH="0" baseline="0" smtClean="0">
                          <a:ln>
                            <a:noFill/>
                          </a:ln>
                          <a:solidFill>
                            <a:schemeClr val="tx1"/>
                          </a:solidFill>
                          <a:effectLst/>
                          <a:latin typeface="ＭＳ Ｐゴシック" pitchFamily="50" charset="-128"/>
                          <a:ea typeface="ＭＳ Ｐゴシック" pitchFamily="50" charset="-128"/>
                        </a:rPr>
                        <a:t>属性</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ctr" defTabSz="914400" rtl="0" eaLnBrk="0" fontAlgn="base" latinLnBrk="0" hangingPunct="0">
                        <a:lnSpc>
                          <a:spcPct val="90000"/>
                        </a:lnSpc>
                        <a:spcBef>
                          <a:spcPct val="20000"/>
                        </a:spcBef>
                        <a:spcAft>
                          <a:spcPct val="0"/>
                        </a:spcAft>
                        <a:buClr>
                          <a:schemeClr val="tx2"/>
                        </a:buClr>
                        <a:buSzPct val="75000"/>
                        <a:buFont typeface="Wingdings" pitchFamily="2" charset="2"/>
                        <a:buNone/>
                        <a:tabLst/>
                      </a:pPr>
                      <a:r>
                        <a:rPr kumimoji="1" lang="ja-JP" altLang="en-US" sz="3200" b="0" i="0" u="none" strike="noStrike" cap="none" normalizeH="0" baseline="0" smtClean="0">
                          <a:ln>
                            <a:noFill/>
                          </a:ln>
                          <a:solidFill>
                            <a:schemeClr val="tx1"/>
                          </a:solidFill>
                          <a:effectLst/>
                          <a:latin typeface="ＭＳ Ｐゴシック" pitchFamily="50" charset="-128"/>
                          <a:ea typeface="ＭＳ Ｐゴシック" pitchFamily="50" charset="-128"/>
                        </a:rPr>
                        <a:t>操作</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6" name="AutoShape 18"/>
          <p:cNvSpPr>
            <a:spLocks noChangeArrowheads="1"/>
          </p:cNvSpPr>
          <p:nvPr/>
        </p:nvSpPr>
        <p:spPr bwMode="auto">
          <a:xfrm>
            <a:off x="4788023" y="4294361"/>
            <a:ext cx="1727077" cy="358775"/>
          </a:xfrm>
          <a:prstGeom prst="rightArrow">
            <a:avLst>
              <a:gd name="adj1" fmla="val 50000"/>
              <a:gd name="adj2" fmla="val 80310"/>
            </a:avLst>
          </a:prstGeom>
          <a:solidFill>
            <a:schemeClr val="accent2"/>
          </a:solidFill>
          <a:ln w="9525">
            <a:solidFill>
              <a:schemeClr val="tx1"/>
            </a:solidFill>
            <a:miter lim="800000"/>
            <a:headEnd/>
            <a:tailEnd/>
          </a:ln>
        </p:spPr>
        <p:txBody>
          <a:bodyPr wrap="none" anchor="ctr"/>
          <a:lstStyle/>
          <a:p>
            <a:endParaRPr lang="ja-JP" altLang="en-US"/>
          </a:p>
        </p:txBody>
      </p:sp>
      <p:sp>
        <p:nvSpPr>
          <p:cNvPr id="7187" name="Text Box 19"/>
          <p:cNvSpPr txBox="1">
            <a:spLocks noChangeArrowheads="1"/>
          </p:cNvSpPr>
          <p:nvPr/>
        </p:nvSpPr>
        <p:spPr bwMode="auto">
          <a:xfrm>
            <a:off x="4788024" y="4797152"/>
            <a:ext cx="1943100" cy="1215526"/>
          </a:xfrm>
          <a:prstGeom prst="rect">
            <a:avLst/>
          </a:prstGeom>
          <a:noFill/>
          <a:ln w="9525">
            <a:noFill/>
            <a:miter lim="800000"/>
            <a:headEnd/>
            <a:tailEnd/>
          </a:ln>
        </p:spPr>
        <p:txBody>
          <a:bodyPr wrap="square">
            <a:spAutoFit/>
          </a:bodyPr>
          <a:lstStyle/>
          <a:p>
            <a:pPr>
              <a:lnSpc>
                <a:spcPct val="40000"/>
              </a:lnSpc>
              <a:spcBef>
                <a:spcPct val="50000"/>
              </a:spcBef>
            </a:pPr>
            <a:r>
              <a:rPr lang="ja-JP" altLang="en-US" sz="3200" smtClean="0"/>
              <a:t>統一的に</a:t>
            </a:r>
            <a:endParaRPr lang="en-US" altLang="ja-JP" sz="3200" smtClean="0"/>
          </a:p>
          <a:p>
            <a:pPr>
              <a:lnSpc>
                <a:spcPct val="40000"/>
              </a:lnSpc>
              <a:spcBef>
                <a:spcPct val="50000"/>
              </a:spcBef>
            </a:pPr>
            <a:r>
              <a:rPr lang="ja-JP" altLang="en-US" sz="3200" smtClean="0"/>
              <a:t>抽象化・</a:t>
            </a:r>
            <a:endParaRPr lang="en-US" altLang="ja-JP" sz="3200" smtClean="0"/>
          </a:p>
          <a:p>
            <a:pPr>
              <a:lnSpc>
                <a:spcPct val="40000"/>
              </a:lnSpc>
              <a:spcBef>
                <a:spcPct val="50000"/>
              </a:spcBef>
            </a:pPr>
            <a:r>
              <a:rPr lang="ja-JP" altLang="en-US" sz="3200" smtClean="0"/>
              <a:t>モデル化</a:t>
            </a:r>
            <a:endParaRPr lang="ja-JP" altLang="en-US" sz="3200"/>
          </a:p>
        </p:txBody>
      </p:sp>
      <p:sp>
        <p:nvSpPr>
          <p:cNvPr id="7188" name="Text Box 22"/>
          <p:cNvSpPr txBox="1">
            <a:spLocks noChangeArrowheads="1"/>
          </p:cNvSpPr>
          <p:nvPr/>
        </p:nvSpPr>
        <p:spPr bwMode="auto">
          <a:xfrm>
            <a:off x="2771577" y="4437063"/>
            <a:ext cx="1079500" cy="617537"/>
          </a:xfrm>
          <a:prstGeom prst="rect">
            <a:avLst/>
          </a:prstGeom>
          <a:noFill/>
          <a:ln w="38100">
            <a:solidFill>
              <a:schemeClr val="tx1"/>
            </a:solidFill>
            <a:prstDash val="sysDot"/>
            <a:miter lim="800000"/>
            <a:headEnd/>
            <a:tailEnd/>
          </a:ln>
        </p:spPr>
        <p:txBody>
          <a:bodyPr>
            <a:spAutoFit/>
          </a:bodyPr>
          <a:lstStyle/>
          <a:p>
            <a:pPr algn="ctr">
              <a:spcBef>
                <a:spcPct val="50000"/>
              </a:spcBef>
            </a:pPr>
            <a:r>
              <a:rPr lang="en-US" altLang="ja-JP" sz="3200"/>
              <a:t>abc</a:t>
            </a:r>
          </a:p>
        </p:txBody>
      </p:sp>
      <p:sp>
        <p:nvSpPr>
          <p:cNvPr id="7189" name="Text Box 23"/>
          <p:cNvSpPr txBox="1">
            <a:spLocks noChangeArrowheads="1"/>
          </p:cNvSpPr>
          <p:nvPr/>
        </p:nvSpPr>
        <p:spPr bwMode="auto">
          <a:xfrm>
            <a:off x="1042789" y="3644900"/>
            <a:ext cx="576263" cy="617538"/>
          </a:xfrm>
          <a:prstGeom prst="rect">
            <a:avLst/>
          </a:prstGeom>
          <a:noFill/>
          <a:ln w="38100">
            <a:solidFill>
              <a:schemeClr val="tx1"/>
            </a:solidFill>
            <a:prstDash val="sysDot"/>
            <a:miter lim="800000"/>
            <a:headEnd/>
            <a:tailEnd/>
          </a:ln>
        </p:spPr>
        <p:txBody>
          <a:bodyPr>
            <a:spAutoFit/>
          </a:bodyPr>
          <a:lstStyle/>
          <a:p>
            <a:pPr algn="ctr">
              <a:spcBef>
                <a:spcPct val="50000"/>
              </a:spcBef>
            </a:pPr>
            <a:r>
              <a:rPr lang="ja-JP" altLang="en-US" sz="3200"/>
              <a:t>１</a:t>
            </a:r>
          </a:p>
        </p:txBody>
      </p:sp>
      <p:sp>
        <p:nvSpPr>
          <p:cNvPr id="7190" name="Text Box 24"/>
          <p:cNvSpPr txBox="1">
            <a:spLocks noChangeArrowheads="1"/>
          </p:cNvSpPr>
          <p:nvPr/>
        </p:nvSpPr>
        <p:spPr bwMode="auto">
          <a:xfrm>
            <a:off x="755452" y="5229225"/>
            <a:ext cx="3384550" cy="617538"/>
          </a:xfrm>
          <a:prstGeom prst="rect">
            <a:avLst/>
          </a:prstGeom>
          <a:noFill/>
          <a:ln w="38100">
            <a:solidFill>
              <a:schemeClr val="tx1"/>
            </a:solidFill>
            <a:prstDash val="sysDot"/>
            <a:miter lim="800000"/>
            <a:headEnd/>
            <a:tailEnd/>
          </a:ln>
        </p:spPr>
        <p:txBody>
          <a:bodyPr>
            <a:spAutoFit/>
          </a:bodyPr>
          <a:lstStyle/>
          <a:p>
            <a:pPr algn="ctr">
              <a:spcBef>
                <a:spcPct val="50000"/>
              </a:spcBef>
            </a:pPr>
            <a:r>
              <a:rPr lang="ja-JP" altLang="en-US" sz="3200"/>
              <a:t>倉庫管理システム</a:t>
            </a:r>
          </a:p>
        </p:txBody>
      </p:sp>
      <p:sp>
        <p:nvSpPr>
          <p:cNvPr id="7191" name="Text Box 25"/>
          <p:cNvSpPr txBox="1">
            <a:spLocks noChangeArrowheads="1"/>
          </p:cNvSpPr>
          <p:nvPr/>
        </p:nvSpPr>
        <p:spPr bwMode="auto">
          <a:xfrm>
            <a:off x="2050852" y="3644900"/>
            <a:ext cx="1944687" cy="617538"/>
          </a:xfrm>
          <a:prstGeom prst="rect">
            <a:avLst/>
          </a:prstGeom>
          <a:noFill/>
          <a:ln w="38100">
            <a:solidFill>
              <a:schemeClr val="tx1"/>
            </a:solidFill>
            <a:prstDash val="sysDot"/>
            <a:miter lim="800000"/>
            <a:headEnd/>
            <a:tailEnd/>
          </a:ln>
        </p:spPr>
        <p:txBody>
          <a:bodyPr>
            <a:spAutoFit/>
          </a:bodyPr>
          <a:lstStyle/>
          <a:p>
            <a:pPr algn="ctr">
              <a:spcBef>
                <a:spcPct val="50000"/>
              </a:spcBef>
            </a:pPr>
            <a:r>
              <a:rPr lang="ja-JP" altLang="en-US" sz="3200"/>
              <a:t>ウィンドウ</a:t>
            </a:r>
          </a:p>
        </p:txBody>
      </p:sp>
      <p:sp>
        <p:nvSpPr>
          <p:cNvPr id="7192" name="Text Box 26"/>
          <p:cNvSpPr txBox="1">
            <a:spLocks noChangeArrowheads="1"/>
          </p:cNvSpPr>
          <p:nvPr/>
        </p:nvSpPr>
        <p:spPr bwMode="auto">
          <a:xfrm>
            <a:off x="1115814" y="4437063"/>
            <a:ext cx="1079500" cy="617537"/>
          </a:xfrm>
          <a:prstGeom prst="rect">
            <a:avLst/>
          </a:prstGeom>
          <a:noFill/>
          <a:ln w="38100">
            <a:solidFill>
              <a:schemeClr val="tx1"/>
            </a:solidFill>
            <a:prstDash val="sysDot"/>
            <a:miter lim="800000"/>
            <a:headEnd/>
            <a:tailEnd/>
          </a:ln>
        </p:spPr>
        <p:txBody>
          <a:bodyPr>
            <a:spAutoFit/>
          </a:bodyPr>
          <a:lstStyle/>
          <a:p>
            <a:pPr algn="ctr">
              <a:spcBef>
                <a:spcPct val="50000"/>
              </a:spcBef>
            </a:pPr>
            <a:r>
              <a:rPr lang="ja-JP" altLang="en-US" sz="3200"/>
              <a:t>人間</a:t>
            </a:r>
          </a:p>
        </p:txBody>
      </p:sp>
      <p:sp>
        <p:nvSpPr>
          <p:cNvPr id="7193" name="AutoShape 28"/>
          <p:cNvSpPr>
            <a:spLocks/>
          </p:cNvSpPr>
          <p:nvPr/>
        </p:nvSpPr>
        <p:spPr bwMode="auto">
          <a:xfrm>
            <a:off x="4282877" y="3357563"/>
            <a:ext cx="431800" cy="2663825"/>
          </a:xfrm>
          <a:prstGeom prst="rightBrace">
            <a:avLst>
              <a:gd name="adj1" fmla="val 51409"/>
              <a:gd name="adj2" fmla="val 41185"/>
            </a:avLst>
          </a:prstGeom>
          <a:noFill/>
          <a:ln w="38100">
            <a:solidFill>
              <a:schemeClr val="accent2"/>
            </a:solidFill>
            <a:round/>
            <a:headEnd/>
            <a:tailEnd/>
          </a:ln>
        </p:spPr>
        <p:txBody>
          <a:bodyPr wrap="none" anchor="ctr"/>
          <a:lstStyle/>
          <a:p>
            <a:endParaRPr lang="ja-JP" altLang="en-US"/>
          </a:p>
        </p:txBody>
      </p:sp>
      <p:sp>
        <p:nvSpPr>
          <p:cNvPr id="7194" name="Rectangle 29"/>
          <p:cNvSpPr>
            <a:spLocks noChangeArrowheads="1"/>
          </p:cNvSpPr>
          <p:nvPr/>
        </p:nvSpPr>
        <p:spPr bwMode="auto">
          <a:xfrm>
            <a:off x="610989" y="3429000"/>
            <a:ext cx="3671888" cy="2520950"/>
          </a:xfrm>
          <a:prstGeom prst="rect">
            <a:avLst/>
          </a:prstGeom>
          <a:noFill/>
          <a:ln w="28575">
            <a:solidFill>
              <a:schemeClr val="tx1"/>
            </a:solidFill>
            <a:prstDash val="dash"/>
            <a:miter lim="800000"/>
            <a:headEnd/>
            <a:tailEnd/>
          </a:ln>
        </p:spPr>
        <p:txBody>
          <a:bodyPr wrap="none" anchor="ctr"/>
          <a:lstStyle/>
          <a:p>
            <a:endParaRPr lang="ja-JP" altLang="en-US"/>
          </a:p>
        </p:txBody>
      </p:sp>
      <p:sp>
        <p:nvSpPr>
          <p:cNvPr id="7196" name="テキスト ボックス 27"/>
          <p:cNvSpPr txBox="1">
            <a:spLocks noChangeArrowheads="1"/>
          </p:cNvSpPr>
          <p:nvPr/>
        </p:nvSpPr>
        <p:spPr bwMode="auto">
          <a:xfrm>
            <a:off x="538981" y="6084888"/>
            <a:ext cx="4537075" cy="584200"/>
          </a:xfrm>
          <a:prstGeom prst="rect">
            <a:avLst/>
          </a:prstGeom>
          <a:noFill/>
          <a:ln w="9525">
            <a:noFill/>
            <a:miter lim="800000"/>
            <a:headEnd/>
            <a:tailEnd/>
          </a:ln>
        </p:spPr>
        <p:txBody>
          <a:bodyPr>
            <a:spAutoFit/>
          </a:bodyPr>
          <a:lstStyle/>
          <a:p>
            <a:r>
              <a:rPr lang="ja-JP" altLang="en-US" sz="3200"/>
              <a:t>いろいろな「もの」がある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87"/>
                                        </p:tgtEl>
                                        <p:attrNameLst>
                                          <p:attrName>style.visibility</p:attrName>
                                        </p:attrNameLst>
                                      </p:cBhvr>
                                      <p:to>
                                        <p:strVal val="visible"/>
                                      </p:to>
                                    </p:set>
                                    <p:animEffect transition="in" filter="strips(downRight)">
                                      <p:cBhvr>
                                        <p:cTn id="7" dur="500"/>
                                        <p:tgtEl>
                                          <p:spTgt spid="7187"/>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7193"/>
                                        </p:tgtEl>
                                        <p:attrNameLst>
                                          <p:attrName>style.visibility</p:attrName>
                                        </p:attrNameLst>
                                      </p:cBhvr>
                                      <p:to>
                                        <p:strVal val="visible"/>
                                      </p:to>
                                    </p:set>
                                    <p:animEffect transition="in" filter="strips(downRight)">
                                      <p:cBhvr>
                                        <p:cTn id="11" dur="500"/>
                                        <p:tgtEl>
                                          <p:spTgt spid="7193"/>
                                        </p:tgtEl>
                                      </p:cBhvr>
                                    </p:animEffect>
                                  </p:childTnLst>
                                </p:cTn>
                              </p:par>
                              <p:par>
                                <p:cTn id="12" presetID="18" presetClass="entr" presetSubtype="6" fill="hold" grpId="0" nodeType="withEffect">
                                  <p:stCondLst>
                                    <p:cond delay="0"/>
                                  </p:stCondLst>
                                  <p:childTnLst>
                                    <p:set>
                                      <p:cBhvr>
                                        <p:cTn id="13" dur="1" fill="hold">
                                          <p:stCondLst>
                                            <p:cond delay="0"/>
                                          </p:stCondLst>
                                        </p:cTn>
                                        <p:tgtEl>
                                          <p:spTgt spid="7186"/>
                                        </p:tgtEl>
                                        <p:attrNameLst>
                                          <p:attrName>style.visibility</p:attrName>
                                        </p:attrNameLst>
                                      </p:cBhvr>
                                      <p:to>
                                        <p:strVal val="visible"/>
                                      </p:to>
                                    </p:set>
                                    <p:animEffect transition="in" filter="strips(downRight)">
                                      <p:cBhvr>
                                        <p:cTn id="14" dur="500"/>
                                        <p:tgtEl>
                                          <p:spTgt spid="7186"/>
                                        </p:tgtEl>
                                      </p:cBhvr>
                                    </p:animEffect>
                                  </p:childTnLst>
                                </p:cTn>
                              </p:par>
                            </p:childTnLst>
                          </p:cTn>
                        </p:par>
                        <p:par>
                          <p:cTn id="15" fill="hold">
                            <p:stCondLst>
                              <p:cond delay="1000"/>
                            </p:stCondLst>
                            <p:childTnLst>
                              <p:par>
                                <p:cTn id="16" presetID="18" presetClass="entr" presetSubtype="6" fill="hold" grpId="0" nodeType="afterEffect">
                                  <p:stCondLst>
                                    <p:cond delay="0"/>
                                  </p:stCondLst>
                                  <p:childTnLst>
                                    <p:set>
                                      <p:cBhvr>
                                        <p:cTn id="17" dur="1" fill="hold">
                                          <p:stCondLst>
                                            <p:cond delay="0"/>
                                          </p:stCondLst>
                                        </p:cTn>
                                        <p:tgtEl>
                                          <p:spTgt spid="7170"/>
                                        </p:tgtEl>
                                        <p:attrNameLst>
                                          <p:attrName>style.visibility</p:attrName>
                                        </p:attrNameLst>
                                      </p:cBhvr>
                                      <p:to>
                                        <p:strVal val="visible"/>
                                      </p:to>
                                    </p:set>
                                    <p:animEffect transition="in" filter="strips(downRight)">
                                      <p:cBhvr>
                                        <p:cTn id="18" dur="500"/>
                                        <p:tgtEl>
                                          <p:spTgt spid="7170"/>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7175"/>
                                        </p:tgtEl>
                                        <p:attrNameLst>
                                          <p:attrName>style.visibility</p:attrName>
                                        </p:attrNameLst>
                                      </p:cBhvr>
                                      <p:to>
                                        <p:strVal val="visible"/>
                                      </p:to>
                                    </p:set>
                                    <p:animEffect transition="in" filter="strips(downRight)">
                                      <p:cBhvr>
                                        <p:cTn id="21" dur="500"/>
                                        <p:tgtEl>
                                          <p:spTgt spid="7175"/>
                                        </p:tgtEl>
                                      </p:cBhvr>
                                    </p:animEffect>
                                  </p:childTnLst>
                                </p:cTn>
                              </p:par>
                              <p:par>
                                <p:cTn id="22" presetID="18" presetClass="entr" presetSubtype="6" fill="hold" nodeType="withEffect">
                                  <p:stCondLst>
                                    <p:cond delay="0"/>
                                  </p:stCondLst>
                                  <p:childTnLst>
                                    <p:set>
                                      <p:cBhvr>
                                        <p:cTn id="23" dur="1" fill="hold">
                                          <p:stCondLst>
                                            <p:cond delay="0"/>
                                          </p:stCondLst>
                                        </p:cTn>
                                        <p:tgtEl>
                                          <p:spTgt spid="53279"/>
                                        </p:tgtEl>
                                        <p:attrNameLst>
                                          <p:attrName>style.visibility</p:attrName>
                                        </p:attrNameLst>
                                      </p:cBhvr>
                                      <p:to>
                                        <p:strVal val="visible"/>
                                      </p:to>
                                    </p:set>
                                    <p:animEffect transition="in" filter="strips(downRight)">
                                      <p:cBhvr>
                                        <p:cTn id="24" dur="500"/>
                                        <p:tgtEl>
                                          <p:spTgt spid="53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5" grpId="0"/>
      <p:bldP spid="7186" grpId="0" animBg="1"/>
      <p:bldP spid="7187" grpId="0"/>
      <p:bldP spid="719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55299" name="Rectangle 3"/>
          <p:cNvSpPr>
            <a:spLocks noGrp="1" noChangeArrowheads="1"/>
          </p:cNvSpPr>
          <p:nvPr>
            <p:ph type="body" idx="1"/>
          </p:nvPr>
        </p:nvSpPr>
        <p:spPr>
          <a:xfrm>
            <a:off x="682625" y="1981200"/>
            <a:ext cx="8066088" cy="3103563"/>
          </a:xfrm>
        </p:spPr>
        <p:txBody>
          <a:bodyPr/>
          <a:lstStyle/>
          <a:p>
            <a:r>
              <a:rPr lang="ja-JP" altLang="en-US" smtClean="0"/>
              <a:t>オブジェクトは、</a:t>
            </a:r>
            <a:r>
              <a:rPr lang="ja-JP" altLang="en-US" i="1" u="sng" smtClean="0">
                <a:solidFill>
                  <a:schemeClr val="accent2"/>
                </a:solidFill>
              </a:rPr>
              <a:t>メッセージ</a:t>
            </a:r>
            <a:r>
              <a:rPr lang="ja-JP" altLang="en-US" smtClean="0"/>
              <a:t> を送受信する</a:t>
            </a:r>
          </a:p>
          <a:p>
            <a:pPr lvl="1"/>
            <a:r>
              <a:rPr lang="ja-JP" altLang="en-US" smtClean="0"/>
              <a:t>受信メッセージに従い、操作を行う</a:t>
            </a:r>
          </a:p>
          <a:p>
            <a:pPr lvl="1"/>
            <a:r>
              <a:rPr lang="ja-JP" altLang="en-US" smtClean="0"/>
              <a:t>操作には、属性の変更や、他のオブジェクトへのメッセージ送信がある</a:t>
            </a:r>
          </a:p>
        </p:txBody>
      </p:sp>
      <p:sp>
        <p:nvSpPr>
          <p:cNvPr id="553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861FE9C-DC43-4AA9-BEE1-AF1937F9AE38}" type="slidenum">
              <a:rPr lang="ja-JP" altLang="en-US">
                <a:latin typeface="ＭＳ Ｐゴシック" pitchFamily="50" charset="-128"/>
              </a:rPr>
              <a:pPr algn="r"/>
              <a:t>55</a:t>
            </a:fld>
            <a:endParaRPr lang="en-US" altLang="ja-JP">
              <a:latin typeface="ＭＳ Ｐゴシック" pitchFamily="50" charset="-128"/>
            </a:endParaRPr>
          </a:p>
        </p:txBody>
      </p:sp>
      <p:sp>
        <p:nvSpPr>
          <p:cNvPr id="55301" name="AutoShape 5"/>
          <p:cNvSpPr>
            <a:spLocks noChangeArrowheads="1"/>
          </p:cNvSpPr>
          <p:nvPr/>
        </p:nvSpPr>
        <p:spPr bwMode="auto">
          <a:xfrm>
            <a:off x="1187450" y="5084763"/>
            <a:ext cx="2160588" cy="863600"/>
          </a:xfrm>
          <a:prstGeom prst="cube">
            <a:avLst>
              <a:gd name="adj" fmla="val 12134"/>
            </a:avLst>
          </a:prstGeom>
          <a:solidFill>
            <a:srgbClr val="FFCC99"/>
          </a:solidFill>
          <a:ln w="9525">
            <a:solidFill>
              <a:schemeClr val="bg1"/>
            </a:solidFill>
            <a:miter lim="800000"/>
            <a:headEnd/>
            <a:tailEnd/>
          </a:ln>
        </p:spPr>
        <p:txBody>
          <a:bodyPr wrap="none" anchor="ctr"/>
          <a:lstStyle/>
          <a:p>
            <a:pPr algn="ctr"/>
            <a:r>
              <a:rPr lang="ja-JP" altLang="en-US" sz="3200">
                <a:solidFill>
                  <a:schemeClr val="bg2"/>
                </a:solidFill>
              </a:rPr>
              <a:t>オブジェクト</a:t>
            </a:r>
          </a:p>
        </p:txBody>
      </p:sp>
      <p:sp>
        <p:nvSpPr>
          <p:cNvPr id="55302" name="Rectangle 6"/>
          <p:cNvSpPr>
            <a:spLocks noChangeArrowheads="1"/>
          </p:cNvSpPr>
          <p:nvPr/>
        </p:nvSpPr>
        <p:spPr bwMode="auto">
          <a:xfrm>
            <a:off x="4572000" y="5156200"/>
            <a:ext cx="2016125" cy="720725"/>
          </a:xfrm>
          <a:prstGeom prst="rect">
            <a:avLst/>
          </a:prstGeom>
          <a:noFill/>
          <a:ln w="38100">
            <a:solidFill>
              <a:schemeClr val="tx2"/>
            </a:solidFill>
            <a:miter lim="800000"/>
            <a:headEnd/>
            <a:tailEnd/>
          </a:ln>
        </p:spPr>
        <p:txBody>
          <a:bodyPr wrap="none" anchor="ctr"/>
          <a:lstStyle/>
          <a:p>
            <a:pPr algn="ctr"/>
            <a:r>
              <a:rPr lang="ja-JP" altLang="en-US" sz="3200"/>
              <a:t>メッセージ</a:t>
            </a:r>
          </a:p>
        </p:txBody>
      </p:sp>
      <p:sp useBgFill="1">
        <p:nvSpPr>
          <p:cNvPr id="55303" name="Rectangle 7"/>
          <p:cNvSpPr>
            <a:spLocks noChangeArrowheads="1"/>
          </p:cNvSpPr>
          <p:nvPr/>
        </p:nvSpPr>
        <p:spPr bwMode="auto">
          <a:xfrm>
            <a:off x="5148263" y="6021388"/>
            <a:ext cx="3384550" cy="503237"/>
          </a:xfrm>
          <a:prstGeom prst="rect">
            <a:avLst/>
          </a:prstGeom>
          <a:ln w="38100">
            <a:solidFill>
              <a:schemeClr val="tx2"/>
            </a:solidFill>
            <a:prstDash val="dash"/>
            <a:miter lim="800000"/>
            <a:headEnd/>
            <a:tailEnd/>
          </a:ln>
        </p:spPr>
        <p:txBody>
          <a:bodyPr wrap="none" anchor="ctr"/>
          <a:lstStyle/>
          <a:p>
            <a:pPr algn="ctr"/>
            <a:r>
              <a:rPr lang="ja-JP" altLang="en-US" sz="3200"/>
              <a:t>操作名とその引数</a:t>
            </a:r>
          </a:p>
        </p:txBody>
      </p:sp>
      <p:sp>
        <p:nvSpPr>
          <p:cNvPr id="55304" name="Line 8"/>
          <p:cNvSpPr>
            <a:spLocks noChangeShapeType="1"/>
          </p:cNvSpPr>
          <p:nvPr/>
        </p:nvSpPr>
        <p:spPr bwMode="auto">
          <a:xfrm>
            <a:off x="4859338" y="5876925"/>
            <a:ext cx="0" cy="360363"/>
          </a:xfrm>
          <a:prstGeom prst="line">
            <a:avLst/>
          </a:prstGeom>
          <a:noFill/>
          <a:ln w="38100">
            <a:solidFill>
              <a:schemeClr val="tx2"/>
            </a:solidFill>
            <a:round/>
            <a:headEnd/>
            <a:tailEnd/>
          </a:ln>
        </p:spPr>
        <p:txBody>
          <a:bodyPr/>
          <a:lstStyle/>
          <a:p>
            <a:endParaRPr lang="ja-JP" altLang="en-US"/>
          </a:p>
        </p:txBody>
      </p:sp>
      <p:sp>
        <p:nvSpPr>
          <p:cNvPr id="55305" name="Line 9"/>
          <p:cNvSpPr>
            <a:spLocks noChangeShapeType="1"/>
          </p:cNvSpPr>
          <p:nvPr/>
        </p:nvSpPr>
        <p:spPr bwMode="auto">
          <a:xfrm>
            <a:off x="4859338" y="6237288"/>
            <a:ext cx="288925" cy="0"/>
          </a:xfrm>
          <a:prstGeom prst="line">
            <a:avLst/>
          </a:prstGeom>
          <a:noFill/>
          <a:ln w="38100">
            <a:solidFill>
              <a:schemeClr val="tx2"/>
            </a:solidFill>
            <a:round/>
            <a:headEnd/>
            <a:tailEnd/>
          </a:ln>
        </p:spPr>
        <p:txBody>
          <a:bodyPr/>
          <a:lstStyle/>
          <a:p>
            <a:endParaRPr lang="ja-JP" altLang="en-US"/>
          </a:p>
        </p:txBody>
      </p:sp>
      <p:sp>
        <p:nvSpPr>
          <p:cNvPr id="55306" name="Line 10"/>
          <p:cNvSpPr>
            <a:spLocks noChangeShapeType="1"/>
          </p:cNvSpPr>
          <p:nvPr/>
        </p:nvSpPr>
        <p:spPr bwMode="auto">
          <a:xfrm flipH="1">
            <a:off x="3419475" y="5516563"/>
            <a:ext cx="1008063" cy="0"/>
          </a:xfrm>
          <a:prstGeom prst="line">
            <a:avLst/>
          </a:prstGeom>
          <a:noFill/>
          <a:ln w="57150">
            <a:solidFill>
              <a:schemeClr val="tx1"/>
            </a:solidFill>
            <a:round/>
            <a:headEnd/>
            <a:tailEnd type="arrow" w="med" len="med"/>
          </a:ln>
        </p:spPr>
        <p:txBody>
          <a:bodyPr/>
          <a:lstStyle/>
          <a:p>
            <a:endParaRPr lang="ja-JP"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56323" name="Rectangle 3"/>
          <p:cNvSpPr>
            <a:spLocks noGrp="1" noChangeArrowheads="1"/>
          </p:cNvSpPr>
          <p:nvPr>
            <p:ph type="body" idx="1"/>
          </p:nvPr>
        </p:nvSpPr>
        <p:spPr>
          <a:xfrm>
            <a:off x="682625" y="1981200"/>
            <a:ext cx="7772400" cy="4616450"/>
          </a:xfrm>
        </p:spPr>
        <p:txBody>
          <a:bodyPr/>
          <a:lstStyle/>
          <a:p>
            <a:r>
              <a:rPr lang="ja-JP" altLang="en-US" i="1" u="sng" smtClean="0">
                <a:solidFill>
                  <a:schemeClr val="accent2"/>
                </a:solidFill>
              </a:rPr>
              <a:t>クラス</a:t>
            </a:r>
            <a:r>
              <a:rPr lang="ja-JP" altLang="en-US" smtClean="0"/>
              <a:t> </a:t>
            </a:r>
            <a:r>
              <a:rPr lang="en-US" altLang="ja-JP" smtClean="0"/>
              <a:t>(class) </a:t>
            </a:r>
            <a:r>
              <a:rPr lang="ja-JP" altLang="en-US" smtClean="0"/>
              <a:t>とは</a:t>
            </a:r>
          </a:p>
          <a:p>
            <a:pPr lvl="1"/>
            <a:r>
              <a:rPr lang="ja-JP" altLang="en-US" smtClean="0"/>
              <a:t>オブジェクトを作成するためのテンプレート（雛形）</a:t>
            </a:r>
          </a:p>
          <a:p>
            <a:pPr lvl="1"/>
            <a:r>
              <a:rPr lang="ja-JP" altLang="en-US" smtClean="0"/>
              <a:t>クラスから作製されたオブジェクトを、</a:t>
            </a:r>
            <a:r>
              <a:rPr lang="ja-JP" altLang="en-US" i="1" u="sng" smtClean="0">
                <a:solidFill>
                  <a:schemeClr val="accent2"/>
                </a:solidFill>
              </a:rPr>
              <a:t>インスタンス</a:t>
            </a:r>
            <a:r>
              <a:rPr lang="ja-JP" altLang="en-US" smtClean="0"/>
              <a:t> </a:t>
            </a:r>
            <a:r>
              <a:rPr lang="en-US" altLang="ja-JP" smtClean="0"/>
              <a:t>(instance) </a:t>
            </a:r>
            <a:r>
              <a:rPr lang="ja-JP" altLang="en-US" smtClean="0"/>
              <a:t>という</a:t>
            </a:r>
          </a:p>
          <a:p>
            <a:pPr lvl="1">
              <a:lnSpc>
                <a:spcPct val="50000"/>
              </a:lnSpc>
            </a:pPr>
            <a:endParaRPr lang="ja-JP" altLang="en-US" smtClean="0"/>
          </a:p>
          <a:p>
            <a:pPr lvl="1">
              <a:buFont typeface="Wingdings" pitchFamily="2" charset="2"/>
              <a:buNone/>
            </a:pPr>
            <a:r>
              <a:rPr lang="ja-JP" altLang="en-US" smtClean="0"/>
              <a:t>  </a:t>
            </a:r>
            <a:r>
              <a:rPr lang="en-US" altLang="ja-JP" smtClean="0"/>
              <a:t>※ </a:t>
            </a:r>
            <a:r>
              <a:rPr lang="ja-JP" altLang="en-US" smtClean="0"/>
              <a:t>型と変数、あるいは概念と個体		   の関係</a:t>
            </a:r>
          </a:p>
        </p:txBody>
      </p:sp>
      <p:sp>
        <p:nvSpPr>
          <p:cNvPr id="563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1A85D96-2156-4F4F-B791-CC443AE7BEAC}" type="slidenum">
              <a:rPr lang="ja-JP" altLang="en-US">
                <a:latin typeface="ＭＳ Ｐゴシック" pitchFamily="50" charset="-128"/>
              </a:rPr>
              <a:pPr algn="r"/>
              <a:t>56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57347" name="Rectangle 3"/>
          <p:cNvSpPr>
            <a:spLocks noGrp="1" noChangeArrowheads="1"/>
          </p:cNvSpPr>
          <p:nvPr>
            <p:ph type="body" idx="1"/>
          </p:nvPr>
        </p:nvSpPr>
        <p:spPr>
          <a:xfrm>
            <a:off x="682625" y="1773238"/>
            <a:ext cx="7772400" cy="655637"/>
          </a:xfrm>
        </p:spPr>
        <p:txBody>
          <a:bodyPr/>
          <a:lstStyle/>
          <a:p>
            <a:pPr lvl="1"/>
            <a:r>
              <a:rPr lang="ja-JP" altLang="en-US" smtClean="0"/>
              <a:t>クラスとインスタンスの例</a:t>
            </a:r>
          </a:p>
        </p:txBody>
      </p:sp>
      <p:sp>
        <p:nvSpPr>
          <p:cNvPr id="573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99DE9E4-E9B5-4484-A083-BC79BDAF9B53}" type="slidenum">
              <a:rPr lang="ja-JP" altLang="en-US">
                <a:latin typeface="ＭＳ Ｐゴシック" pitchFamily="50" charset="-128"/>
              </a:rPr>
              <a:pPr algn="r"/>
              <a:t>57</a:t>
            </a:fld>
            <a:endParaRPr lang="en-US" altLang="ja-JP">
              <a:latin typeface="ＭＳ Ｐゴシック" pitchFamily="50" charset="-128"/>
            </a:endParaRPr>
          </a:p>
        </p:txBody>
      </p:sp>
      <p:sp>
        <p:nvSpPr>
          <p:cNvPr id="57349" name="Oval 5"/>
          <p:cNvSpPr>
            <a:spLocks noChangeArrowheads="1"/>
          </p:cNvSpPr>
          <p:nvPr/>
        </p:nvSpPr>
        <p:spPr bwMode="auto">
          <a:xfrm>
            <a:off x="3492500" y="5516563"/>
            <a:ext cx="1728788" cy="863600"/>
          </a:xfrm>
          <a:prstGeom prst="ellipse">
            <a:avLst/>
          </a:prstGeom>
          <a:solidFill>
            <a:srgbClr val="FFCC99"/>
          </a:solidFill>
          <a:ln w="9525">
            <a:round/>
            <a:headEnd/>
            <a:tailEnd/>
          </a:ln>
          <a:scene3d>
            <a:camera prst="legacyObliqueTopRight"/>
            <a:lightRig rig="legacyFlat3" dir="b"/>
          </a:scene3d>
          <a:sp3d extrusionH="430200" prstMaterial="legacyMatte">
            <a:bevelT w="13500" h="13500" prst="angle"/>
            <a:bevelB w="13500" h="13500" prst="angle"/>
            <a:extrusionClr>
              <a:schemeClr val="tx2"/>
            </a:extrusionClr>
          </a:sp3d>
        </p:spPr>
        <p:txBody>
          <a:bodyPr wrap="none" anchor="ctr">
            <a:flatTx/>
          </a:bodyPr>
          <a:lstStyle/>
          <a:p>
            <a:pPr algn="ctr"/>
            <a:r>
              <a:rPr lang="ja-JP" altLang="en-US" sz="3200">
                <a:solidFill>
                  <a:schemeClr val="bg2"/>
                </a:solidFill>
              </a:rPr>
              <a:t>ポチ</a:t>
            </a:r>
          </a:p>
        </p:txBody>
      </p:sp>
      <p:sp>
        <p:nvSpPr>
          <p:cNvPr id="57350" name="AutoShape 6"/>
          <p:cNvSpPr>
            <a:spLocks noChangeArrowheads="1"/>
          </p:cNvSpPr>
          <p:nvPr/>
        </p:nvSpPr>
        <p:spPr bwMode="auto">
          <a:xfrm>
            <a:off x="3133725" y="2565400"/>
            <a:ext cx="1727200" cy="863600"/>
          </a:xfrm>
          <a:prstGeom prst="cube">
            <a:avLst>
              <a:gd name="adj" fmla="val 12134"/>
            </a:avLst>
          </a:prstGeom>
          <a:solidFill>
            <a:srgbClr val="CCFFCC"/>
          </a:solidFill>
          <a:ln w="9525">
            <a:solidFill>
              <a:schemeClr val="bg1"/>
            </a:solidFill>
            <a:miter lim="800000"/>
            <a:headEnd/>
            <a:tailEnd/>
          </a:ln>
        </p:spPr>
        <p:txBody>
          <a:bodyPr wrap="none" anchor="ctr"/>
          <a:lstStyle/>
          <a:p>
            <a:pPr algn="ctr"/>
            <a:r>
              <a:rPr lang="ja-JP" altLang="en-US" sz="3200">
                <a:solidFill>
                  <a:schemeClr val="bg2"/>
                </a:solidFill>
              </a:rPr>
              <a:t>哺乳類</a:t>
            </a:r>
          </a:p>
        </p:txBody>
      </p:sp>
      <p:sp>
        <p:nvSpPr>
          <p:cNvPr id="57351" name="AutoShape 7"/>
          <p:cNvSpPr>
            <a:spLocks noChangeArrowheads="1"/>
          </p:cNvSpPr>
          <p:nvPr/>
        </p:nvSpPr>
        <p:spPr bwMode="auto">
          <a:xfrm>
            <a:off x="1836738" y="4005263"/>
            <a:ext cx="1727200" cy="863600"/>
          </a:xfrm>
          <a:prstGeom prst="cube">
            <a:avLst>
              <a:gd name="adj" fmla="val 12134"/>
            </a:avLst>
          </a:prstGeom>
          <a:solidFill>
            <a:srgbClr val="CCFFCC"/>
          </a:solidFill>
          <a:ln w="9525">
            <a:solidFill>
              <a:schemeClr val="bg1"/>
            </a:solidFill>
            <a:miter lim="800000"/>
            <a:headEnd/>
            <a:tailEnd/>
          </a:ln>
        </p:spPr>
        <p:txBody>
          <a:bodyPr wrap="none" anchor="ctr"/>
          <a:lstStyle/>
          <a:p>
            <a:pPr algn="ctr"/>
            <a:r>
              <a:rPr lang="ja-JP" altLang="en-US" sz="3200">
                <a:solidFill>
                  <a:schemeClr val="bg2"/>
                </a:solidFill>
              </a:rPr>
              <a:t>ネコ</a:t>
            </a:r>
          </a:p>
        </p:txBody>
      </p:sp>
      <p:sp>
        <p:nvSpPr>
          <p:cNvPr id="57352" name="AutoShape 8"/>
          <p:cNvSpPr>
            <a:spLocks noChangeArrowheads="1"/>
          </p:cNvSpPr>
          <p:nvPr/>
        </p:nvSpPr>
        <p:spPr bwMode="auto">
          <a:xfrm>
            <a:off x="4429125" y="4005263"/>
            <a:ext cx="1727200" cy="863600"/>
          </a:xfrm>
          <a:prstGeom prst="cube">
            <a:avLst>
              <a:gd name="adj" fmla="val 12134"/>
            </a:avLst>
          </a:prstGeom>
          <a:solidFill>
            <a:srgbClr val="CCFFCC"/>
          </a:solidFill>
          <a:ln w="9525">
            <a:solidFill>
              <a:schemeClr val="bg1"/>
            </a:solidFill>
            <a:miter lim="800000"/>
            <a:headEnd/>
            <a:tailEnd/>
          </a:ln>
        </p:spPr>
        <p:txBody>
          <a:bodyPr wrap="none" anchor="ctr"/>
          <a:lstStyle/>
          <a:p>
            <a:pPr algn="ctr"/>
            <a:r>
              <a:rPr lang="ja-JP" altLang="en-US" sz="3200">
                <a:solidFill>
                  <a:schemeClr val="bg2"/>
                </a:solidFill>
              </a:rPr>
              <a:t>犬</a:t>
            </a:r>
          </a:p>
        </p:txBody>
      </p:sp>
      <p:sp>
        <p:nvSpPr>
          <p:cNvPr id="57353" name="Oval 9"/>
          <p:cNvSpPr>
            <a:spLocks noChangeArrowheads="1"/>
          </p:cNvSpPr>
          <p:nvPr/>
        </p:nvSpPr>
        <p:spPr bwMode="auto">
          <a:xfrm>
            <a:off x="5507038" y="5516563"/>
            <a:ext cx="1728787" cy="863600"/>
          </a:xfrm>
          <a:prstGeom prst="ellipse">
            <a:avLst/>
          </a:prstGeom>
          <a:solidFill>
            <a:srgbClr val="FFCC99"/>
          </a:solidFill>
          <a:ln w="9525">
            <a:round/>
            <a:headEnd/>
            <a:tailEnd/>
          </a:ln>
          <a:scene3d>
            <a:camera prst="legacyObliqueTopRight"/>
            <a:lightRig rig="legacyFlat3" dir="b"/>
          </a:scene3d>
          <a:sp3d extrusionH="430200" prstMaterial="legacyMatte">
            <a:bevelT w="13500" h="13500" prst="angle"/>
            <a:bevelB w="13500" h="13500" prst="angle"/>
            <a:extrusionClr>
              <a:srgbClr val="FFCC99"/>
            </a:extrusionClr>
          </a:sp3d>
        </p:spPr>
        <p:txBody>
          <a:bodyPr wrap="none" anchor="ctr">
            <a:flatTx/>
          </a:bodyPr>
          <a:lstStyle/>
          <a:p>
            <a:pPr algn="ctr"/>
            <a:r>
              <a:rPr lang="ja-JP" altLang="en-US" sz="3200">
                <a:solidFill>
                  <a:schemeClr val="bg2"/>
                </a:solidFill>
              </a:rPr>
              <a:t>ラッシー</a:t>
            </a:r>
          </a:p>
        </p:txBody>
      </p:sp>
      <p:sp>
        <p:nvSpPr>
          <p:cNvPr id="57354" name="Line 10"/>
          <p:cNvSpPr>
            <a:spLocks noChangeShapeType="1"/>
          </p:cNvSpPr>
          <p:nvPr/>
        </p:nvSpPr>
        <p:spPr bwMode="auto">
          <a:xfrm flipH="1">
            <a:off x="2627313" y="3429000"/>
            <a:ext cx="1368425" cy="576263"/>
          </a:xfrm>
          <a:prstGeom prst="line">
            <a:avLst/>
          </a:prstGeom>
          <a:noFill/>
          <a:ln w="57150">
            <a:solidFill>
              <a:schemeClr val="tx1"/>
            </a:solidFill>
            <a:round/>
            <a:headEnd/>
            <a:tailEnd/>
          </a:ln>
        </p:spPr>
        <p:txBody>
          <a:bodyPr/>
          <a:lstStyle/>
          <a:p>
            <a:endParaRPr lang="ja-JP" altLang="en-US"/>
          </a:p>
        </p:txBody>
      </p:sp>
      <p:sp>
        <p:nvSpPr>
          <p:cNvPr id="57355" name="Line 11"/>
          <p:cNvSpPr>
            <a:spLocks noChangeShapeType="1"/>
          </p:cNvSpPr>
          <p:nvPr/>
        </p:nvSpPr>
        <p:spPr bwMode="auto">
          <a:xfrm>
            <a:off x="4068763" y="3429000"/>
            <a:ext cx="1150937" cy="576263"/>
          </a:xfrm>
          <a:prstGeom prst="line">
            <a:avLst/>
          </a:prstGeom>
          <a:noFill/>
          <a:ln w="57150">
            <a:solidFill>
              <a:schemeClr val="tx1"/>
            </a:solidFill>
            <a:round/>
            <a:headEnd/>
            <a:tailEnd/>
          </a:ln>
        </p:spPr>
        <p:txBody>
          <a:bodyPr/>
          <a:lstStyle/>
          <a:p>
            <a:endParaRPr lang="ja-JP" altLang="en-US"/>
          </a:p>
        </p:txBody>
      </p:sp>
      <p:sp>
        <p:nvSpPr>
          <p:cNvPr id="57356" name="Line 12"/>
          <p:cNvSpPr>
            <a:spLocks noChangeShapeType="1"/>
          </p:cNvSpPr>
          <p:nvPr/>
        </p:nvSpPr>
        <p:spPr bwMode="auto">
          <a:xfrm flipH="1">
            <a:off x="4572000" y="4868863"/>
            <a:ext cx="790575" cy="576262"/>
          </a:xfrm>
          <a:prstGeom prst="line">
            <a:avLst/>
          </a:prstGeom>
          <a:noFill/>
          <a:ln w="57150">
            <a:solidFill>
              <a:schemeClr val="tx1"/>
            </a:solidFill>
            <a:round/>
            <a:headEnd/>
            <a:tailEnd/>
          </a:ln>
        </p:spPr>
        <p:txBody>
          <a:bodyPr/>
          <a:lstStyle/>
          <a:p>
            <a:endParaRPr lang="ja-JP" altLang="en-US"/>
          </a:p>
        </p:txBody>
      </p:sp>
      <p:sp>
        <p:nvSpPr>
          <p:cNvPr id="57357" name="Line 13"/>
          <p:cNvSpPr>
            <a:spLocks noChangeShapeType="1"/>
          </p:cNvSpPr>
          <p:nvPr/>
        </p:nvSpPr>
        <p:spPr bwMode="auto">
          <a:xfrm>
            <a:off x="5435600" y="4868863"/>
            <a:ext cx="865188" cy="576262"/>
          </a:xfrm>
          <a:prstGeom prst="line">
            <a:avLst/>
          </a:prstGeom>
          <a:noFill/>
          <a:ln w="57150">
            <a:solidFill>
              <a:schemeClr val="tx1"/>
            </a:solidFill>
            <a:round/>
            <a:headEnd/>
            <a:tailEnd/>
          </a:ln>
        </p:spPr>
        <p:txBody>
          <a:bodyPr/>
          <a:lstStyle/>
          <a:p>
            <a:endParaRPr lang="ja-JP" altLang="en-US"/>
          </a:p>
        </p:txBody>
      </p:sp>
      <p:sp>
        <p:nvSpPr>
          <p:cNvPr id="57358" name="Text Box 14"/>
          <p:cNvSpPr txBox="1">
            <a:spLocks noChangeArrowheads="1"/>
          </p:cNvSpPr>
          <p:nvPr/>
        </p:nvSpPr>
        <p:spPr bwMode="auto">
          <a:xfrm>
            <a:off x="5940425" y="4794250"/>
            <a:ext cx="2376488" cy="579438"/>
          </a:xfrm>
          <a:prstGeom prst="rect">
            <a:avLst/>
          </a:prstGeom>
          <a:noFill/>
          <a:ln w="9525">
            <a:noFill/>
            <a:miter lim="800000"/>
            <a:headEnd/>
            <a:tailEnd/>
          </a:ln>
        </p:spPr>
        <p:txBody>
          <a:bodyPr>
            <a:spAutoFit/>
          </a:bodyPr>
          <a:lstStyle/>
          <a:p>
            <a:pPr>
              <a:spcBef>
                <a:spcPct val="50000"/>
              </a:spcBef>
            </a:pPr>
            <a:r>
              <a:rPr lang="ja-JP" altLang="en-US" sz="3200"/>
              <a:t>インスタンス</a:t>
            </a:r>
          </a:p>
        </p:txBody>
      </p:sp>
      <p:sp>
        <p:nvSpPr>
          <p:cNvPr id="57359" name="Text Box 15"/>
          <p:cNvSpPr txBox="1">
            <a:spLocks noChangeArrowheads="1"/>
          </p:cNvSpPr>
          <p:nvPr/>
        </p:nvSpPr>
        <p:spPr bwMode="auto">
          <a:xfrm>
            <a:off x="4859338" y="3284538"/>
            <a:ext cx="2376487" cy="579437"/>
          </a:xfrm>
          <a:prstGeom prst="rect">
            <a:avLst/>
          </a:prstGeom>
          <a:noFill/>
          <a:ln w="9525">
            <a:noFill/>
            <a:miter lim="800000"/>
            <a:headEnd/>
            <a:tailEnd/>
          </a:ln>
        </p:spPr>
        <p:txBody>
          <a:bodyPr>
            <a:spAutoFit/>
          </a:bodyPr>
          <a:lstStyle/>
          <a:p>
            <a:pPr>
              <a:spcBef>
                <a:spcPct val="50000"/>
              </a:spcBef>
            </a:pPr>
            <a:r>
              <a:rPr lang="ja-JP" altLang="en-US" sz="3200"/>
              <a:t>サブクラス</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１ オブジェクト指向の考え方</a:t>
            </a:r>
          </a:p>
        </p:txBody>
      </p:sp>
      <p:sp>
        <p:nvSpPr>
          <p:cNvPr id="58371" name="Rectangle 3"/>
          <p:cNvSpPr>
            <a:spLocks noGrp="1" noChangeArrowheads="1"/>
          </p:cNvSpPr>
          <p:nvPr>
            <p:ph type="body" idx="1"/>
          </p:nvPr>
        </p:nvSpPr>
        <p:spPr>
          <a:xfrm>
            <a:off x="682625" y="1981200"/>
            <a:ext cx="7772400" cy="4616450"/>
          </a:xfrm>
        </p:spPr>
        <p:txBody>
          <a:bodyPr/>
          <a:lstStyle/>
          <a:p>
            <a:pPr lvl="1"/>
            <a:r>
              <a:rPr lang="ja-JP" altLang="en-US" smtClean="0"/>
              <a:t>オブジェクト指向プログラミングは大雑把に言うと、</a:t>
            </a:r>
          </a:p>
          <a:p>
            <a:pPr lvl="2"/>
            <a:r>
              <a:rPr lang="ja-JP" altLang="en-US" sz="3600" smtClean="0"/>
              <a:t>クラスを定義し</a:t>
            </a:r>
          </a:p>
          <a:p>
            <a:pPr lvl="2"/>
            <a:r>
              <a:rPr lang="ja-JP" altLang="en-US" sz="3600" smtClean="0"/>
              <a:t>インスタンスオブジェクトを生成</a:t>
            </a:r>
          </a:p>
          <a:p>
            <a:pPr lvl="2"/>
            <a:r>
              <a:rPr lang="ja-JP" altLang="en-US" sz="3600" smtClean="0"/>
              <a:t>生成したオブジェクトにメッセージを送る</a:t>
            </a:r>
          </a:p>
          <a:p>
            <a:pPr lvl="1">
              <a:buFont typeface="Wingdings" pitchFamily="2" charset="2"/>
              <a:buNone/>
            </a:pPr>
            <a:r>
              <a:rPr lang="ja-JP" altLang="en-US" sz="4000" smtClean="0"/>
              <a:t>	</a:t>
            </a:r>
            <a:r>
              <a:rPr lang="ja-JP" altLang="en-US" smtClean="0"/>
              <a:t>という流れになる</a:t>
            </a:r>
          </a:p>
        </p:txBody>
      </p:sp>
      <p:sp>
        <p:nvSpPr>
          <p:cNvPr id="583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84B0006-7603-4D05-99E5-03293B8ED819}" type="slidenum">
              <a:rPr lang="ja-JP" altLang="en-US">
                <a:latin typeface="ＭＳ Ｐゴシック" pitchFamily="50" charset="-128"/>
              </a:rPr>
              <a:pPr algn="r"/>
              <a:t>58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５</a:t>
            </a:r>
            <a:r>
              <a:rPr lang="en-US" altLang="ja-JP" smtClean="0">
                <a:effectLst/>
              </a:rPr>
              <a:t>.</a:t>
            </a:r>
            <a:r>
              <a:rPr lang="ja-JP" altLang="en-US" smtClean="0">
                <a:effectLst/>
              </a:rPr>
              <a:t>１ オブジェクト指向の考え方</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演習３</a:t>
            </a:r>
            <a:r>
              <a:rPr kumimoji="1" lang="en-US" altLang="ja-JP" smtClean="0"/>
              <a:t>.</a:t>
            </a:r>
            <a:r>
              <a:rPr kumimoji="1" lang="ja-JP" altLang="en-US" smtClean="0"/>
              <a:t>２</a:t>
            </a:r>
            <a:endParaRPr kumimoji="1" lang="en-US" altLang="ja-JP" smtClean="0"/>
          </a:p>
          <a:p>
            <a:pPr lvl="1"/>
            <a:r>
              <a:rPr lang="ja-JP" altLang="en-US" smtClean="0"/>
              <a:t>オブジェクト指向におけるクラスとインスタンスとの関係のうち，適切なものはどれか</a:t>
            </a:r>
            <a:endParaRPr lang="en-US" altLang="ja-JP" smtClean="0"/>
          </a:p>
          <a:p>
            <a:pPr lvl="1"/>
            <a:endParaRPr kumimoji="1" lang="en-US" altLang="ja-JP" smtClean="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84B0006-7603-4D05-99E5-03293B8ED819}" type="slidenum">
              <a:rPr lang="ja-JP" altLang="en-US">
                <a:latin typeface="ＭＳ Ｐゴシック" pitchFamily="50" charset="-128"/>
              </a:rPr>
              <a:pPr algn="r"/>
              <a:t>59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１</a:t>
            </a:r>
            <a:r>
              <a:rPr lang="en-US" altLang="ja-JP" smtClean="0">
                <a:effectLst/>
              </a:rPr>
              <a:t>. </a:t>
            </a:r>
            <a:r>
              <a:rPr lang="ja-JP" altLang="en-US" smtClean="0">
                <a:effectLst/>
              </a:rPr>
              <a:t>プログラミングパラダイム</a:t>
            </a:r>
            <a:endParaRPr kumimoji="1" lang="ja-JP" altLang="en-US"/>
          </a:p>
        </p:txBody>
      </p:sp>
      <p:sp>
        <p:nvSpPr>
          <p:cNvPr id="3" name="コンテンツ プレースホルダ 2"/>
          <p:cNvSpPr>
            <a:spLocks noGrp="1"/>
          </p:cNvSpPr>
          <p:nvPr>
            <p:ph idx="1"/>
          </p:nvPr>
        </p:nvSpPr>
        <p:spPr>
          <a:xfrm>
            <a:off x="682625" y="1981200"/>
            <a:ext cx="7772400" cy="4544144"/>
          </a:xfrm>
        </p:spPr>
        <p:txBody>
          <a:bodyPr/>
          <a:lstStyle/>
          <a:p>
            <a:pPr lvl="1"/>
            <a:r>
              <a:rPr kumimoji="1" lang="ja-JP" altLang="en-US" smtClean="0"/>
              <a:t>アスペクト指向</a:t>
            </a:r>
            <a:endParaRPr kumimoji="1" lang="en-US" altLang="ja-JP" smtClean="0"/>
          </a:p>
          <a:p>
            <a:pPr lvl="1"/>
            <a:r>
              <a:rPr kumimoji="1" lang="ja-JP" altLang="en-US" smtClean="0"/>
              <a:t>契約プログラミング</a:t>
            </a:r>
            <a:endParaRPr kumimoji="1" lang="en-US" altLang="ja-JP" smtClean="0"/>
          </a:p>
          <a:p>
            <a:pPr lvl="1"/>
            <a:r>
              <a:rPr lang="ja-JP" altLang="en-US" smtClean="0"/>
              <a:t>ジェネリックプログラミング</a:t>
            </a:r>
            <a:endParaRPr lang="en-US" altLang="ja-JP" smtClean="0"/>
          </a:p>
          <a:p>
            <a:pPr lvl="1"/>
            <a:r>
              <a:rPr kumimoji="1" lang="ja-JP" altLang="en-US" smtClean="0"/>
              <a:t>イベント駆動型プログラミング</a:t>
            </a:r>
            <a:endParaRPr kumimoji="1" lang="en-US" altLang="ja-JP" smtClean="0"/>
          </a:p>
          <a:p>
            <a:pPr lvl="1"/>
            <a:r>
              <a:rPr lang="ja-JP" altLang="en-US" smtClean="0"/>
              <a:t>並列プログラミング</a:t>
            </a:r>
            <a:endParaRPr lang="en-US" altLang="ja-JP" smtClean="0"/>
          </a:p>
          <a:p>
            <a:pPr lvl="1"/>
            <a:r>
              <a:rPr kumimoji="1" lang="ja-JP" altLang="en-US" smtClean="0"/>
              <a:t>文芸プログラミング      </a:t>
            </a:r>
            <a:r>
              <a:rPr kumimoji="1" lang="en-US" altLang="ja-JP" smtClean="0"/>
              <a:t/>
            </a:r>
            <a:br>
              <a:rPr kumimoji="1" lang="en-US" altLang="ja-JP" smtClean="0"/>
            </a:br>
            <a:r>
              <a:rPr kumimoji="1" lang="en-US" altLang="ja-JP" smtClean="0"/>
              <a:t>					</a:t>
            </a:r>
            <a:r>
              <a:rPr kumimoji="1" lang="ja-JP" altLang="en-US" smtClean="0"/>
              <a:t> </a:t>
            </a:r>
            <a:r>
              <a:rPr kumimoji="1" lang="en-US" altLang="ja-JP" smtClean="0"/>
              <a:t>etc.</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6473AE6-EE2E-4F3F-9977-1440A8381BBE}" type="slidenum">
              <a:rPr lang="ja-JP" altLang="en-US">
                <a:latin typeface="ＭＳ Ｐゴシック" pitchFamily="50" charset="-128"/>
              </a:rPr>
              <a:pPr algn="r"/>
              <a:t>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５</a:t>
            </a:r>
            <a:r>
              <a:rPr lang="en-US" altLang="ja-JP" smtClean="0">
                <a:effectLst/>
              </a:rPr>
              <a:t>.</a:t>
            </a:r>
            <a:r>
              <a:rPr lang="ja-JP" altLang="en-US" smtClean="0">
                <a:effectLst/>
              </a:rPr>
              <a:t>１ オブジェクト指向の考え方</a:t>
            </a:r>
            <a:endParaRPr kumimoji="1" lang="ja-JP" altLang="en-US"/>
          </a:p>
        </p:txBody>
      </p:sp>
      <p:sp>
        <p:nvSpPr>
          <p:cNvPr id="3" name="コンテンツ プレースホルダ 2"/>
          <p:cNvSpPr>
            <a:spLocks noGrp="1"/>
          </p:cNvSpPr>
          <p:nvPr>
            <p:ph idx="1"/>
          </p:nvPr>
        </p:nvSpPr>
        <p:spPr>
          <a:xfrm>
            <a:off x="682625" y="1772816"/>
            <a:ext cx="7772400" cy="4400128"/>
          </a:xfrm>
        </p:spPr>
        <p:txBody>
          <a:bodyPr/>
          <a:lstStyle/>
          <a:p>
            <a:pPr marL="1200150" lvl="1" indent="-742950">
              <a:lnSpc>
                <a:spcPct val="90000"/>
              </a:lnSpc>
              <a:buNone/>
            </a:pPr>
            <a:r>
              <a:rPr lang="ja-JP" altLang="en-US" smtClean="0">
                <a:solidFill>
                  <a:schemeClr val="tx2"/>
                </a:solidFill>
              </a:rPr>
              <a:t>ア</a:t>
            </a:r>
            <a:r>
              <a:rPr lang="en-US" altLang="ja-JP" smtClean="0">
                <a:solidFill>
                  <a:schemeClr val="tx2"/>
                </a:solidFill>
              </a:rPr>
              <a:t>.</a:t>
            </a:r>
            <a:r>
              <a:rPr lang="ja-JP" altLang="en-US" smtClean="0"/>
              <a:t>  インスタンスはクラスの仕様を定義したものである</a:t>
            </a:r>
            <a:endParaRPr lang="en-US" altLang="ja-JP" smtClean="0"/>
          </a:p>
          <a:p>
            <a:pPr marL="1200150" lvl="1" indent="-742950">
              <a:lnSpc>
                <a:spcPct val="90000"/>
              </a:lnSpc>
              <a:buNone/>
            </a:pPr>
            <a:r>
              <a:rPr lang="ja-JP" altLang="en-US" smtClean="0">
                <a:solidFill>
                  <a:schemeClr val="tx2"/>
                </a:solidFill>
              </a:rPr>
              <a:t>イ</a:t>
            </a:r>
            <a:r>
              <a:rPr lang="en-US" altLang="ja-JP" smtClean="0">
                <a:solidFill>
                  <a:schemeClr val="tx2"/>
                </a:solidFill>
              </a:rPr>
              <a:t>.</a:t>
            </a:r>
            <a:r>
              <a:rPr lang="ja-JP" altLang="en-US" smtClean="0"/>
              <a:t>  クラスの定義に基づいてインスタンスが生成される</a:t>
            </a:r>
            <a:endParaRPr lang="en-US" altLang="ja-JP" smtClean="0"/>
          </a:p>
          <a:p>
            <a:pPr marL="1200150" lvl="1" indent="-742950">
              <a:lnSpc>
                <a:spcPct val="90000"/>
              </a:lnSpc>
              <a:buNone/>
            </a:pPr>
            <a:r>
              <a:rPr lang="ja-JP" altLang="en-US" smtClean="0">
                <a:solidFill>
                  <a:schemeClr val="tx2"/>
                </a:solidFill>
              </a:rPr>
              <a:t>ウ</a:t>
            </a:r>
            <a:r>
              <a:rPr lang="en-US" altLang="ja-JP" smtClean="0">
                <a:solidFill>
                  <a:schemeClr val="tx2"/>
                </a:solidFill>
              </a:rPr>
              <a:t>.</a:t>
            </a:r>
            <a:r>
              <a:rPr lang="ja-JP" altLang="en-US" smtClean="0"/>
              <a:t>  一つのインスタンスに対して，複数のクラスが対応する</a:t>
            </a:r>
            <a:endParaRPr lang="en-US" altLang="ja-JP" smtClean="0"/>
          </a:p>
          <a:p>
            <a:pPr marL="1200150" lvl="1" indent="-742950">
              <a:lnSpc>
                <a:spcPct val="90000"/>
              </a:lnSpc>
              <a:buNone/>
            </a:pPr>
            <a:r>
              <a:rPr lang="ja-JP" altLang="en-US" smtClean="0">
                <a:solidFill>
                  <a:schemeClr val="tx2"/>
                </a:solidFill>
              </a:rPr>
              <a:t>エ</a:t>
            </a:r>
            <a:r>
              <a:rPr lang="en-US" altLang="ja-JP" smtClean="0">
                <a:solidFill>
                  <a:schemeClr val="tx2"/>
                </a:solidFill>
              </a:rPr>
              <a:t>.</a:t>
            </a:r>
            <a:r>
              <a:rPr lang="ja-JP" altLang="en-US" smtClean="0"/>
              <a:t>  一つのクラスに対して，インスタンスはただ一つ存在する</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84B0006-7603-4D05-99E5-03293B8ED819}" type="slidenum">
              <a:rPr lang="ja-JP" altLang="en-US">
                <a:latin typeface="ＭＳ Ｐゴシック" pitchFamily="50" charset="-128"/>
              </a:rPr>
              <a:pPr algn="r"/>
              <a:t>60</a:t>
            </a:fld>
            <a:endParaRPr lang="en-US" altLang="ja-JP">
              <a:latin typeface="ＭＳ Ｐゴシック" pitchFamily="50" charset="-128"/>
            </a:endParaRPr>
          </a:p>
        </p:txBody>
      </p:sp>
      <p:sp>
        <p:nvSpPr>
          <p:cNvPr id="5" name="テキスト ボックス 4"/>
          <p:cNvSpPr txBox="1"/>
          <p:nvPr/>
        </p:nvSpPr>
        <p:spPr>
          <a:xfrm>
            <a:off x="1979712" y="6165304"/>
            <a:ext cx="6768752" cy="523220"/>
          </a:xfrm>
          <a:prstGeom prst="rect">
            <a:avLst/>
          </a:prstGeom>
          <a:noFill/>
        </p:spPr>
        <p:txBody>
          <a:bodyPr wrap="square" rtlCol="0">
            <a:spAutoFit/>
          </a:bodyPr>
          <a:lstStyle/>
          <a:p>
            <a:pPr marL="0" lvl="1" algn="r"/>
            <a:r>
              <a:rPr lang="ja-JP" altLang="en-US" sz="2800" smtClean="0"/>
              <a:t>（基本情報技術者試験 平</a:t>
            </a:r>
            <a:r>
              <a:rPr lang="en-US" altLang="ja-JP" sz="2800" smtClean="0"/>
              <a:t>22</a:t>
            </a:r>
            <a:r>
              <a:rPr lang="ja-JP" altLang="en-US" sz="2800" smtClean="0"/>
              <a:t>秋 午前 問</a:t>
            </a:r>
            <a:r>
              <a:rPr lang="en-US" altLang="ja-JP" sz="2800" smtClean="0"/>
              <a:t>47</a:t>
            </a:r>
            <a:r>
              <a:rPr lang="ja-JP" altLang="en-US" sz="2800" smtClean="0"/>
              <a:t>）</a:t>
            </a:r>
            <a:endParaRPr kumimoji="1" lang="ja-JP"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オブジェクト指向言語の特徴</a:t>
            </a:r>
          </a:p>
        </p:txBody>
      </p:sp>
      <p:sp>
        <p:nvSpPr>
          <p:cNvPr id="59395" name="Rectangle 3"/>
          <p:cNvSpPr>
            <a:spLocks noGrp="1" noChangeArrowheads="1"/>
          </p:cNvSpPr>
          <p:nvPr>
            <p:ph type="body" idx="1"/>
          </p:nvPr>
        </p:nvSpPr>
        <p:spPr>
          <a:xfrm>
            <a:off x="682625" y="1981200"/>
            <a:ext cx="7772400" cy="3463925"/>
          </a:xfrm>
        </p:spPr>
        <p:txBody>
          <a:bodyPr/>
          <a:lstStyle/>
          <a:p>
            <a:pPr>
              <a:lnSpc>
                <a:spcPct val="100000"/>
              </a:lnSpc>
            </a:pPr>
            <a:r>
              <a:rPr lang="ja-JP" altLang="en-US" smtClean="0"/>
              <a:t>オブジェクト指向言語の特徴</a:t>
            </a:r>
          </a:p>
          <a:p>
            <a:pPr lvl="1"/>
            <a:r>
              <a:rPr lang="ja-JP" altLang="en-US" i="1" u="sng" smtClean="0">
                <a:solidFill>
                  <a:schemeClr val="accent2"/>
                </a:solidFill>
              </a:rPr>
              <a:t>カプセル化</a:t>
            </a:r>
            <a:r>
              <a:rPr lang="ja-JP" altLang="en-US" smtClean="0"/>
              <a:t> </a:t>
            </a:r>
            <a:r>
              <a:rPr lang="en-US" altLang="ja-JP" smtClean="0"/>
              <a:t>(</a:t>
            </a:r>
            <a:r>
              <a:rPr lang="en-US" altLang="ja-JP" i="1" smtClean="0"/>
              <a:t>encapsulation</a:t>
            </a:r>
            <a:r>
              <a:rPr lang="en-US" altLang="ja-JP" smtClean="0"/>
              <a:t>)</a:t>
            </a:r>
          </a:p>
          <a:p>
            <a:pPr lvl="1"/>
            <a:r>
              <a:rPr lang="ja-JP" altLang="en-US" i="1" u="sng" smtClean="0">
                <a:solidFill>
                  <a:schemeClr val="accent2"/>
                </a:solidFill>
              </a:rPr>
              <a:t>継承</a:t>
            </a:r>
            <a:r>
              <a:rPr lang="ja-JP" altLang="en-US" smtClean="0"/>
              <a:t> </a:t>
            </a:r>
            <a:r>
              <a:rPr lang="en-US" altLang="ja-JP" smtClean="0"/>
              <a:t>(</a:t>
            </a:r>
            <a:r>
              <a:rPr lang="en-US" altLang="ja-JP" i="1" smtClean="0"/>
              <a:t>inheritance</a:t>
            </a:r>
            <a:r>
              <a:rPr lang="en-US" altLang="ja-JP" smtClean="0"/>
              <a:t>)</a:t>
            </a:r>
          </a:p>
          <a:p>
            <a:pPr lvl="1"/>
            <a:r>
              <a:rPr lang="ja-JP" altLang="en-US" i="1" u="sng" smtClean="0">
                <a:solidFill>
                  <a:schemeClr val="accent2"/>
                </a:solidFill>
              </a:rPr>
              <a:t>ポリモーフィズム</a:t>
            </a:r>
            <a:r>
              <a:rPr lang="ja-JP" altLang="en-US" smtClean="0"/>
              <a:t> </a:t>
            </a:r>
            <a:r>
              <a:rPr lang="en-US" altLang="ja-JP" smtClean="0"/>
              <a:t>(</a:t>
            </a:r>
            <a:r>
              <a:rPr lang="en-US" altLang="ja-JP" i="1" smtClean="0"/>
              <a:t>polymorphism</a:t>
            </a:r>
          </a:p>
          <a:p>
            <a:pPr lvl="1">
              <a:buFont typeface="Wingdings" pitchFamily="2" charset="2"/>
              <a:buNone/>
            </a:pPr>
            <a:r>
              <a:rPr lang="ja-JP" altLang="en-US" smtClean="0"/>
              <a:t>                         多態性、多相性</a:t>
            </a:r>
            <a:r>
              <a:rPr lang="en-US" altLang="ja-JP" smtClean="0"/>
              <a:t>)</a:t>
            </a:r>
          </a:p>
        </p:txBody>
      </p:sp>
      <p:sp>
        <p:nvSpPr>
          <p:cNvPr id="593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0428257-E95C-4D0F-A921-145F4ED681EF}" type="slidenum">
              <a:rPr lang="ja-JP" altLang="en-US">
                <a:latin typeface="ＭＳ Ｐゴシック" pitchFamily="50" charset="-128"/>
              </a:rPr>
              <a:pPr algn="r"/>
              <a:t>61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オブジェクト指向言語の特徴</a:t>
            </a:r>
          </a:p>
        </p:txBody>
      </p:sp>
      <p:sp>
        <p:nvSpPr>
          <p:cNvPr id="60419" name="Rectangle 3"/>
          <p:cNvSpPr>
            <a:spLocks noGrp="1" noChangeArrowheads="1"/>
          </p:cNvSpPr>
          <p:nvPr>
            <p:ph type="body" idx="1"/>
          </p:nvPr>
        </p:nvSpPr>
        <p:spPr>
          <a:xfrm>
            <a:off x="682625" y="1981200"/>
            <a:ext cx="7772400" cy="4400550"/>
          </a:xfrm>
        </p:spPr>
        <p:txBody>
          <a:bodyPr/>
          <a:lstStyle/>
          <a:p>
            <a:r>
              <a:rPr lang="ja-JP" altLang="en-US" smtClean="0"/>
              <a:t>カプセル化</a:t>
            </a:r>
          </a:p>
          <a:p>
            <a:pPr lvl="1"/>
            <a:r>
              <a:rPr lang="ja-JP" altLang="en-US" smtClean="0"/>
              <a:t>データ（属性）と操作を、一体のものとして扱う</a:t>
            </a:r>
            <a:endParaRPr lang="en-US" altLang="ja-JP" smtClean="0"/>
          </a:p>
          <a:p>
            <a:pPr lvl="1"/>
            <a:r>
              <a:rPr lang="ja-JP" altLang="en-US" smtClean="0"/>
              <a:t>データや操作を</a:t>
            </a:r>
            <a:r>
              <a:rPr lang="ja-JP" altLang="en-US" i="1" u="sng" smtClean="0">
                <a:solidFill>
                  <a:schemeClr val="accent2"/>
                </a:solidFill>
              </a:rPr>
              <a:t>隠蔽</a:t>
            </a:r>
            <a:r>
              <a:rPr lang="ja-JP" altLang="en-US" smtClean="0"/>
              <a:t> </a:t>
            </a:r>
            <a:r>
              <a:rPr lang="en-US" altLang="ja-JP" smtClean="0"/>
              <a:t>(hiding)</a:t>
            </a:r>
            <a:r>
              <a:rPr lang="ja-JP" altLang="en-US" smtClean="0"/>
              <a:t>する</a:t>
            </a:r>
            <a:br>
              <a:rPr lang="ja-JP" altLang="en-US" smtClean="0"/>
            </a:br>
            <a:r>
              <a:rPr lang="ja-JP" altLang="en-US" smtClean="0"/>
              <a:t>（外部からは直接データを扱うことはできないようにして、安全性を高める）</a:t>
            </a:r>
          </a:p>
          <a:p>
            <a:pPr lvl="2">
              <a:lnSpc>
                <a:spcPct val="110000"/>
              </a:lnSpc>
            </a:pPr>
            <a:endParaRPr lang="ja-JP" altLang="en-US" sz="3600" smtClean="0"/>
          </a:p>
        </p:txBody>
      </p:sp>
      <p:sp>
        <p:nvSpPr>
          <p:cNvPr id="604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409894E-FB3F-4CA9-B2A1-8FC263B879B5}" type="slidenum">
              <a:rPr lang="ja-JP" altLang="en-US">
                <a:latin typeface="ＭＳ Ｐゴシック" pitchFamily="50" charset="-128"/>
              </a:rPr>
              <a:pPr algn="r"/>
              <a:t>62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オブジェクト指向言語の特徴</a:t>
            </a:r>
          </a:p>
        </p:txBody>
      </p:sp>
      <p:sp>
        <p:nvSpPr>
          <p:cNvPr id="61443" name="Rectangle 3"/>
          <p:cNvSpPr>
            <a:spLocks noGrp="1" noChangeArrowheads="1"/>
          </p:cNvSpPr>
          <p:nvPr>
            <p:ph type="body" idx="1"/>
          </p:nvPr>
        </p:nvSpPr>
        <p:spPr>
          <a:xfrm>
            <a:off x="682625" y="1981200"/>
            <a:ext cx="7777808" cy="4471988"/>
          </a:xfrm>
        </p:spPr>
        <p:txBody>
          <a:bodyPr/>
          <a:lstStyle/>
          <a:p>
            <a:r>
              <a:rPr lang="ja-JP" altLang="en-US" smtClean="0"/>
              <a:t>継承</a:t>
            </a:r>
          </a:p>
          <a:p>
            <a:pPr lvl="1">
              <a:lnSpc>
                <a:spcPct val="90000"/>
              </a:lnSpc>
            </a:pPr>
            <a:r>
              <a:rPr lang="ja-JP" altLang="en-US" smtClean="0"/>
              <a:t>あるクラス（子クラス）が別のクラス（親クラス）を基にして作られ、</a:t>
            </a:r>
            <a:endParaRPr lang="en-US" altLang="ja-JP" smtClean="0"/>
          </a:p>
          <a:p>
            <a:pPr lvl="1">
              <a:lnSpc>
                <a:spcPct val="90000"/>
              </a:lnSpc>
            </a:pPr>
            <a:r>
              <a:rPr lang="ja-JP" altLang="en-US" smtClean="0"/>
              <a:t>子クラスが 親クラスの属性や操作を引き継いでいること</a:t>
            </a:r>
          </a:p>
          <a:p>
            <a:pPr lvl="2">
              <a:lnSpc>
                <a:spcPct val="90000"/>
              </a:lnSpc>
            </a:pPr>
            <a:r>
              <a:rPr lang="ja-JP" altLang="en-US" sz="3600" smtClean="0"/>
              <a:t>子クラスでは、親クラスとの差分だけをプログラミングすればよい</a:t>
            </a:r>
          </a:p>
        </p:txBody>
      </p:sp>
      <p:sp>
        <p:nvSpPr>
          <p:cNvPr id="614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5A96B83-C4BD-49CC-8657-23544BF8E588}" type="slidenum">
              <a:rPr lang="ja-JP" altLang="en-US">
                <a:latin typeface="ＭＳ Ｐゴシック" pitchFamily="50" charset="-128"/>
              </a:rPr>
              <a:pPr algn="r"/>
              <a:t>63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オブジェクト指向言語の特徴</a:t>
            </a:r>
          </a:p>
        </p:txBody>
      </p:sp>
      <p:sp>
        <p:nvSpPr>
          <p:cNvPr id="62467" name="Rectangle 3"/>
          <p:cNvSpPr>
            <a:spLocks noGrp="1" noChangeArrowheads="1"/>
          </p:cNvSpPr>
          <p:nvPr>
            <p:ph type="body" idx="1"/>
          </p:nvPr>
        </p:nvSpPr>
        <p:spPr>
          <a:xfrm>
            <a:off x="682625" y="1844675"/>
            <a:ext cx="7772400" cy="3384550"/>
          </a:xfrm>
        </p:spPr>
        <p:txBody>
          <a:bodyPr/>
          <a:lstStyle/>
          <a:p>
            <a:pPr>
              <a:lnSpc>
                <a:spcPct val="110000"/>
              </a:lnSpc>
            </a:pPr>
            <a:r>
              <a:rPr lang="ja-JP" altLang="en-US" smtClean="0"/>
              <a:t>ポリモーフィズム</a:t>
            </a:r>
          </a:p>
          <a:p>
            <a:pPr lvl="1">
              <a:lnSpc>
                <a:spcPct val="110000"/>
              </a:lnSpc>
            </a:pPr>
            <a:r>
              <a:rPr lang="ja-JP" altLang="en-US" smtClean="0"/>
              <a:t>一つの操作名で、複数の異なったデータ型（クラス）に対して同様の操作を行うこと</a:t>
            </a:r>
            <a:endParaRPr lang="ja-JP" altLang="en-US" sz="4000" smtClean="0"/>
          </a:p>
        </p:txBody>
      </p:sp>
      <p:sp>
        <p:nvSpPr>
          <p:cNvPr id="624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1E47947-C14B-4084-9601-1DA2BD2041BA}" type="slidenum">
              <a:rPr lang="ja-JP" altLang="en-US">
                <a:latin typeface="ＭＳ Ｐゴシック" pitchFamily="50" charset="-128"/>
              </a:rPr>
              <a:pPr algn="r"/>
              <a:t>64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オブジェクト指向言語の特徴</a:t>
            </a:r>
          </a:p>
        </p:txBody>
      </p:sp>
      <p:sp>
        <p:nvSpPr>
          <p:cNvPr id="63491" name="Rectangle 3"/>
          <p:cNvSpPr>
            <a:spLocks noGrp="1" noChangeArrowheads="1"/>
          </p:cNvSpPr>
          <p:nvPr>
            <p:ph type="body" idx="1"/>
          </p:nvPr>
        </p:nvSpPr>
        <p:spPr/>
        <p:txBody>
          <a:bodyPr/>
          <a:lstStyle/>
          <a:p>
            <a:pPr lvl="2"/>
            <a:r>
              <a:rPr lang="ja-JP" altLang="en-US" sz="3600" smtClean="0"/>
              <a:t>例１</a:t>
            </a:r>
            <a:r>
              <a:rPr lang="en-US" altLang="ja-JP" sz="3600" smtClean="0"/>
              <a:t>) </a:t>
            </a:r>
            <a:r>
              <a:rPr lang="ja-JP" altLang="en-US" sz="3600" smtClean="0"/>
              <a:t>リストのサイズは</a:t>
            </a:r>
            <a:br>
              <a:rPr lang="ja-JP" altLang="en-US" sz="3600" smtClean="0"/>
            </a:br>
            <a:r>
              <a:rPr lang="ja-JP" altLang="en-US" sz="3600" smtClean="0"/>
              <a:t>	     </a:t>
            </a:r>
            <a:r>
              <a:rPr lang="en-US" altLang="ja-JP" sz="3600" smtClean="0"/>
              <a:t>list.size()</a:t>
            </a:r>
            <a:br>
              <a:rPr lang="en-US" altLang="ja-JP" sz="3600" smtClean="0"/>
            </a:br>
            <a:r>
              <a:rPr lang="en-US" altLang="ja-JP" sz="3600" smtClean="0"/>
              <a:t>      </a:t>
            </a:r>
            <a:r>
              <a:rPr lang="ja-JP" altLang="en-US" sz="3600" smtClean="0"/>
              <a:t>で求まり、ベクタのサイズも</a:t>
            </a:r>
            <a:br>
              <a:rPr lang="ja-JP" altLang="en-US" sz="3600" smtClean="0"/>
            </a:br>
            <a:r>
              <a:rPr lang="ja-JP" altLang="en-US" sz="3600" smtClean="0"/>
              <a:t>	     </a:t>
            </a:r>
            <a:r>
              <a:rPr lang="en-US" altLang="ja-JP" sz="3600" smtClean="0"/>
              <a:t>vector.size() </a:t>
            </a:r>
            <a:br>
              <a:rPr lang="en-US" altLang="ja-JP" sz="3600" smtClean="0"/>
            </a:br>
            <a:r>
              <a:rPr lang="en-US" altLang="ja-JP" sz="3600" smtClean="0"/>
              <a:t>      </a:t>
            </a:r>
            <a:r>
              <a:rPr lang="ja-JP" altLang="en-US" sz="3600" smtClean="0"/>
              <a:t>で求まる</a:t>
            </a:r>
          </a:p>
          <a:p>
            <a:pPr lvl="2">
              <a:buFont typeface="Wingdings" pitchFamily="2" charset="2"/>
              <a:buNone/>
            </a:pPr>
            <a:r>
              <a:rPr lang="ja-JP" altLang="en-US" sz="3600" smtClean="0"/>
              <a:t>		 （どちらのクラスにも、</a:t>
            </a:r>
            <a:r>
              <a:rPr lang="en-US" altLang="ja-JP" sz="3600" smtClean="0"/>
              <a:t>size</a:t>
            </a:r>
            <a:br>
              <a:rPr lang="en-US" altLang="ja-JP" sz="3600" smtClean="0"/>
            </a:br>
            <a:r>
              <a:rPr lang="en-US" altLang="ja-JP" sz="3600" smtClean="0"/>
              <a:t>	   </a:t>
            </a:r>
            <a:r>
              <a:rPr lang="ja-JP" altLang="en-US" sz="3600" smtClean="0"/>
              <a:t>メソッドが定義される）</a:t>
            </a:r>
            <a:endParaRPr lang="en-US" altLang="ja-JP" sz="3600" smtClean="0"/>
          </a:p>
        </p:txBody>
      </p:sp>
      <p:sp>
        <p:nvSpPr>
          <p:cNvPr id="634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D8169F5-27F3-42F1-9991-C4A1A1D8931B}" type="slidenum">
              <a:rPr lang="ja-JP" altLang="en-US">
                <a:latin typeface="ＭＳ Ｐゴシック" pitchFamily="50" charset="-128"/>
              </a:rPr>
              <a:pPr algn="r"/>
              <a:t>65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p:spPr>
        <p:txBody>
          <a:bodyPr/>
          <a:lstStyle/>
          <a:p>
            <a:r>
              <a:rPr lang="ja-JP" altLang="en-US" smtClean="0">
                <a:effectLst/>
              </a:rPr>
              <a:t>５</a:t>
            </a:r>
            <a:r>
              <a:rPr lang="en-US" altLang="ja-JP" smtClean="0">
                <a:effectLst/>
              </a:rPr>
              <a:t>.</a:t>
            </a:r>
            <a:r>
              <a:rPr lang="ja-JP" altLang="en-US" smtClean="0">
                <a:effectLst/>
              </a:rPr>
              <a:t>２ オブジェクト指向言語の特徴</a:t>
            </a:r>
          </a:p>
        </p:txBody>
      </p:sp>
      <p:sp>
        <p:nvSpPr>
          <p:cNvPr id="64515" name="Rectangle 3"/>
          <p:cNvSpPr>
            <a:spLocks noGrp="1" noChangeArrowheads="1"/>
          </p:cNvSpPr>
          <p:nvPr>
            <p:ph type="body" idx="1"/>
          </p:nvPr>
        </p:nvSpPr>
        <p:spPr/>
        <p:txBody>
          <a:bodyPr/>
          <a:lstStyle/>
          <a:p>
            <a:pPr lvl="2"/>
            <a:r>
              <a:rPr lang="ja-JP" altLang="en-US" sz="3600" smtClean="0"/>
              <a:t>例２</a:t>
            </a:r>
            <a:r>
              <a:rPr lang="en-US" altLang="ja-JP" sz="3600" smtClean="0"/>
              <a:t>) </a:t>
            </a:r>
            <a:r>
              <a:rPr lang="ja-JP" altLang="en-US" sz="3600" smtClean="0"/>
              <a:t>演算子＋は、数値の和に</a:t>
            </a:r>
            <a:br>
              <a:rPr lang="ja-JP" altLang="en-US" sz="3600" smtClean="0"/>
            </a:br>
            <a:r>
              <a:rPr lang="ja-JP" altLang="en-US" sz="3600" smtClean="0"/>
              <a:t>       も文字列の結合にも適用可</a:t>
            </a:r>
          </a:p>
          <a:p>
            <a:pPr lvl="2">
              <a:lnSpc>
                <a:spcPct val="120000"/>
              </a:lnSpc>
              <a:buFont typeface="Wingdings" pitchFamily="2" charset="2"/>
              <a:buNone/>
            </a:pPr>
            <a:r>
              <a:rPr lang="en-US" altLang="ja-JP" sz="3600" smtClean="0"/>
              <a:t>		1 + 3         	  (= 4)</a:t>
            </a:r>
          </a:p>
          <a:p>
            <a:pPr lvl="2">
              <a:buFont typeface="Wingdings" pitchFamily="2" charset="2"/>
              <a:buNone/>
            </a:pPr>
            <a:r>
              <a:rPr lang="en-US" altLang="ja-JP" sz="3600" smtClean="0"/>
              <a:t>		"AB" + "CDE" (= "ABCDE")</a:t>
            </a:r>
          </a:p>
        </p:txBody>
      </p:sp>
      <p:sp>
        <p:nvSpPr>
          <p:cNvPr id="645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1A86503-FB1E-493B-A668-E533FDDFF8DB}" type="slidenum">
              <a:rPr lang="ja-JP" altLang="en-US">
                <a:latin typeface="ＭＳ Ｐゴシック" pitchFamily="50" charset="-128"/>
              </a:rPr>
              <a:pPr algn="r"/>
              <a:t>66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2625" y="2276475"/>
            <a:ext cx="8080375" cy="1143000"/>
          </a:xfrm>
          <a:noFill/>
        </p:spPr>
        <p:txBody>
          <a:bodyPr/>
          <a:lstStyle/>
          <a:p>
            <a:r>
              <a:rPr lang="ja-JP" altLang="en-US" smtClean="0">
                <a:effectLst/>
              </a:rPr>
              <a:t>６</a:t>
            </a:r>
            <a:r>
              <a:rPr lang="en-US" altLang="ja-JP" smtClean="0">
                <a:effectLst/>
              </a:rPr>
              <a:t>. </a:t>
            </a:r>
            <a:r>
              <a:rPr lang="ja-JP" altLang="en-US" smtClean="0">
                <a:effectLst/>
              </a:rPr>
              <a:t>その他のパラダイム</a:t>
            </a:r>
          </a:p>
        </p:txBody>
      </p:sp>
      <p:sp>
        <p:nvSpPr>
          <p:cNvPr id="512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47D4AFF-FB89-477B-9C9D-F7836E4FE837}" type="slidenum">
              <a:rPr lang="ja-JP" altLang="en-US">
                <a:latin typeface="ＭＳ Ｐゴシック" pitchFamily="50" charset="-128"/>
              </a:rPr>
              <a:pPr algn="r"/>
              <a:t>67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６</a:t>
            </a:r>
            <a:r>
              <a:rPr kumimoji="1" lang="en-US" altLang="ja-JP" smtClean="0"/>
              <a:t>.</a:t>
            </a:r>
            <a:r>
              <a:rPr kumimoji="1" lang="ja-JP" altLang="en-US" smtClean="0"/>
              <a:t> その他のパラダイム</a:t>
            </a:r>
            <a:endParaRPr kumimoji="1" lang="ja-JP" altLang="en-US"/>
          </a:p>
        </p:txBody>
      </p:sp>
      <p:sp>
        <p:nvSpPr>
          <p:cNvPr id="3" name="コンテンツ プレースホルダ 2"/>
          <p:cNvSpPr>
            <a:spLocks noGrp="1"/>
          </p:cNvSpPr>
          <p:nvPr>
            <p:ph idx="1"/>
          </p:nvPr>
        </p:nvSpPr>
        <p:spPr/>
        <p:txBody>
          <a:bodyPr/>
          <a:lstStyle/>
          <a:p>
            <a:r>
              <a:rPr lang="ja-JP" altLang="en-US" smtClean="0"/>
              <a:t>アスペクト指向</a:t>
            </a:r>
            <a:endParaRPr lang="en-US" altLang="ja-JP" smtClean="0"/>
          </a:p>
          <a:p>
            <a:pPr lvl="1"/>
            <a:r>
              <a:rPr lang="ja-JP" altLang="en-US" smtClean="0"/>
              <a:t>オブジェクト指向の問題点を補うため考えられた</a:t>
            </a:r>
            <a:endParaRPr lang="en-US" altLang="ja-JP" smtClean="0"/>
          </a:p>
          <a:p>
            <a:pPr lvl="1"/>
            <a:r>
              <a:rPr lang="ja-JP" altLang="en-US" smtClean="0"/>
              <a:t>クラス間を横断するような機能を、「アスペクト」として分離しモジュール化</a:t>
            </a:r>
            <a:endParaRPr lang="en-US" altLang="ja-JP" smtClean="0"/>
          </a:p>
          <a:p>
            <a:pPr lvl="1"/>
            <a:r>
              <a:rPr lang="en-US" altLang="ja-JP" smtClean="0"/>
              <a:t>AcpectC++</a:t>
            </a:r>
            <a:r>
              <a:rPr lang="ja-JP" altLang="en-US" smtClean="0"/>
              <a:t>、 </a:t>
            </a:r>
            <a:r>
              <a:rPr lang="en-US" altLang="ja-JP" smtClean="0"/>
              <a:t>AspectJ</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1A86503-FB1E-493B-A668-E533FDDFF8DB}" type="slidenum">
              <a:rPr lang="ja-JP" altLang="en-US">
                <a:latin typeface="ＭＳ Ｐゴシック" pitchFamily="50" charset="-128"/>
              </a:rPr>
              <a:pPr algn="r"/>
              <a:t>68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６</a:t>
            </a:r>
            <a:r>
              <a:rPr lang="en-US" altLang="ja-JP" smtClean="0"/>
              <a:t>.</a:t>
            </a:r>
            <a:r>
              <a:rPr lang="ja-JP" altLang="en-US" smtClean="0"/>
              <a:t> その他のパラダイム</a:t>
            </a:r>
            <a:endParaRPr kumimoji="1" lang="ja-JP" altLang="en-US"/>
          </a:p>
        </p:txBody>
      </p:sp>
      <p:sp>
        <p:nvSpPr>
          <p:cNvPr id="3" name="コンテンツ プレースホルダ 2"/>
          <p:cNvSpPr>
            <a:spLocks noGrp="1"/>
          </p:cNvSpPr>
          <p:nvPr>
            <p:ph idx="1"/>
          </p:nvPr>
        </p:nvSpPr>
        <p:spPr/>
        <p:txBody>
          <a:bodyPr/>
          <a:lstStyle/>
          <a:p>
            <a:r>
              <a:rPr lang="ja-JP" altLang="en-US" smtClean="0"/>
              <a:t>契約プログラミング</a:t>
            </a:r>
            <a:endParaRPr lang="en-US" altLang="ja-JP" smtClean="0"/>
          </a:p>
          <a:p>
            <a:pPr lvl="1"/>
            <a:r>
              <a:rPr lang="ja-JP" altLang="en-US" smtClean="0"/>
              <a:t>設計の安全性を高める技法</a:t>
            </a:r>
          </a:p>
          <a:p>
            <a:pPr lvl="1"/>
            <a:r>
              <a:rPr lang="ja-JP" altLang="en-US" smtClean="0"/>
              <a:t>コード中に、プログラムが満たすべき仕様について記述する</a:t>
            </a:r>
            <a:endParaRPr lang="en-US" altLang="ja-JP" smtClean="0"/>
          </a:p>
          <a:p>
            <a:pPr lvl="2"/>
            <a:r>
              <a:rPr lang="ja-JP" altLang="en-US" sz="3600" smtClean="0"/>
              <a:t>事前条件、事後条件、不変条件</a:t>
            </a:r>
            <a:endParaRPr lang="en-US" altLang="ja-JP" sz="3600" smtClean="0"/>
          </a:p>
          <a:p>
            <a:pPr lvl="1"/>
            <a:r>
              <a:rPr lang="en-US" altLang="ja-JP" smtClean="0"/>
              <a:t>Eiffel</a:t>
            </a:r>
            <a:r>
              <a:rPr lang="ja-JP" altLang="en-US" smtClean="0"/>
              <a:t>、</a:t>
            </a:r>
            <a:r>
              <a:rPr lang="en-US" altLang="ja-JP" smtClean="0"/>
              <a:t>D</a:t>
            </a:r>
            <a:r>
              <a:rPr kumimoji="1" lang="ja-JP" altLang="en-US" smtClean="0"/>
              <a:t>言語</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1A86503-FB1E-493B-A668-E533FDDFF8DB}" type="slidenum">
              <a:rPr lang="ja-JP" altLang="en-US">
                <a:latin typeface="ＭＳ Ｐゴシック" pitchFamily="50" charset="-128"/>
              </a:rPr>
              <a:pPr algn="r"/>
              <a:t>69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１</a:t>
            </a:r>
            <a:r>
              <a:rPr lang="en-US" altLang="ja-JP" smtClean="0">
                <a:effectLst/>
              </a:rPr>
              <a:t>. </a:t>
            </a:r>
            <a:r>
              <a:rPr lang="ja-JP" altLang="en-US" smtClean="0">
                <a:effectLst/>
              </a:rPr>
              <a:t>プログラミングパラダイム</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注意：</a:t>
            </a:r>
            <a:endParaRPr kumimoji="1" lang="en-US" altLang="ja-JP" smtClean="0"/>
          </a:p>
          <a:p>
            <a:pPr lvl="1"/>
            <a:r>
              <a:rPr kumimoji="1" lang="ja-JP" altLang="en-US" smtClean="0"/>
              <a:t>他にも、いろいろある</a:t>
            </a:r>
            <a:endParaRPr kumimoji="1" lang="en-US" altLang="ja-JP" smtClean="0"/>
          </a:p>
          <a:p>
            <a:pPr lvl="1"/>
            <a:r>
              <a:rPr lang="ja-JP" altLang="en-US" smtClean="0"/>
              <a:t>各パラダイムは、必ずしも排他的なものではない</a:t>
            </a:r>
            <a:endParaRPr kumimoji="1" lang="en-US" altLang="ja-JP" smtClean="0"/>
          </a:p>
          <a:p>
            <a:pPr marL="990600" lvl="1" indent="-533400">
              <a:buNone/>
            </a:pPr>
            <a:r>
              <a:rPr lang="ja-JP" altLang="en-US" smtClean="0">
                <a:solidFill>
                  <a:srgbClr val="FFC000"/>
                </a:solidFill>
              </a:rPr>
              <a:t>⇒ </a:t>
            </a:r>
            <a:r>
              <a:rPr kumimoji="1" lang="en-US" altLang="ja-JP" smtClean="0"/>
              <a:t>1</a:t>
            </a:r>
            <a:r>
              <a:rPr kumimoji="1" lang="ja-JP" altLang="en-US" smtClean="0"/>
              <a:t>つの言語が、複数のパラダイムに対応していることもある</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6473AE6-EE2E-4F3F-9977-1440A8381BBE}" type="slidenum">
              <a:rPr lang="ja-JP" altLang="en-US">
                <a:latin typeface="ＭＳ Ｐゴシック" pitchFamily="50" charset="-128"/>
              </a:rPr>
              <a:pPr algn="r"/>
              <a:t>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６</a:t>
            </a:r>
            <a:r>
              <a:rPr lang="en-US" altLang="ja-JP" smtClean="0"/>
              <a:t>.</a:t>
            </a:r>
            <a:r>
              <a:rPr lang="ja-JP" altLang="en-US" smtClean="0"/>
              <a:t> その他のパラダイム</a:t>
            </a:r>
            <a:endParaRPr kumimoji="1" lang="ja-JP" altLang="en-US"/>
          </a:p>
        </p:txBody>
      </p:sp>
      <p:sp>
        <p:nvSpPr>
          <p:cNvPr id="3" name="コンテンツ プレースホルダ 2"/>
          <p:cNvSpPr>
            <a:spLocks noGrp="1"/>
          </p:cNvSpPr>
          <p:nvPr>
            <p:ph idx="1"/>
          </p:nvPr>
        </p:nvSpPr>
        <p:spPr>
          <a:xfrm>
            <a:off x="682625" y="1981200"/>
            <a:ext cx="7772400" cy="4328120"/>
          </a:xfrm>
        </p:spPr>
        <p:txBody>
          <a:bodyPr/>
          <a:lstStyle/>
          <a:p>
            <a:r>
              <a:rPr lang="ja-JP" altLang="en-US" smtClean="0"/>
              <a:t>ジェネリックプログラミング</a:t>
            </a:r>
            <a:endParaRPr lang="en-US" altLang="ja-JP" smtClean="0"/>
          </a:p>
          <a:p>
            <a:pPr lvl="1"/>
            <a:r>
              <a:rPr lang="ja-JP" altLang="en-US" smtClean="0"/>
              <a:t>データ形式に依存しないプログラミング方式</a:t>
            </a:r>
          </a:p>
          <a:p>
            <a:pPr lvl="1"/>
            <a:r>
              <a:rPr lang="ja-JP" altLang="en-US" smtClean="0"/>
              <a:t>データ型でコードをインスタンス化する（</a:t>
            </a:r>
            <a:r>
              <a:rPr lang="en-US" altLang="ja-JP" smtClean="0"/>
              <a:t>C++</a:t>
            </a:r>
            <a:r>
              <a:rPr lang="ja-JP" altLang="en-US" smtClean="0"/>
              <a:t>の</a:t>
            </a:r>
            <a:r>
              <a:rPr lang="en-US" altLang="ja-JP" smtClean="0"/>
              <a:t>template</a:t>
            </a:r>
            <a:r>
              <a:rPr lang="ja-JP" altLang="en-US" smtClean="0"/>
              <a:t>）、あるいはデータ型をパラメータとして渡す</a:t>
            </a:r>
            <a:endParaRPr lang="en-US" altLang="ja-JP" smtClean="0"/>
          </a:p>
          <a:p>
            <a:pPr lvl="1"/>
            <a:r>
              <a:rPr lang="en-US" altLang="ja-JP" smtClean="0"/>
              <a:t>C++</a:t>
            </a:r>
            <a:r>
              <a:rPr lang="ja-JP" altLang="en-US" smtClean="0"/>
              <a:t>、</a:t>
            </a:r>
            <a:r>
              <a:rPr lang="en-US" altLang="ja-JP" smtClean="0"/>
              <a:t>D</a:t>
            </a:r>
            <a:r>
              <a:rPr lang="ja-JP" altLang="en-US" smtClean="0"/>
              <a:t>、</a:t>
            </a:r>
            <a:r>
              <a:rPr lang="en-US" altLang="ja-JP" smtClean="0"/>
              <a:t>Eiffel</a:t>
            </a:r>
            <a:r>
              <a:rPr lang="ja-JP" altLang="en-US" smtClean="0"/>
              <a:t>、</a:t>
            </a:r>
            <a:r>
              <a:rPr lang="en-US" altLang="ja-JP" smtClean="0"/>
              <a:t>Java </a:t>
            </a:r>
            <a:r>
              <a:rPr lang="ja-JP" altLang="en-US" smtClean="0"/>
              <a:t>など</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1A86503-FB1E-493B-A668-E533FDDFF8DB}" type="slidenum">
              <a:rPr lang="ja-JP" altLang="en-US">
                <a:latin typeface="ＭＳ Ｐゴシック" pitchFamily="50" charset="-128"/>
              </a:rPr>
              <a:pPr algn="r"/>
              <a:t>70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６</a:t>
            </a:r>
            <a:r>
              <a:rPr lang="en-US" altLang="ja-JP" smtClean="0"/>
              <a:t>.</a:t>
            </a:r>
            <a:r>
              <a:rPr lang="ja-JP" altLang="en-US" smtClean="0"/>
              <a:t> その他のパラダイム</a:t>
            </a:r>
            <a:endParaRPr kumimoji="1" lang="ja-JP" altLang="en-US"/>
          </a:p>
        </p:txBody>
      </p:sp>
      <p:sp>
        <p:nvSpPr>
          <p:cNvPr id="3" name="コンテンツ プレースホルダ 2"/>
          <p:cNvSpPr>
            <a:spLocks noGrp="1"/>
          </p:cNvSpPr>
          <p:nvPr>
            <p:ph idx="1"/>
          </p:nvPr>
        </p:nvSpPr>
        <p:spPr>
          <a:xfrm>
            <a:off x="682625" y="1981200"/>
            <a:ext cx="7772400" cy="4328120"/>
          </a:xfrm>
        </p:spPr>
        <p:txBody>
          <a:bodyPr/>
          <a:lstStyle/>
          <a:p>
            <a:r>
              <a:rPr lang="ja-JP" altLang="en-US" smtClean="0"/>
              <a:t>イベント駆動型プログラミング</a:t>
            </a:r>
            <a:endParaRPr lang="en-US" altLang="ja-JP" smtClean="0"/>
          </a:p>
          <a:p>
            <a:pPr lvl="1"/>
            <a:r>
              <a:rPr lang="ja-JP" altLang="en-US" smtClean="0"/>
              <a:t>イベントを待ち、発生したイベントに従って処理を行う</a:t>
            </a:r>
            <a:endParaRPr lang="en-US" altLang="ja-JP" smtClean="0"/>
          </a:p>
          <a:p>
            <a:pPr lvl="2">
              <a:buNone/>
            </a:pPr>
            <a:r>
              <a:rPr lang="en-US" altLang="ja-JP" sz="3600" smtClean="0">
                <a:solidFill>
                  <a:schemeClr val="accent2"/>
                </a:solidFill>
              </a:rPr>
              <a:t>	</a:t>
            </a:r>
            <a:r>
              <a:rPr lang="ja-JP" altLang="en-US" sz="4000" smtClean="0">
                <a:solidFill>
                  <a:schemeClr val="accent2"/>
                </a:solidFill>
              </a:rPr>
              <a:t>⇔</a:t>
            </a:r>
            <a:r>
              <a:rPr lang="ja-JP" altLang="en-US" sz="3600" smtClean="0"/>
              <a:t>フロー駆動型プログラミング</a:t>
            </a:r>
            <a:endParaRPr lang="en-US" altLang="ja-JP" sz="3600" smtClean="0"/>
          </a:p>
          <a:p>
            <a:pPr lvl="1"/>
            <a:r>
              <a:rPr lang="ja-JP" altLang="en-US" smtClean="0"/>
              <a:t>ＧＵＩを使用するプログラムにて、マウス操作やキーボード操作に対する処理に利用</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1A86503-FB1E-493B-A668-E533FDDFF8DB}" type="slidenum">
              <a:rPr lang="ja-JP" altLang="en-US">
                <a:latin typeface="ＭＳ Ｐゴシック" pitchFamily="50" charset="-128"/>
              </a:rPr>
              <a:pPr algn="r"/>
              <a:t>71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682625" y="2565400"/>
            <a:ext cx="7772400" cy="1150938"/>
          </a:xfrm>
        </p:spPr>
        <p:txBody>
          <a:bodyPr/>
          <a:lstStyle/>
          <a:p>
            <a:pPr algn="ctr">
              <a:buFont typeface="Wingdings" pitchFamily="2" charset="2"/>
              <a:buNone/>
            </a:pPr>
            <a:r>
              <a:rPr lang="ja-JP" altLang="en-US" sz="5400" smtClean="0">
                <a:latin typeface="Times New Roman" pitchFamily="18" charset="0"/>
              </a:rPr>
              <a:t>お疲れさまでした</a:t>
            </a:r>
          </a:p>
        </p:txBody>
      </p:sp>
      <p:pic>
        <p:nvPicPr>
          <p:cNvPr id="65539" name="Picture 5" descr="C:\Users\mizuno\AppData\Local\Microsoft\Windows\Temporary Internet Files\Content.IE5\MHQBHBG4\MMj02840020000[1].gif"/>
          <p:cNvPicPr>
            <a:picLocks noChangeAspect="1" noChangeArrowheads="1" noCrop="1"/>
          </p:cNvPicPr>
          <p:nvPr/>
        </p:nvPicPr>
        <p:blipFill>
          <a:blip r:embed="rId2" cstate="print"/>
          <a:srcRect/>
          <a:stretch>
            <a:fillRect/>
          </a:stretch>
        </p:blipFill>
        <p:spPr bwMode="auto">
          <a:xfrm>
            <a:off x="6084888" y="3860800"/>
            <a:ext cx="1930400" cy="185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2625" y="2276475"/>
            <a:ext cx="8080375" cy="1143000"/>
          </a:xfrm>
          <a:noFill/>
        </p:spPr>
        <p:txBody>
          <a:bodyPr/>
          <a:lstStyle/>
          <a:p>
            <a:r>
              <a:rPr lang="ja-JP" altLang="en-US" smtClean="0">
                <a:effectLst/>
              </a:rPr>
              <a:t>２</a:t>
            </a:r>
            <a:r>
              <a:rPr lang="en-US" altLang="ja-JP" smtClean="0">
                <a:effectLst/>
              </a:rPr>
              <a:t>. </a:t>
            </a:r>
            <a:r>
              <a:rPr lang="ja-JP" altLang="en-US" smtClean="0">
                <a:effectLst/>
              </a:rPr>
              <a:t>命令型言語</a:t>
            </a:r>
          </a:p>
        </p:txBody>
      </p:sp>
      <p:sp>
        <p:nvSpPr>
          <p:cNvPr id="819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A8C8304-EDB3-42E1-B020-D4A8DA7C84BB}" type="slidenum">
              <a:rPr lang="ja-JP" altLang="en-US">
                <a:latin typeface="ＭＳ Ｐゴシック" pitchFamily="50" charset="-128"/>
              </a:rPr>
              <a:pPr algn="r"/>
              <a:t>8</a:t>
            </a:fld>
            <a:endParaRPr lang="en-US" altLang="ja-JP">
              <a:latin typeface="ＭＳ Ｐゴシック" pitchFamily="50" charset="-128"/>
            </a:endParaRPr>
          </a:p>
        </p:txBody>
      </p:sp>
      <p:sp>
        <p:nvSpPr>
          <p:cNvPr id="4" name="テキスト ボックス 3"/>
          <p:cNvSpPr txBox="1"/>
          <p:nvPr/>
        </p:nvSpPr>
        <p:spPr>
          <a:xfrm>
            <a:off x="1331640" y="3140968"/>
            <a:ext cx="5256584" cy="646331"/>
          </a:xfrm>
          <a:prstGeom prst="rect">
            <a:avLst/>
          </a:prstGeom>
          <a:noFill/>
        </p:spPr>
        <p:txBody>
          <a:bodyPr wrap="square" rtlCol="0">
            <a:spAutoFit/>
          </a:bodyPr>
          <a:lstStyle/>
          <a:p>
            <a:r>
              <a:rPr lang="ja-JP" altLang="en-US" sz="3600" smtClean="0">
                <a:solidFill>
                  <a:schemeClr val="tx2"/>
                </a:solidFill>
              </a:rPr>
              <a:t>（</a:t>
            </a:r>
            <a:r>
              <a:rPr lang="en-US" altLang="ja-JP" sz="3600" smtClean="0">
                <a:solidFill>
                  <a:schemeClr val="tx2"/>
                </a:solidFill>
              </a:rPr>
              <a:t>imperative </a:t>
            </a:r>
            <a:r>
              <a:rPr lang="ja-JP" altLang="en-US" sz="3600" smtClean="0">
                <a:solidFill>
                  <a:schemeClr val="tx2"/>
                </a:solidFill>
              </a:rPr>
              <a:t>ｌ</a:t>
            </a:r>
            <a:r>
              <a:rPr lang="en-US" altLang="ja-JP" sz="3600" smtClean="0">
                <a:solidFill>
                  <a:schemeClr val="tx2"/>
                </a:solidFill>
              </a:rPr>
              <a:t>anguage</a:t>
            </a:r>
            <a:r>
              <a:rPr lang="ja-JP" altLang="en-US" sz="3600" smtClean="0">
                <a:solidFill>
                  <a:schemeClr val="tx2"/>
                </a:solidFill>
              </a:rPr>
              <a:t>）</a:t>
            </a:r>
            <a:endParaRPr kumimoji="1" lang="ja-JP" altLang="en-US" sz="360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命令型言語の理論モデル</a:t>
            </a:r>
          </a:p>
        </p:txBody>
      </p:sp>
      <p:sp>
        <p:nvSpPr>
          <p:cNvPr id="9219" name="Rectangle 3"/>
          <p:cNvSpPr>
            <a:spLocks noGrp="1" noChangeArrowheads="1"/>
          </p:cNvSpPr>
          <p:nvPr>
            <p:ph type="body" idx="1"/>
          </p:nvPr>
        </p:nvSpPr>
        <p:spPr/>
        <p:txBody>
          <a:bodyPr/>
          <a:lstStyle/>
          <a:p>
            <a:r>
              <a:rPr lang="ja-JP" altLang="en-US" smtClean="0"/>
              <a:t>最初の高級言語 </a:t>
            </a:r>
            <a:r>
              <a:rPr lang="en-US" altLang="ja-JP" smtClean="0"/>
              <a:t>Fortran </a:t>
            </a:r>
            <a:r>
              <a:rPr lang="ja-JP" altLang="en-US" smtClean="0"/>
              <a:t>の目的は</a:t>
            </a:r>
          </a:p>
          <a:p>
            <a:pPr lvl="1"/>
            <a:r>
              <a:rPr lang="ja-JP" altLang="en-US" smtClean="0"/>
              <a:t>アセンブラ言語による開発の労力を削減すること</a:t>
            </a:r>
          </a:p>
          <a:p>
            <a:pPr lvl="1"/>
            <a:endParaRPr lang="ja-JP" altLang="en-US" smtClean="0"/>
          </a:p>
          <a:p>
            <a:r>
              <a:rPr lang="ja-JP" altLang="en-US" smtClean="0"/>
              <a:t>機械語の影響</a:t>
            </a:r>
          </a:p>
          <a:p>
            <a:pPr lvl="1"/>
            <a:r>
              <a:rPr lang="ja-JP" altLang="en-US" smtClean="0"/>
              <a:t>四則演算、代入、手続き</a:t>
            </a:r>
          </a:p>
        </p:txBody>
      </p:sp>
      <p:sp>
        <p:nvSpPr>
          <p:cNvPr id="9220" name="AutoShape 4"/>
          <p:cNvSpPr>
            <a:spLocks noChangeArrowheads="1"/>
          </p:cNvSpPr>
          <p:nvPr/>
        </p:nvSpPr>
        <p:spPr bwMode="auto">
          <a:xfrm>
            <a:off x="2339752" y="3861048"/>
            <a:ext cx="1295623" cy="576064"/>
          </a:xfrm>
          <a:prstGeom prst="downArrow">
            <a:avLst>
              <a:gd name="adj1" fmla="val 50000"/>
              <a:gd name="adj2" fmla="val 47713"/>
            </a:avLst>
          </a:prstGeom>
          <a:solidFill>
            <a:schemeClr val="accent2"/>
          </a:solidFill>
          <a:ln w="9525">
            <a:noFill/>
            <a:miter lim="800000"/>
            <a:headEnd/>
            <a:tailEnd/>
          </a:ln>
        </p:spPr>
        <p:txBody>
          <a:bodyPr vert="eaVert" wrap="none" anchor="ctr"/>
          <a:lstStyle/>
          <a:p>
            <a:endParaRPr lang="ja-JP" altLang="en-US"/>
          </a:p>
        </p:txBody>
      </p:sp>
      <p:sp>
        <p:nvSpPr>
          <p:cNvPr id="922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32B95D1-5EAF-44AF-8053-EA868216A647}" type="slidenum">
              <a:rPr lang="ja-JP" altLang="en-US">
                <a:latin typeface="ＭＳ Ｐゴシック" pitchFamily="50" charset="-128"/>
              </a:rPr>
              <a:pPr algn="r"/>
              <a:t>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3946</TotalTime>
  <Words>2745</Words>
  <Application>Microsoft Office PowerPoint</Application>
  <PresentationFormat>画面に合わせる (4:3)</PresentationFormat>
  <Paragraphs>562</Paragraphs>
  <Slides>72</Slides>
  <Notes>19</Notes>
  <HiddenSlides>0</HiddenSlides>
  <MMClips>0</MMClips>
  <ScaleCrop>false</ScaleCrop>
  <HeadingPairs>
    <vt:vector size="4" baseType="variant">
      <vt:variant>
        <vt:lpstr>テーマ</vt:lpstr>
      </vt:variant>
      <vt:variant>
        <vt:i4>1</vt:i4>
      </vt:variant>
      <vt:variant>
        <vt:lpstr>スライド タイトル</vt:lpstr>
      </vt:variant>
      <vt:variant>
        <vt:i4>72</vt:i4>
      </vt:variant>
    </vt:vector>
  </HeadingPairs>
  <TitlesOfParts>
    <vt:vector size="73" baseType="lpstr">
      <vt:lpstr>cp1</vt:lpstr>
      <vt:lpstr>プログラミング言語論</vt:lpstr>
      <vt:lpstr>目次</vt:lpstr>
      <vt:lpstr>１. プログラミングパラダイム</vt:lpstr>
      <vt:lpstr>１. プログラミングパラダイム</vt:lpstr>
      <vt:lpstr>１. プログラミングパラダイム</vt:lpstr>
      <vt:lpstr>１. プログラミングパラダイム</vt:lpstr>
      <vt:lpstr>１. プログラミングパラダイム</vt:lpstr>
      <vt:lpstr>２. 命令型言語</vt:lpstr>
      <vt:lpstr>２.１ 命令型言語の理論モデル</vt:lpstr>
      <vt:lpstr>２.１ 命令型言語の理論モデル</vt:lpstr>
      <vt:lpstr>２.１ 命令型言語の理論モデル</vt:lpstr>
      <vt:lpstr>２.１ 命令型言語の理論モデル</vt:lpstr>
      <vt:lpstr>２.１ 命令型言語の理論モデル</vt:lpstr>
      <vt:lpstr>２.２ 主な命令型言語</vt:lpstr>
      <vt:lpstr>２.３ 手続き型言語としての側面</vt:lpstr>
      <vt:lpstr>２.３ 手続き型言語としての側面</vt:lpstr>
      <vt:lpstr>３. 関数型言語</vt:lpstr>
      <vt:lpstr>３.１ 関数型言語</vt:lpstr>
      <vt:lpstr>３.１ 関数型言語</vt:lpstr>
      <vt:lpstr>３.１ 関数型言語</vt:lpstr>
      <vt:lpstr>３.１ 関数型言語</vt:lpstr>
      <vt:lpstr>３.１ 関数型言語</vt:lpstr>
      <vt:lpstr>３.２ λ記法</vt:lpstr>
      <vt:lpstr>３.２ λ記法</vt:lpstr>
      <vt:lpstr>３.２ λ記法</vt:lpstr>
      <vt:lpstr>３.２ λ記法</vt:lpstr>
      <vt:lpstr>３.２ λ記法</vt:lpstr>
      <vt:lpstr>３.２ λ記法</vt:lpstr>
      <vt:lpstr>３.２ λ記法</vt:lpstr>
      <vt:lpstr>３.２ λ記法</vt:lpstr>
      <vt:lpstr>３.２ λ記法</vt:lpstr>
      <vt:lpstr>３.３ λ計算</vt:lpstr>
      <vt:lpstr>４. 論理型言語</vt:lpstr>
      <vt:lpstr>４. 論理型言語</vt:lpstr>
      <vt:lpstr>４. 論理型言語</vt:lpstr>
      <vt:lpstr>４.１ 論理プログラミング</vt:lpstr>
      <vt:lpstr>４.１ 論理プログラミング</vt:lpstr>
      <vt:lpstr>４.１ 論理プログラミング</vt:lpstr>
      <vt:lpstr>４.１ 論理プログラミング</vt:lpstr>
      <vt:lpstr>４.１ 論理プログラミング</vt:lpstr>
      <vt:lpstr>４.１ 論理プログラミング</vt:lpstr>
      <vt:lpstr>４.１ 論理プログラミング</vt:lpstr>
      <vt:lpstr>４.１ 論理プログラミング</vt:lpstr>
      <vt:lpstr>４.１ 論理プログラミング</vt:lpstr>
      <vt:lpstr>４.１ 論理プログラミング</vt:lpstr>
      <vt:lpstr>５. オブジェクト指向言語</vt:lpstr>
      <vt:lpstr>５. オブジェクト指向言語</vt:lpstr>
      <vt:lpstr>５. オブジェクト指向言語</vt:lpstr>
      <vt:lpstr>５. オブジェクト指向言語</vt:lpstr>
      <vt:lpstr>５. オブジェクト指向言語</vt:lpstr>
      <vt:lpstr>５. オブジェクト指向言語</vt:lpstr>
      <vt:lpstr>５.１ オブジェクト指向の考え方</vt:lpstr>
      <vt:lpstr>５.１ オブジェクト指向の考え方</vt:lpstr>
      <vt:lpstr>５.１ オブジェクト指向の考え方</vt:lpstr>
      <vt:lpstr>５.１ オブジェクト指向の考え方</vt:lpstr>
      <vt:lpstr>５.１ オブジェクト指向の考え方</vt:lpstr>
      <vt:lpstr>５.１ オブジェクト指向の考え方</vt:lpstr>
      <vt:lpstr>５.１ オブジェクト指向の考え方</vt:lpstr>
      <vt:lpstr>５.１ オブジェクト指向の考え方</vt:lpstr>
      <vt:lpstr>５.１ オブジェクト指向の考え方</vt:lpstr>
      <vt:lpstr>５.２ オブジェクト指向言語の特徴</vt:lpstr>
      <vt:lpstr>５.２ オブジェクト指向言語の特徴</vt:lpstr>
      <vt:lpstr>５.２ オブジェクト指向言語の特徴</vt:lpstr>
      <vt:lpstr>５.２ オブジェクト指向言語の特徴</vt:lpstr>
      <vt:lpstr>５.２ オブジェクト指向言語の特徴</vt:lpstr>
      <vt:lpstr>５.２ オブジェクト指向言語の特徴</vt:lpstr>
      <vt:lpstr>６. その他のパラダイム</vt:lpstr>
      <vt:lpstr>６. その他のパラダイム</vt:lpstr>
      <vt:lpstr>６. その他のパラダイム</vt:lpstr>
      <vt:lpstr>６. その他のパラダイム</vt:lpstr>
      <vt:lpstr>６. その他のパラダイム</vt:lpstr>
      <vt:lpstr>スライド 72</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プログラミング言語の特徴と分類</dc:subject>
  <dc:creator>水野嘉明</dc:creator>
  <cp:lastModifiedBy>Mizuno</cp:lastModifiedBy>
  <cp:revision>239</cp:revision>
  <dcterms:created xsi:type="dcterms:W3CDTF">2008-03-12T01:14:58Z</dcterms:created>
  <dcterms:modified xsi:type="dcterms:W3CDTF">2014-08-05T05:05:13Z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2009-2014 水野嘉明</vt:lpwstr>
  </property>
</Properties>
</file>