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271" r:id="rId2"/>
    <p:sldId id="269" r:id="rId3"/>
    <p:sldId id="257" r:id="rId4"/>
    <p:sldId id="278" r:id="rId5"/>
    <p:sldId id="279" r:id="rId6"/>
    <p:sldId id="268" r:id="rId7"/>
    <p:sldId id="280" r:id="rId8"/>
    <p:sldId id="272" r:id="rId9"/>
    <p:sldId id="273" r:id="rId10"/>
    <p:sldId id="270" r:id="rId11"/>
    <p:sldId id="275" r:id="rId12"/>
    <p:sldId id="274" r:id="rId13"/>
    <p:sldId id="282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 autoAdjust="0"/>
    <p:restoredTop sz="94081" autoAdjust="0"/>
  </p:normalViewPr>
  <p:slideViewPr>
    <p:cSldViewPr>
      <p:cViewPr varScale="1">
        <p:scale>
          <a:sx n="109" d="100"/>
          <a:sy n="109" d="100"/>
        </p:scale>
        <p:origin x="-1212" y="-7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406" y="-114"/>
      </p:cViewPr>
      <p:guideLst>
        <p:guide orient="horz" pos="3220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2.xml"/><Relationship Id="rId5" Type="http://schemas.openxmlformats.org/officeDocument/2006/relationships/slide" Target="slides/slide10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200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200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200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演習１解答と解説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200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F954DC2-20D9-401D-B301-53C8C5E1FE2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200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200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14AF237-382F-485A-A267-4D87EEA7A0D5}" type="datetimeFigureOut">
              <a:rPr lang="ja-JP" altLang="en-US"/>
              <a:pPr>
                <a:defRPr/>
              </a:pPr>
              <a:t>2014/7/22</a:t>
            </a:fld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6763"/>
            <a:ext cx="5108575" cy="383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01" tIns="47800" rIns="95601" bIns="4780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4575"/>
            <a:ext cx="56800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200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 smtClean="0"/>
              <a:t>演習１解答と解説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200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C97F594-21CA-4BBF-97EF-64A4FC31D45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15362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31C3F067-C4C2-432C-9CBD-E98B8BA1FF80}" type="slidenum">
              <a:rPr lang="ja-JP" altLang="en-US" smtClean="0">
                <a:ea typeface="ＭＳ Ｐゴシック" charset="-128"/>
              </a:rPr>
              <a:pPr defTabSz="989013"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5363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536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3921CAFD-2F1F-41B8-9002-9E5A7E06AEBE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36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6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09613" y="4857750"/>
            <a:ext cx="5680075" cy="4598988"/>
          </a:xfrm>
          <a:noFill/>
          <a:ln/>
        </p:spPr>
        <p:txBody>
          <a:bodyPr lIns="99040" tIns="49520" rIns="99040" bIns="49520"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7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F5EE0742-A654-45B4-BB4C-DB226A844707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368" name="フッター プレースホルダ 8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演習１解答と解説</a:t>
            </a:r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0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98C8A1FB-022A-4108-B51B-0C27EE0FD155}" type="slidenum">
              <a:rPr lang="ja-JP" altLang="en-US" smtClean="0">
                <a:ea typeface="ＭＳ Ｐゴシック" charset="-128"/>
              </a:rPr>
              <a:pPr defTabSz="989013"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algn="r" defTabSz="989013"/>
            <a:fld id="{E06C0365-0AB9-4F17-8FE4-E9048A55247F}" type="slidenum">
              <a:rPr lang="en-US" altLang="ja-JP" sz="1300">
                <a:latin typeface="Calibri" pitchFamily="34" charset="0"/>
              </a:rPr>
              <a:pPr algn="r" defTabSz="989013"/>
              <a:t>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pitchFamily="18" charset="-128"/>
              </a:rPr>
              <a:t>括弧は、通常は用いない。説明のために付加した。</a:t>
            </a:r>
          </a:p>
        </p:txBody>
      </p:sp>
      <p:sp>
        <p:nvSpPr>
          <p:cNvPr id="17414" name="フッター プレースホルダ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演習１解答と解説</a:t>
            </a:r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20482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1A5ABCCE-BEF3-410D-A686-8F486EEEFE2E}" type="slidenum">
              <a:rPr lang="ja-JP" altLang="en-US" smtClean="0">
                <a:ea typeface="ＭＳ Ｐゴシック" charset="-128"/>
              </a:rPr>
              <a:pPr defTabSz="989013"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algn="r" defTabSz="989013"/>
            <a:fld id="{C30990FD-2741-4116-BAB1-AF4D1E8B6E74}" type="slidenum">
              <a:rPr lang="en-US" altLang="ja-JP" sz="1300">
                <a:latin typeface="Calibri" pitchFamily="34" charset="0"/>
              </a:rPr>
              <a:pPr algn="r" defTabSz="989013"/>
              <a:t>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20486" name="フッター プレースホルダ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演習１解答と解説</a:t>
            </a:r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20482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1A5ABCCE-BEF3-410D-A686-8F486EEEFE2E}" type="slidenum">
              <a:rPr lang="ja-JP" altLang="en-US" smtClean="0">
                <a:ea typeface="ＭＳ Ｐゴシック" charset="-128"/>
              </a:rPr>
              <a:pPr defTabSz="989013"/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algn="r" defTabSz="989013"/>
            <a:fld id="{C30990FD-2741-4116-BAB1-AF4D1E8B6E74}" type="slidenum">
              <a:rPr lang="en-US" altLang="ja-JP" sz="1300">
                <a:latin typeface="Calibri" pitchFamily="34" charset="0"/>
              </a:rPr>
              <a:pPr algn="r" defTabSz="989013"/>
              <a:t>7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20486" name="フッター プレースホルダ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演習１解答と解説</a:t>
            </a:r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23554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D046F7F4-0064-463A-80A6-2B1ADBB045CB}" type="slidenum">
              <a:rPr lang="ja-JP" altLang="en-US" smtClean="0">
                <a:ea typeface="ＭＳ Ｐゴシック" charset="-128"/>
              </a:rPr>
              <a:pPr defTabSz="989013"/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3555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algn="r" defTabSz="989013"/>
            <a:fld id="{C5D7FB1E-B747-41ED-A71C-0EC047B87971}" type="slidenum">
              <a:rPr lang="en-US" altLang="ja-JP" sz="1300">
                <a:latin typeface="Calibri" pitchFamily="34" charset="0"/>
              </a:rPr>
              <a:pPr algn="r" defTabSz="989013"/>
              <a:t>9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23558" name="フッター プレースホルダ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演習１解答と解説</a:t>
            </a:r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25602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89013"/>
            <a:fld id="{B600F409-64AF-437C-8D92-7CD14C2F391E}" type="slidenum">
              <a:rPr lang="ja-JP" altLang="en-US" smtClean="0">
                <a:ea typeface="ＭＳ Ｐゴシック" charset="-128"/>
              </a:rPr>
              <a:pPr defTabSz="989013"/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7" tIns="49489" rIns="98977" bIns="49489" anchor="b"/>
          <a:lstStyle/>
          <a:p>
            <a:pPr algn="r" defTabSz="989013"/>
            <a:fld id="{312D21CC-1B1D-4510-87AA-7E99117324F2}" type="slidenum">
              <a:rPr lang="en-US" altLang="ja-JP" sz="1300">
                <a:latin typeface="Calibri" pitchFamily="34" charset="0"/>
              </a:rPr>
              <a:pPr algn="r" defTabSz="989013"/>
              <a:t>10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25606" name="フッター プレースホルダ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89013"/>
            <a:r>
              <a:rPr lang="ja-JP" altLang="en-US" smtClean="0">
                <a:ea typeface="ＭＳ Ｐゴシック" charset="-128"/>
              </a:rPr>
              <a:t>演習１解答と解説</a:t>
            </a:r>
            <a:endParaRPr lang="en-US" altLang="ja-JP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ja-JP" altLang="en-US" smtClean="0"/>
              <a:t>エラーチェックは、省略されている。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>
              <a:defRPr/>
            </a:pPr>
            <a:fld id="{9FE56526-E9C5-4F75-ACC3-00420BD03978}" type="slidenum">
              <a:rPr lang="ja-JP" altLang="en-US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17410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741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 smtClean="0"/>
              <a:t>演習１解答と解説</a:t>
            </a:r>
            <a:endParaRPr lang="en-US" altLang="ja-JP"/>
          </a:p>
        </p:txBody>
      </p:sp>
      <p:sp>
        <p:nvSpPr>
          <p:cNvPr id="17412" name="スライド番号プレースホルダ 6"/>
          <p:cNvSpPr txBox="1">
            <a:spLocks noGrp="1"/>
          </p:cNvSpPr>
          <p:nvPr/>
        </p:nvSpPr>
        <p:spPr bwMode="auto">
          <a:xfrm>
            <a:off x="4021138" y="97091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970" tIns="49485" rIns="98970" bIns="49485" anchor="b"/>
          <a:lstStyle/>
          <a:p>
            <a:pPr algn="r" defTabSz="989013"/>
            <a:fld id="{B3395299-D923-4E30-BE21-32EE6448F045}" type="slidenum">
              <a:rPr lang="ja-JP" altLang="en-US" sz="1300">
                <a:latin typeface="Calibri" pitchFamily="34" charset="0"/>
              </a:rPr>
              <a:pPr algn="r" defTabSz="989013"/>
              <a:t>15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74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A10ED-E752-4060-80F0-37E38D45566D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46DF6-590E-4A8D-B110-3E4C1A9D228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AA67A-2555-4454-97F6-6CB2562F37A8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F5D92-5E90-4180-9C74-05C45FCF9C1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BD12-183E-49A9-85D7-D2C4BE2F0673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38761-B878-40DB-9E52-6C4A54B90C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988DB-C543-4916-8588-29676119CC79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B23E2-0E6C-4F84-A3F3-E227F80BE93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BDFBC-234D-4394-94CF-9FBC8DE3A259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9B18C-AEB2-49F8-9D9C-87C6F64B8A5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C4E03-961E-4440-BAF6-93CE51FC05CA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319B8-4D8D-4A4A-B66D-47E384597D4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B55D5-1B90-4FCE-8A70-AAF5DB738922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D84F1-EBAD-4E50-897B-E9E0646FEC5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B34B7-A7C1-480F-AEAF-FCE5A96D6F68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AAF8-85E9-4165-8F32-61BEF611FD1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2C03E-CFEB-4803-B8D4-B1BC205A83DB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BA24E-6762-4CA1-9E58-6BE5F29C51E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932C9-538E-4379-B3D5-74C8415A2E54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4B23B-AD9B-4026-B087-736977F4C3D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4531E3BA-BCAB-437B-A80D-924AE992168A}" type="datetime1">
              <a:rPr lang="ja-JP" altLang="en-US"/>
              <a:pPr>
                <a:defRPr/>
              </a:pPr>
              <a:t>2014/7/22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C7478700-83BF-4B13-A3EB-8639319FD20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 idx="4294967295"/>
          </p:nvPr>
        </p:nvSpPr>
        <p:spPr>
          <a:xfrm>
            <a:off x="931863" y="1071563"/>
            <a:ext cx="7280275" cy="114300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ja-JP" altLang="en-US" sz="5400" smtClean="0"/>
              <a:t>プログラミング言語論</a:t>
            </a:r>
            <a:endParaRPr lang="ja-JP" altLang="en-US" sz="5400"/>
          </a:p>
        </p:txBody>
      </p:sp>
      <p:sp>
        <p:nvSpPr>
          <p:cNvPr id="14338" name="サブタイトル 2"/>
          <p:cNvSpPr>
            <a:spLocks noGrp="1"/>
          </p:cNvSpPr>
          <p:nvPr>
            <p:ph type="subTitle" sz="quarter" idx="4294967295"/>
          </p:nvPr>
        </p:nvSpPr>
        <p:spPr>
          <a:xfrm>
            <a:off x="1187450" y="3614738"/>
            <a:ext cx="7272338" cy="893762"/>
          </a:xfrm>
        </p:spPr>
        <p:txBody>
          <a:bodyPr lIns="92075" rIns="92075"/>
          <a:lstStyle/>
          <a:p>
            <a:pPr marL="0" indent="0" algn="ctr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ja-JP" altLang="en-US" sz="4800" u="sng" smtClean="0"/>
              <a:t>演習１ 解答と解説</a:t>
            </a:r>
            <a:endParaRPr lang="ja-JP" alt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４ 解答   （続き）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3238"/>
            <a:ext cx="7772400" cy="727075"/>
          </a:xfrm>
        </p:spPr>
        <p:txBody>
          <a:bodyPr/>
          <a:lstStyle/>
          <a:p>
            <a:pPr eaLnBrk="1" hangingPunct="1"/>
            <a:r>
              <a:rPr lang="ja-JP" altLang="en-US" smtClean="0"/>
              <a:t>解答例 </a:t>
            </a:r>
            <a:r>
              <a:rPr lang="en-US" altLang="ja-JP" smtClean="0"/>
              <a:t>(2)</a:t>
            </a:r>
            <a:r>
              <a:rPr lang="ja-JP" altLang="en-US" smtClean="0"/>
              <a:t>  </a:t>
            </a:r>
            <a:r>
              <a:rPr lang="en-US" altLang="ja-JP" smtClean="0"/>
              <a:t>--</a:t>
            </a:r>
            <a:r>
              <a:rPr lang="ja-JP" altLang="en-US" smtClean="0"/>
              <a:t> </a:t>
            </a:r>
            <a:r>
              <a:rPr lang="en-US" altLang="ja-JP" smtClean="0"/>
              <a:t>C</a:t>
            </a:r>
            <a:r>
              <a:rPr lang="ja-JP" altLang="en-US" smtClean="0"/>
              <a:t>言語</a:t>
            </a:r>
          </a:p>
        </p:txBody>
      </p:sp>
      <p:sp useBgFill="1"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042989" y="2565400"/>
            <a:ext cx="7561460" cy="408622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int   fib (int n)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if (n &lt;= 0)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return  0;       // fib(0)=0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else if (n == 1)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return  1;       // fib(1)=1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else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return  fib(n-1) + fib(n-2);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995738" y="6237288"/>
            <a:ext cx="439261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CB00367-FA02-4A5F-8A15-70750A9DE56D}" type="slidenum">
              <a:rPr lang="ja-JP" altLang="en-US">
                <a:latin typeface="ＭＳ Ｐゴシック" charset="-128"/>
              </a:rPr>
              <a:pPr algn="r"/>
              <a:t>10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４ 解説</a:t>
            </a:r>
            <a:endParaRPr lang="ja-JP" altLang="en-US"/>
          </a:p>
        </p:txBody>
      </p:sp>
      <p:sp>
        <p:nvSpPr>
          <p:cNvPr id="26626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981200"/>
            <a:ext cx="7772400" cy="4400550"/>
          </a:xfrm>
        </p:spPr>
        <p:txBody>
          <a:bodyPr/>
          <a:lstStyle/>
          <a:p>
            <a:r>
              <a:rPr lang="ja-JP" altLang="en-US" smtClean="0"/>
              <a:t>再帰を使うのは、演習のため</a:t>
            </a:r>
            <a:endParaRPr lang="en-US" altLang="ja-JP" smtClean="0"/>
          </a:p>
          <a:p>
            <a:pPr lvl="1"/>
            <a:r>
              <a:rPr lang="ja-JP" altLang="en-US" smtClean="0"/>
              <a:t>実際には、フィボナッチ数の計算では、再帰を使わない方がよい</a:t>
            </a:r>
            <a:endParaRPr lang="en-US" altLang="ja-JP" smtClean="0"/>
          </a:p>
          <a:p>
            <a:pPr lvl="1"/>
            <a:r>
              <a:rPr lang="ja-JP" altLang="en-US" smtClean="0"/>
              <a:t>再帰が適しているデータ構造もある</a:t>
            </a:r>
            <a:endParaRPr lang="en-US" altLang="ja-JP" smtClean="0"/>
          </a:p>
          <a:p>
            <a:pPr lvl="1">
              <a:buFont typeface="Wingdings" pitchFamily="2" charset="2"/>
              <a:buNone/>
            </a:pPr>
            <a:endParaRPr lang="en-US" altLang="ja-JP" smtClean="0"/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   </a:t>
            </a:r>
            <a:r>
              <a:rPr lang="en-US" altLang="ja-JP" smtClean="0"/>
              <a:t>Web</a:t>
            </a:r>
            <a:r>
              <a:rPr lang="ja-JP" altLang="en-US" smtClean="0"/>
              <a:t>サイトの資料 「木構造」 参照</a:t>
            </a:r>
            <a:endParaRPr lang="en-US" altLang="ja-JP" smtClean="0"/>
          </a:p>
          <a:p>
            <a:pPr lvl="1">
              <a:buFont typeface="Wingdings" pitchFamily="2" charset="2"/>
              <a:buNone/>
            </a:pPr>
            <a:endParaRPr lang="en-US" altLang="ja-JP" smtClean="0"/>
          </a:p>
        </p:txBody>
      </p:sp>
      <p:sp>
        <p:nvSpPr>
          <p:cNvPr id="2662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23B975E-2113-4AD6-A42F-35F924CD3FF9}" type="slidenum">
              <a:rPr lang="ja-JP" altLang="en-US">
                <a:latin typeface="ＭＳ Ｐゴシック" charset="-128"/>
              </a:rPr>
              <a:pPr algn="r"/>
              <a:t>11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26628" name="下矢印 4"/>
          <p:cNvSpPr>
            <a:spLocks noChangeArrowheads="1"/>
          </p:cNvSpPr>
          <p:nvPr/>
        </p:nvSpPr>
        <p:spPr bwMode="auto">
          <a:xfrm>
            <a:off x="2771775" y="4868863"/>
            <a:ext cx="1079500" cy="431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endParaRPr lang="ja-JP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４ 解説   （続き）</a:t>
            </a:r>
            <a:endParaRPr lang="ja-JP" altLang="en-US"/>
          </a:p>
        </p:txBody>
      </p:sp>
      <p:sp useBgFill="1">
        <p:nvSpPr>
          <p:cNvPr id="27650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4" y="2132856"/>
            <a:ext cx="7921823" cy="3527970"/>
          </a:xfrm>
        </p:spPr>
        <p:txBody>
          <a:bodyPr/>
          <a:lstStyle/>
          <a:p>
            <a:pPr lvl="1"/>
            <a:r>
              <a:rPr lang="ja-JP" altLang="en-US" smtClean="0"/>
              <a:t>フィボナッチ数を求めるプログラムの</a:t>
            </a:r>
            <a:r>
              <a:rPr lang="ja-JP" altLang="en-US" smtClean="0"/>
              <a:t>非再帰版を、Ｗｅｂサイトに掲載しておいた</a:t>
            </a:r>
            <a:endParaRPr lang="en-US" altLang="ja-JP" smtClean="0"/>
          </a:p>
          <a:p>
            <a:pPr lvl="2"/>
            <a:r>
              <a:rPr lang="ja-JP" altLang="en-US" sz="3600" smtClean="0"/>
              <a:t>再帰版の</a:t>
            </a:r>
            <a:r>
              <a:rPr lang="ja-JP" altLang="en-US" sz="3600" smtClean="0"/>
              <a:t>時間</a:t>
            </a:r>
            <a:r>
              <a:rPr lang="ja-JP" altLang="en-US" sz="3600" smtClean="0"/>
              <a:t>計算量は</a:t>
            </a:r>
            <a:r>
              <a:rPr lang="ja-JP" altLang="en-US" sz="3600" i="1" smtClean="0">
                <a:solidFill>
                  <a:schemeClr val="accent2"/>
                </a:solidFill>
              </a:rPr>
              <a:t>Ｏ</a:t>
            </a:r>
            <a:r>
              <a:rPr lang="ja-JP" altLang="en-US" sz="3600" smtClean="0">
                <a:solidFill>
                  <a:schemeClr val="accent2"/>
                </a:solidFill>
              </a:rPr>
              <a:t>（</a:t>
            </a:r>
            <a:r>
              <a:rPr lang="en-US" altLang="ja-JP" sz="3600" smtClean="0">
                <a:solidFill>
                  <a:schemeClr val="accent2"/>
                </a:solidFill>
              </a:rPr>
              <a:t>fib(n)</a:t>
            </a:r>
            <a:r>
              <a:rPr lang="ja-JP" altLang="en-US" sz="3600" smtClean="0">
                <a:solidFill>
                  <a:schemeClr val="accent2"/>
                </a:solidFill>
              </a:rPr>
              <a:t>）</a:t>
            </a:r>
            <a:r>
              <a:rPr lang="ja-JP" altLang="en-US" sz="3600" smtClean="0"/>
              <a:t>であるが、非再帰版では </a:t>
            </a:r>
            <a:r>
              <a:rPr lang="ja-JP" altLang="en-US" sz="3600" i="1" smtClean="0">
                <a:solidFill>
                  <a:schemeClr val="accent2"/>
                </a:solidFill>
              </a:rPr>
              <a:t>Ｏ</a:t>
            </a:r>
            <a:r>
              <a:rPr lang="ja-JP" altLang="en-US" sz="3600" smtClean="0">
                <a:solidFill>
                  <a:schemeClr val="accent2"/>
                </a:solidFill>
              </a:rPr>
              <a:t>（</a:t>
            </a:r>
            <a:r>
              <a:rPr lang="en-US" altLang="ja-JP" sz="3600" smtClean="0">
                <a:solidFill>
                  <a:schemeClr val="accent2"/>
                </a:solidFill>
              </a:rPr>
              <a:t>n</a:t>
            </a:r>
            <a:r>
              <a:rPr lang="ja-JP" altLang="en-US" sz="3600" smtClean="0">
                <a:solidFill>
                  <a:schemeClr val="accent2"/>
                </a:solidFill>
              </a:rPr>
              <a:t>）</a:t>
            </a:r>
            <a:r>
              <a:rPr lang="ja-JP" altLang="en-US" sz="3600" smtClean="0"/>
              <a:t> である</a:t>
            </a:r>
            <a:endParaRPr lang="en-US" altLang="ja-JP" sz="3600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CB00367-FA02-4A5F-8A15-70750A9DE56D}" type="slidenum">
              <a:rPr lang="ja-JP" altLang="en-US">
                <a:latin typeface="ＭＳ Ｐゴシック" charset="-128"/>
              </a:rPr>
              <a:pPr algn="r"/>
              <a:t>12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５ 解答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95288" y="1700213"/>
            <a:ext cx="7772400" cy="3529012"/>
          </a:xfrm>
        </p:spPr>
        <p:txBody>
          <a:bodyPr/>
          <a:lstStyle/>
          <a:p>
            <a:pPr lvl="1">
              <a:lnSpc>
                <a:spcPct val="130000"/>
              </a:lnSpc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(1)  -1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</a:t>
            </a: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(2)  10</a:t>
            </a:r>
          </a:p>
          <a:p>
            <a:pPr lvl="1">
              <a:lnSpc>
                <a:spcPct val="130000"/>
              </a:lnSpc>
              <a:buFontTx/>
              <a:buNone/>
            </a:pP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(3) -10</a:t>
            </a:r>
          </a:p>
        </p:txBody>
      </p:sp>
      <p:sp useBgFill="1"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132138" y="1874838"/>
            <a:ext cx="5721350" cy="61753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>
                <a:latin typeface="ＭＳ Ｐゴシック" charset="-128"/>
              </a:rPr>
              <a:t>1 1 1 1  1 1 1 1  1 1 1 1  1 1 1 1</a:t>
            </a:r>
          </a:p>
        </p:txBody>
      </p:sp>
      <p:sp useBgFill="1"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132138" y="3500438"/>
            <a:ext cx="5721350" cy="61753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>
                <a:latin typeface="ＭＳ Ｐゴシック" charset="-128"/>
              </a:rPr>
              <a:t>0 0 0 0  0 0 0 0  0 0 0 0  1 0 1 0</a:t>
            </a:r>
          </a:p>
        </p:txBody>
      </p:sp>
      <p:sp useBgFill="1"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132138" y="5157788"/>
            <a:ext cx="5721350" cy="61753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>
                <a:latin typeface="ＭＳ Ｐゴシック" charset="-128"/>
              </a:rPr>
              <a:t>1 1 1 1  1 1 1 1  1 1 1 1  0 1 1 0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3203575" y="2500313"/>
            <a:ext cx="547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/>
              <a:t>( 0xFFFF )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3203575" y="4076700"/>
            <a:ext cx="547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/>
              <a:t>( 0xA )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3203575" y="5734050"/>
            <a:ext cx="547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/>
              <a:t>( 0xFFF6 )</a:t>
            </a:r>
          </a:p>
        </p:txBody>
      </p:sp>
      <p:sp>
        <p:nvSpPr>
          <p:cNvPr id="513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46B735E-6ADF-4B43-87E4-F1127B36C87D}" type="slidenum">
              <a:rPr lang="ja-JP" altLang="en-US">
                <a:latin typeface="ＭＳ Ｐゴシック" charset="-128"/>
              </a:rPr>
              <a:pPr algn="r"/>
              <a:t>13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  <p:bldP spid="3" grpId="0" animBg="1"/>
      <p:bldP spid="4" grpId="0" animBg="1"/>
      <p:bldP spid="69642" grpId="0"/>
      <p:bldP spid="69643" grpId="0"/>
      <p:bldP spid="696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５ 解答   （続き）</a:t>
            </a:r>
            <a:endParaRPr lang="en-US" altLang="ja-JP" smtClean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395288" y="1700213"/>
            <a:ext cx="7772400" cy="3529012"/>
          </a:xfrm>
        </p:spPr>
        <p:txBody>
          <a:bodyPr/>
          <a:lstStyle/>
          <a:p>
            <a:pPr lvl="1">
              <a:lnSpc>
                <a:spcPct val="130000"/>
              </a:lnSpc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(4) 255 </a:t>
            </a:r>
          </a:p>
          <a:p>
            <a:pPr lvl="1">
              <a:lnSpc>
                <a:spcPct val="130000"/>
              </a:lnSpc>
              <a:buFontTx/>
              <a:buNone/>
            </a:pP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>
              <a:lnSpc>
                <a:spcPct val="130000"/>
              </a:lnSpc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(5)-255</a:t>
            </a:r>
            <a:endParaRPr lang="ja-JP" altLang="en-US" smtClean="0">
              <a:latin typeface="ＭＳ ゴシック" pitchFamily="49" charset="-128"/>
              <a:ea typeface="ＭＳ ゴシック" pitchFamily="49" charset="-128"/>
            </a:endParaRPr>
          </a:p>
        </p:txBody>
      </p:sp>
      <p:sp useBgFill="1"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132138" y="1874838"/>
            <a:ext cx="5721350" cy="61753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>
                <a:latin typeface="ＭＳ Ｐゴシック" charset="-128"/>
              </a:rPr>
              <a:t>0 0 0 0  0 0 0 0  1 1 1 1  1 1 1 1</a:t>
            </a:r>
          </a:p>
        </p:txBody>
      </p:sp>
      <p:sp useBgFill="1"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132138" y="3516313"/>
            <a:ext cx="5721350" cy="617537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3200">
                <a:latin typeface="ＭＳ Ｐゴシック" charset="-128"/>
              </a:rPr>
              <a:t>1 1 1 1  1 1 1 1  0 0 0 0  0 0 0 1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3203575" y="2500313"/>
            <a:ext cx="547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/>
              <a:t>( 0x00FF )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3203575" y="4076700"/>
            <a:ext cx="5472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/>
              <a:t>( 0xFF01 )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6790622-FB20-48DB-B8ED-60E2CA7B2C5C}" type="slidenum">
              <a:rPr lang="ja-JP" altLang="en-US">
                <a:latin typeface="ＭＳ Ｐゴシック" charset="-128"/>
              </a:rPr>
              <a:pPr algn="r"/>
              <a:t>14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  <p:bldP spid="3" grpId="0" animBg="1"/>
      <p:bldP spid="67594" grpId="0"/>
      <p:bldP spid="6759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６ 解説</a:t>
            </a:r>
            <a:endParaRPr lang="en-US" altLang="ja-JP" smtClean="0"/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831850" y="1700213"/>
            <a:ext cx="7988622" cy="4968875"/>
          </a:xfrm>
        </p:spPr>
        <p:txBody>
          <a:bodyPr/>
          <a:lstStyle/>
          <a:p>
            <a:r>
              <a:rPr lang="en-US" altLang="ja-JP" smtClean="0"/>
              <a:t>1</a:t>
            </a:r>
            <a:r>
              <a:rPr lang="ja-JP" altLang="en-US" smtClean="0"/>
              <a:t>バイト系文字コード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/>
              <a:t>ASCII    </a:t>
            </a:r>
            <a:r>
              <a:rPr lang="ja-JP" altLang="en-US" smtClean="0"/>
              <a:t>（アメリカの規格、</a:t>
            </a:r>
            <a:r>
              <a:rPr lang="en-US" altLang="ja-JP" smtClean="0"/>
              <a:t>7</a:t>
            </a:r>
            <a:r>
              <a:rPr lang="ja-JP" altLang="en-US" smtClean="0"/>
              <a:t>ビット）</a:t>
            </a:r>
          </a:p>
          <a:p>
            <a:pPr lvl="2">
              <a:lnSpc>
                <a:spcPct val="90000"/>
              </a:lnSpc>
            </a:pPr>
            <a:r>
              <a:rPr lang="ja-JP" altLang="en-US" sz="3600" smtClean="0"/>
              <a:t>英数字、記号、制御記号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/>
              <a:t>JIS</a:t>
            </a:r>
            <a:r>
              <a:rPr lang="ja-JP" altLang="en-US" smtClean="0"/>
              <a:t>コード （</a:t>
            </a:r>
            <a:r>
              <a:rPr lang="en-US" altLang="ja-JP" smtClean="0"/>
              <a:t>JIS X0201)</a:t>
            </a:r>
          </a:p>
          <a:p>
            <a:pPr lvl="2">
              <a:lnSpc>
                <a:spcPct val="90000"/>
              </a:lnSpc>
            </a:pPr>
            <a:r>
              <a:rPr lang="ja-JP" altLang="en-US" sz="3600" smtClean="0"/>
              <a:t>英数字</a:t>
            </a:r>
            <a:r>
              <a:rPr lang="ja-JP" altLang="en-US" smtClean="0"/>
              <a:t>、</a:t>
            </a:r>
            <a:r>
              <a:rPr lang="ja-JP" altLang="en-US" sz="3600" smtClean="0"/>
              <a:t>記号</a:t>
            </a:r>
            <a:r>
              <a:rPr lang="ja-JP" altLang="en-US" smtClean="0"/>
              <a:t>、</a:t>
            </a:r>
            <a:r>
              <a:rPr lang="ja-JP" altLang="en-US" sz="3600" smtClean="0"/>
              <a:t>カタカナ</a:t>
            </a:r>
            <a:r>
              <a:rPr lang="ja-JP" altLang="en-US" smtClean="0"/>
              <a:t>、</a:t>
            </a:r>
            <a:r>
              <a:rPr lang="ja-JP" altLang="en-US" sz="3600" smtClean="0"/>
              <a:t>制御記号</a:t>
            </a:r>
          </a:p>
          <a:p>
            <a:pPr lvl="2">
              <a:lnSpc>
                <a:spcPct val="90000"/>
              </a:lnSpc>
            </a:pPr>
            <a:r>
              <a:rPr lang="en-US" altLang="ja-JP" sz="3600" smtClean="0"/>
              <a:t>ASCII</a:t>
            </a:r>
            <a:r>
              <a:rPr lang="ja-JP" altLang="en-US" sz="3600" smtClean="0"/>
              <a:t>をほぼそのまま含む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ja-JP" smtClean="0"/>
              <a:t>EBCDIC   (IBM)</a:t>
            </a:r>
          </a:p>
          <a:p>
            <a:pPr lvl="2">
              <a:lnSpc>
                <a:spcPct val="90000"/>
              </a:lnSpc>
            </a:pPr>
            <a:r>
              <a:rPr lang="ja-JP" altLang="en-US" sz="3600" smtClean="0"/>
              <a:t>メインフレームで使用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18498F8-FC51-4578-904D-96A6F2823CE6}" type="slidenum">
              <a:rPr lang="ja-JP" altLang="en-US">
                <a:latin typeface="ＭＳ Ｐゴシック" charset="-128"/>
              </a:rPr>
              <a:pPr algn="r"/>
              <a:t>15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６ 解説  </a:t>
            </a:r>
            <a:r>
              <a:rPr lang="en-US" altLang="ja-JP" smtClean="0"/>
              <a:t>(</a:t>
            </a:r>
            <a:r>
              <a:rPr lang="ja-JP" altLang="en-US" smtClean="0"/>
              <a:t>続き）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916832"/>
            <a:ext cx="7772400" cy="4681810"/>
          </a:xfrm>
        </p:spPr>
        <p:txBody>
          <a:bodyPr/>
          <a:lstStyle/>
          <a:p>
            <a:r>
              <a:rPr lang="ja-JP" altLang="en-US" smtClean="0"/>
              <a:t>多バイト系文字コード （漢字コード）</a:t>
            </a:r>
          </a:p>
          <a:p>
            <a:pPr lvl="1">
              <a:lnSpc>
                <a:spcPct val="90000"/>
              </a:lnSpc>
            </a:pPr>
            <a:r>
              <a:rPr lang="en-US" altLang="ja-JP" smtClean="0"/>
              <a:t>EUC</a:t>
            </a:r>
            <a:r>
              <a:rPr lang="ja-JP" altLang="en-US" smtClean="0"/>
              <a:t>コード</a:t>
            </a:r>
          </a:p>
          <a:p>
            <a:pPr lvl="2">
              <a:lnSpc>
                <a:spcPct val="90000"/>
              </a:lnSpc>
            </a:pPr>
            <a:r>
              <a:rPr lang="en-US" altLang="ja-JP" sz="3600" smtClean="0"/>
              <a:t>UNIX</a:t>
            </a:r>
            <a:r>
              <a:rPr lang="ja-JP" altLang="en-US" sz="3600" smtClean="0"/>
              <a:t>システムで使用</a:t>
            </a:r>
          </a:p>
          <a:p>
            <a:pPr lvl="1">
              <a:lnSpc>
                <a:spcPct val="90000"/>
              </a:lnSpc>
            </a:pPr>
            <a:r>
              <a:rPr lang="en-US" altLang="ja-JP" smtClean="0"/>
              <a:t>Unicode</a:t>
            </a:r>
          </a:p>
          <a:p>
            <a:pPr lvl="2">
              <a:lnSpc>
                <a:spcPct val="90000"/>
              </a:lnSpc>
            </a:pPr>
            <a:r>
              <a:rPr lang="ja-JP" altLang="en-US" sz="3600" smtClean="0"/>
              <a:t>世界中の文字を統一的に扱うため提案された</a:t>
            </a:r>
          </a:p>
          <a:p>
            <a:pPr lvl="2">
              <a:lnSpc>
                <a:spcPct val="90000"/>
              </a:lnSpc>
            </a:pPr>
            <a:r>
              <a:rPr lang="en-US" altLang="ja-JP" sz="3600" smtClean="0"/>
              <a:t>UTF-7</a:t>
            </a:r>
            <a:r>
              <a:rPr lang="ja-JP" altLang="en-US" sz="3600" smtClean="0"/>
              <a:t>、</a:t>
            </a:r>
            <a:r>
              <a:rPr lang="en-US" altLang="ja-JP" sz="3600" smtClean="0"/>
              <a:t>UTF-8</a:t>
            </a:r>
            <a:r>
              <a:rPr lang="ja-JP" altLang="en-US" sz="3600" smtClean="0"/>
              <a:t>、</a:t>
            </a:r>
            <a:r>
              <a:rPr lang="en-US" altLang="ja-JP" sz="3600" smtClean="0"/>
              <a:t>UTF-16</a:t>
            </a:r>
            <a:r>
              <a:rPr lang="ja-JP" altLang="en-US" sz="3600" smtClean="0"/>
              <a:t>等の符号化方式がある</a:t>
            </a: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7CDB50F-2054-434F-981F-B73E622BD3DD}" type="slidenum">
              <a:rPr lang="ja-JP" altLang="en-US">
                <a:latin typeface="ＭＳ Ｐゴシック" charset="-128"/>
              </a:rPr>
              <a:pPr algn="r"/>
              <a:t>16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６ 解説  </a:t>
            </a:r>
            <a:r>
              <a:rPr lang="en-US" altLang="ja-JP" smtClean="0"/>
              <a:t>(</a:t>
            </a:r>
            <a:r>
              <a:rPr lang="ja-JP" altLang="en-US" smtClean="0"/>
              <a:t>続き）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916113"/>
            <a:ext cx="7772400" cy="3106737"/>
          </a:xfrm>
        </p:spPr>
        <p:txBody>
          <a:bodyPr/>
          <a:lstStyle/>
          <a:p>
            <a:pPr lvl="1"/>
            <a:r>
              <a:rPr lang="en-US" altLang="ja-JP" smtClean="0"/>
              <a:t>JIS</a:t>
            </a:r>
            <a:r>
              <a:rPr lang="ja-JP" altLang="en-US" smtClean="0"/>
              <a:t>漢字コード  </a:t>
            </a:r>
            <a:r>
              <a:rPr lang="en-US" altLang="ja-JP" smtClean="0"/>
              <a:t>(JIS X0208)</a:t>
            </a:r>
          </a:p>
          <a:p>
            <a:pPr lvl="2"/>
            <a:r>
              <a:rPr lang="ja-JP" altLang="en-US" sz="3600" smtClean="0"/>
              <a:t>第</a:t>
            </a:r>
            <a:r>
              <a:rPr lang="en-US" altLang="ja-JP" sz="3600" smtClean="0"/>
              <a:t>1</a:t>
            </a:r>
            <a:r>
              <a:rPr lang="ja-JP" altLang="en-US" sz="3600" smtClean="0"/>
              <a:t>水準、第</a:t>
            </a:r>
            <a:r>
              <a:rPr lang="en-US" altLang="ja-JP" sz="3600" smtClean="0"/>
              <a:t>2</a:t>
            </a:r>
            <a:r>
              <a:rPr lang="ja-JP" altLang="en-US" sz="3600" smtClean="0"/>
              <a:t>水準、補助漢字などがある</a:t>
            </a:r>
          </a:p>
          <a:p>
            <a:pPr lvl="1"/>
            <a:r>
              <a:rPr lang="ja-JP" altLang="en-US" smtClean="0"/>
              <a:t>シフト</a:t>
            </a:r>
            <a:r>
              <a:rPr lang="en-US" altLang="ja-JP" smtClean="0"/>
              <a:t>JIS</a:t>
            </a:r>
            <a:r>
              <a:rPr lang="ja-JP" altLang="en-US" smtClean="0"/>
              <a:t>コード</a:t>
            </a:r>
          </a:p>
          <a:p>
            <a:pPr lvl="2"/>
            <a:r>
              <a:rPr lang="en-US" altLang="ja-JP" sz="3600" smtClean="0"/>
              <a:t>Windows</a:t>
            </a:r>
            <a:r>
              <a:rPr lang="ja-JP" altLang="en-US" sz="3600" smtClean="0"/>
              <a:t>などで使用されている</a:t>
            </a:r>
          </a:p>
        </p:txBody>
      </p:sp>
      <p:sp>
        <p:nvSpPr>
          <p:cNvPr id="9221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5DDD2EF-F7EE-4F63-BF75-115AB4461421}" type="slidenum">
              <a:rPr lang="ja-JP" altLang="en-US">
                <a:latin typeface="ＭＳ Ｐゴシック" charset="-128"/>
              </a:rPr>
              <a:pPr algn="r"/>
              <a:t>17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７ 解答</a:t>
            </a:r>
            <a:endParaRPr lang="ja-JP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1850" y="1916832"/>
            <a:ext cx="7772400" cy="4464496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SzPct val="75000"/>
              <a:buFont typeface="Wingdings" pitchFamily="2" charset="2"/>
              <a:buChar char="l"/>
            </a:pPr>
            <a:r>
              <a:rPr lang="ja-JP" altLang="en-US" smtClean="0"/>
              <a:t>関係 「 ≧ 」は、</a:t>
            </a:r>
            <a:endParaRPr lang="en-US" altLang="ja-JP" smtClean="0"/>
          </a:p>
          <a:p>
            <a:pPr lvl="1"/>
            <a:r>
              <a:rPr lang="ja-JP" altLang="en-US" smtClean="0"/>
              <a:t>反射的である</a:t>
            </a:r>
            <a:endParaRPr lang="en-US" altLang="ja-JP" smtClean="0"/>
          </a:p>
          <a:p>
            <a:pPr lvl="2"/>
            <a:r>
              <a:rPr lang="ja-JP" altLang="en-US" sz="3600" smtClean="0"/>
              <a:t> </a:t>
            </a:r>
            <a:r>
              <a:rPr lang="ja-JP" altLang="en-US" sz="3600" smtClean="0"/>
              <a:t>ａ≧ａ は、常に成り立つ</a:t>
            </a:r>
            <a:endParaRPr lang="en-US" altLang="ja-JP" sz="3600" smtClean="0"/>
          </a:p>
          <a:p>
            <a:pPr lvl="1"/>
            <a:r>
              <a:rPr lang="ja-JP" altLang="en-US" smtClean="0"/>
              <a:t>推移的である</a:t>
            </a:r>
            <a:endParaRPr lang="en-US" altLang="ja-JP" smtClean="0"/>
          </a:p>
          <a:p>
            <a:pPr lvl="2"/>
            <a:r>
              <a:rPr lang="ja-JP" altLang="en-US" sz="3600" smtClean="0"/>
              <a:t> ａ≧ｂ、 ｂ≧ｃ ならば ａ≧ｃ</a:t>
            </a:r>
            <a:endParaRPr lang="en-US" altLang="ja-JP" sz="3600" smtClean="0"/>
          </a:p>
          <a:p>
            <a:pPr lvl="1"/>
            <a:r>
              <a:rPr lang="ja-JP" altLang="en-US" smtClean="0"/>
              <a:t>対称的で</a:t>
            </a:r>
            <a:r>
              <a:rPr lang="ja-JP" altLang="en-US" smtClean="0"/>
              <a:t>は</a:t>
            </a:r>
            <a:r>
              <a:rPr lang="ja-JP" altLang="en-US" smtClean="0"/>
              <a:t>ない</a:t>
            </a:r>
            <a:endParaRPr lang="en-US" altLang="ja-JP" smtClean="0"/>
          </a:p>
          <a:p>
            <a:pPr lvl="2"/>
            <a:r>
              <a:rPr lang="ja-JP" altLang="en-US" sz="3600" smtClean="0"/>
              <a:t> </a:t>
            </a:r>
            <a:r>
              <a:rPr lang="ja-JP" altLang="en-US" sz="3600" smtClean="0"/>
              <a:t>ａ≧ｂ でも、 ｂ≧ａ とは限らない</a:t>
            </a:r>
            <a:endParaRPr lang="ja-JP" altLang="en-US" sz="3600" smtClean="0"/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7CDB50F-2054-434F-981F-B73E622BD3DD}" type="slidenum">
              <a:rPr lang="ja-JP" altLang="en-US">
                <a:latin typeface="ＭＳ Ｐゴシック" charset="-128"/>
              </a:rPr>
              <a:pPr algn="r"/>
              <a:t>18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１ 解答</a:t>
            </a:r>
            <a:endParaRPr lang="en-US" altLang="ja-JP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16113"/>
            <a:ext cx="7772400" cy="4689475"/>
          </a:xfrm>
        </p:spPr>
        <p:txBody>
          <a:bodyPr/>
          <a:lstStyle/>
          <a:p>
            <a:pPr eaLnBrk="1" hangingPunct="1"/>
            <a:r>
              <a:rPr lang="en-US" altLang="ja-JP" smtClean="0"/>
              <a:t>(1)  / + 7 5 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/>
              <a:t>	   = / (+ 7 5) (2)</a:t>
            </a:r>
            <a:r>
              <a:rPr lang="ja-JP" altLang="en-US" smtClean="0"/>
              <a:t>      </a:t>
            </a:r>
            <a:r>
              <a:rPr lang="ja-JP" altLang="en-US" smtClean="0">
                <a:solidFill>
                  <a:schemeClr val="accent2"/>
                </a:solidFill>
              </a:rPr>
              <a:t>← この</a:t>
            </a:r>
            <a:r>
              <a:rPr lang="en-US" altLang="ja-JP" smtClean="0">
                <a:solidFill>
                  <a:schemeClr val="accent2"/>
                </a:solidFill>
              </a:rPr>
              <a:t>2</a:t>
            </a:r>
            <a:r>
              <a:rPr lang="ja-JP" altLang="en-US" smtClean="0">
                <a:solidFill>
                  <a:schemeClr val="accent2"/>
                </a:solidFill>
              </a:rPr>
              <a:t>項の商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  = /  12  2</a:t>
            </a:r>
            <a:br>
              <a:rPr lang="en-US" altLang="ja-JP" smtClean="0"/>
            </a:br>
            <a:r>
              <a:rPr lang="en-US" altLang="ja-JP" smtClean="0"/>
              <a:t>   = 6</a:t>
            </a:r>
          </a:p>
          <a:p>
            <a:pPr eaLnBrk="1" hangingPunct="1">
              <a:lnSpc>
                <a:spcPct val="30000"/>
              </a:lnSpc>
            </a:pPr>
            <a:endParaRPr lang="en-US" altLang="ja-JP" smtClean="0"/>
          </a:p>
          <a:p>
            <a:pPr eaLnBrk="1" hangingPunct="1"/>
            <a:r>
              <a:rPr lang="en-US" altLang="ja-JP" smtClean="0"/>
              <a:t>(2) </a:t>
            </a:r>
            <a:r>
              <a:rPr lang="ja-JP" altLang="en-US" smtClean="0"/>
              <a:t> </a:t>
            </a:r>
            <a:r>
              <a:rPr lang="en-US" altLang="ja-JP" smtClean="0"/>
              <a:t>10 </a:t>
            </a:r>
            <a:r>
              <a:rPr lang="ja-JP" altLang="en-US" smtClean="0"/>
              <a:t> </a:t>
            </a:r>
            <a:r>
              <a:rPr lang="en-US" altLang="ja-JP" smtClean="0"/>
              <a:t>3  - </a:t>
            </a:r>
            <a:r>
              <a:rPr lang="ja-JP" altLang="en-US" smtClean="0"/>
              <a:t> </a:t>
            </a:r>
            <a:r>
              <a:rPr lang="en-US" altLang="ja-JP" smtClean="0"/>
              <a:t>25  5</a:t>
            </a:r>
            <a:r>
              <a:rPr lang="ja-JP" altLang="en-US" smtClean="0"/>
              <a:t>  </a:t>
            </a:r>
            <a:r>
              <a:rPr lang="en-US" altLang="ja-JP" smtClean="0"/>
              <a:t>/</a:t>
            </a:r>
            <a:r>
              <a:rPr lang="ja-JP" altLang="en-US" smtClean="0"/>
              <a:t> </a:t>
            </a:r>
            <a:r>
              <a:rPr lang="en-US" altLang="ja-JP" smtClean="0"/>
              <a:t> *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ja-JP" smtClean="0"/>
              <a:t>	   = (10  3</a:t>
            </a:r>
            <a:r>
              <a:rPr lang="ja-JP" altLang="en-US" smtClean="0"/>
              <a:t> </a:t>
            </a:r>
            <a:r>
              <a:rPr lang="en-US" altLang="ja-JP" smtClean="0"/>
              <a:t>-) (25  5</a:t>
            </a:r>
            <a:r>
              <a:rPr lang="ja-JP" altLang="en-US" smtClean="0"/>
              <a:t> </a:t>
            </a:r>
            <a:r>
              <a:rPr lang="en-US" altLang="ja-JP" smtClean="0"/>
              <a:t>/) * </a:t>
            </a:r>
            <a:r>
              <a:rPr lang="ja-JP" altLang="en-US" smtClean="0"/>
              <a:t>  </a:t>
            </a:r>
            <a:r>
              <a:rPr lang="ja-JP" altLang="en-US" smtClean="0">
                <a:solidFill>
                  <a:schemeClr val="accent2"/>
                </a:solidFill>
              </a:rPr>
              <a:t>←</a:t>
            </a:r>
            <a:r>
              <a:rPr lang="en-US" altLang="ja-JP" smtClean="0">
                <a:solidFill>
                  <a:schemeClr val="accent2"/>
                </a:solidFill>
              </a:rPr>
              <a:t>2</a:t>
            </a:r>
            <a:r>
              <a:rPr lang="ja-JP" altLang="en-US" smtClean="0">
                <a:solidFill>
                  <a:schemeClr val="accent2"/>
                </a:solidFill>
              </a:rPr>
              <a:t>項の積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  = 7 5</a:t>
            </a:r>
            <a:r>
              <a:rPr lang="ja-JP" altLang="en-US" smtClean="0"/>
              <a:t> *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  = 35</a:t>
            </a:r>
          </a:p>
        </p:txBody>
      </p:sp>
      <p:sp>
        <p:nvSpPr>
          <p:cNvPr id="1638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DB4BF1F6-50FB-4BA7-B7F9-0D11C19F5312}" type="slidenum">
              <a:rPr lang="ja-JP" altLang="en-US">
                <a:latin typeface="ＭＳ Ｐゴシック" charset="-128"/>
              </a:rPr>
              <a:pPr algn="r"/>
              <a:t>2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２ 解答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675"/>
            <a:ext cx="7772400" cy="40322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ja-JP" smtClean="0"/>
              <a:t>(1)</a:t>
            </a:r>
            <a:r>
              <a:rPr lang="ja-JP" altLang="en-US" smtClean="0"/>
              <a:t>  </a:t>
            </a:r>
            <a:r>
              <a:rPr lang="ja-JP" altLang="ja-JP" smtClean="0"/>
              <a:t>ｘ － ｙ ＊ ｚ</a:t>
            </a:r>
            <a:endParaRPr lang="en-US" altLang="ja-JP" smtClean="0"/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  </a:t>
            </a:r>
            <a:r>
              <a:rPr lang="en-US" altLang="ja-JP" smtClean="0">
                <a:solidFill>
                  <a:srgbClr val="FFFF00"/>
                </a:solidFill>
              </a:rPr>
              <a:t>- x * y z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ja-JP" smtClean="0"/>
              <a:t>(2)  b * b - 4 * a * c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  </a:t>
            </a:r>
            <a:r>
              <a:rPr lang="en-US" altLang="ja-JP" smtClean="0">
                <a:solidFill>
                  <a:srgbClr val="FFFF00"/>
                </a:solidFill>
              </a:rPr>
              <a:t>- * b b * * 4 a c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8E0B282-B98B-4A02-A59A-32C990F62B3E}" type="slidenum">
              <a:rPr lang="ja-JP" altLang="en-US">
                <a:latin typeface="ＭＳ Ｐゴシック" charset="-128"/>
              </a:rPr>
              <a:pPr algn="r"/>
              <a:t>3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２ 解説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675"/>
            <a:ext cx="7772400" cy="40322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ja-JP" smtClean="0"/>
              <a:t>(1)</a:t>
            </a:r>
            <a:r>
              <a:rPr lang="ja-JP" altLang="en-US" smtClean="0"/>
              <a:t>  </a:t>
            </a:r>
            <a:r>
              <a:rPr lang="ja-JP" altLang="ja-JP" smtClean="0"/>
              <a:t>ｘ － ｙ ＊ ｚ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全体は、項 </a:t>
            </a:r>
            <a:r>
              <a:rPr lang="ja-JP" altLang="ja-JP" smtClean="0"/>
              <a:t>ｘ </a:t>
            </a:r>
            <a:r>
              <a:rPr lang="ja-JP" altLang="en-US" smtClean="0"/>
              <a:t>と項 </a:t>
            </a:r>
            <a:r>
              <a:rPr lang="ja-JP" altLang="ja-JP" smtClean="0"/>
              <a:t>ｙ＊</a:t>
            </a:r>
            <a:r>
              <a:rPr lang="ja-JP" altLang="en-US" smtClean="0"/>
              <a:t>ｚ の差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項 ｙ</a:t>
            </a:r>
            <a:r>
              <a:rPr lang="ja-JP" altLang="ja-JP" smtClean="0"/>
              <a:t>＊</a:t>
            </a:r>
            <a:r>
              <a:rPr lang="ja-JP" altLang="en-US" smtClean="0"/>
              <a:t>ｚ は、 ＊ｙ ｚ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lvl="1" eaLnBrk="1" hangingPunct="1">
              <a:buNone/>
            </a:pPr>
            <a:r>
              <a:rPr lang="ja-JP" altLang="en-US" smtClean="0"/>
              <a:t> </a:t>
            </a:r>
            <a:r>
              <a:rPr lang="en-US" altLang="ja-JP" smtClean="0"/>
              <a:t>		</a:t>
            </a:r>
            <a:r>
              <a:rPr lang="ja-JP" altLang="en-US" smtClean="0"/>
              <a:t>  </a:t>
            </a:r>
            <a:r>
              <a:rPr lang="en-US" altLang="ja-JP" smtClean="0">
                <a:solidFill>
                  <a:schemeClr val="accent2"/>
                </a:solidFill>
              </a:rPr>
              <a:t>- x * y z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8E0B282-B98B-4A02-A59A-32C990F62B3E}" type="slidenum">
              <a:rPr lang="ja-JP" altLang="en-US">
                <a:latin typeface="ＭＳ Ｐゴシック" charset="-128"/>
              </a:rPr>
              <a:pPr algn="r"/>
              <a:t>4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5" name="下矢印 4"/>
          <p:cNvSpPr/>
          <p:nvPr/>
        </p:nvSpPr>
        <p:spPr bwMode="auto">
          <a:xfrm>
            <a:off x="2627784" y="4077072"/>
            <a:ext cx="1008112" cy="504056"/>
          </a:xfrm>
          <a:prstGeom prst="downArrow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２ 解説  （続き）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674"/>
            <a:ext cx="7772400" cy="453665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ja-JP" smtClean="0"/>
              <a:t>(2)  b * b - 4 * a * c</a:t>
            </a:r>
          </a:p>
          <a:p>
            <a:pPr lvl="1" eaLnBrk="1" hangingPunct="1"/>
            <a:r>
              <a:rPr lang="ja-JP" altLang="en-US" smtClean="0"/>
              <a:t>全体は、項 </a:t>
            </a:r>
            <a:r>
              <a:rPr lang="en-US" altLang="ja-JP" smtClean="0"/>
              <a:t>b*b </a:t>
            </a:r>
            <a:r>
              <a:rPr lang="ja-JP" altLang="en-US" smtClean="0"/>
              <a:t>と項 </a:t>
            </a:r>
            <a:r>
              <a:rPr lang="en-US" altLang="ja-JP" smtClean="0"/>
              <a:t>4*a*c</a:t>
            </a:r>
            <a:r>
              <a:rPr lang="ja-JP" altLang="en-US" smtClean="0"/>
              <a:t> の差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項 </a:t>
            </a:r>
            <a:r>
              <a:rPr lang="en-US" altLang="ja-JP" smtClean="0"/>
              <a:t>b*b</a:t>
            </a:r>
            <a:r>
              <a:rPr lang="ja-JP" altLang="en-US" smtClean="0"/>
              <a:t> は ⇒＊ｂｂ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項</a:t>
            </a:r>
            <a:r>
              <a:rPr lang="en-US" altLang="ja-JP" smtClean="0"/>
              <a:t>4*a*c</a:t>
            </a:r>
            <a:r>
              <a:rPr lang="ja-JP" altLang="en-US" smtClean="0"/>
              <a:t>は、項</a:t>
            </a:r>
            <a:r>
              <a:rPr lang="en-US" altLang="ja-JP" smtClean="0"/>
              <a:t>4*a</a:t>
            </a:r>
            <a:r>
              <a:rPr lang="ja-JP" altLang="en-US" smtClean="0"/>
              <a:t> （⇒</a:t>
            </a:r>
            <a:r>
              <a:rPr lang="en-US" altLang="ja-JP" smtClean="0"/>
              <a:t> *4a</a:t>
            </a:r>
            <a:r>
              <a:rPr lang="ja-JP" altLang="en-US" smtClean="0"/>
              <a:t>）と項ｃの積    ⇒ </a:t>
            </a:r>
            <a:r>
              <a:rPr lang="en-US" altLang="ja-JP" smtClean="0"/>
              <a:t>* * 4 a c</a:t>
            </a:r>
          </a:p>
          <a:p>
            <a:pPr lvl="1" eaLnBrk="1" hangingPunct="1"/>
            <a:endParaRPr lang="en-US" altLang="ja-JP" smtClean="0"/>
          </a:p>
          <a:p>
            <a:pPr lvl="1" eaLnBrk="1" hangingPunct="1">
              <a:buFontTx/>
              <a:buNone/>
            </a:pPr>
            <a:r>
              <a:rPr lang="en-US" altLang="ja-JP" b="1" smtClean="0"/>
              <a:t>	</a:t>
            </a:r>
            <a:r>
              <a:rPr lang="ja-JP" altLang="en-US" b="1" smtClean="0"/>
              <a:t>   </a:t>
            </a:r>
            <a:r>
              <a:rPr lang="en-US" altLang="ja-JP" smtClean="0">
                <a:solidFill>
                  <a:schemeClr val="accent2"/>
                </a:solidFill>
              </a:rPr>
              <a:t>- * b b * * 4 a c</a:t>
            </a:r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88E0B282-B98B-4A02-A59A-32C990F62B3E}" type="slidenum">
              <a:rPr lang="ja-JP" altLang="en-US">
                <a:latin typeface="ＭＳ Ｐゴシック" charset="-128"/>
              </a:rPr>
              <a:pPr algn="r"/>
              <a:t>5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5" name="下矢印 4"/>
          <p:cNvSpPr/>
          <p:nvPr/>
        </p:nvSpPr>
        <p:spPr bwMode="auto">
          <a:xfrm>
            <a:off x="2987824" y="5229200"/>
            <a:ext cx="1008112" cy="504056"/>
          </a:xfrm>
          <a:prstGeom prst="downArrow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３ 解答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844675"/>
            <a:ext cx="7772400" cy="45434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ja-JP" smtClean="0"/>
              <a:t>(1)  </a:t>
            </a:r>
            <a:r>
              <a:rPr lang="ja-JP" altLang="ja-JP" smtClean="0"/>
              <a:t>ｘ － ｙ ＊ ｚ</a:t>
            </a:r>
            <a:endParaRPr lang="en-US" altLang="ja-JP" smtClean="0"/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  </a:t>
            </a:r>
            <a:r>
              <a:rPr lang="en-US" altLang="ja-JP" smtClean="0">
                <a:solidFill>
                  <a:schemeClr val="accent2"/>
                </a:solidFill>
              </a:rPr>
              <a:t>x y z</a:t>
            </a:r>
            <a:r>
              <a:rPr lang="ja-JP" altLang="en-US" smtClean="0">
                <a:solidFill>
                  <a:schemeClr val="accent2"/>
                </a:solidFill>
              </a:rPr>
              <a:t> * </a:t>
            </a:r>
            <a:r>
              <a:rPr lang="en-US" altLang="ja-JP" smtClean="0">
                <a:solidFill>
                  <a:schemeClr val="accent2"/>
                </a:solidFill>
              </a:rPr>
              <a:t>–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ja-JP" smtClean="0"/>
              <a:t>(2)  b * b - 4 * a * c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altLang="ja-JP" smtClean="0"/>
              <a:t>	  </a:t>
            </a:r>
            <a:r>
              <a:rPr lang="en-US" altLang="ja-JP" smtClean="0">
                <a:solidFill>
                  <a:schemeClr val="accent2"/>
                </a:solidFill>
              </a:rPr>
              <a:t>b b * 4 a * c * -</a:t>
            </a:r>
            <a:endParaRPr lang="en-US" altLang="ja-JP" smtClean="0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6276AE5-8EE3-4388-8F89-0DBBCF96C4C1}" type="slidenum">
              <a:rPr lang="ja-JP" altLang="en-US">
                <a:latin typeface="ＭＳ Ｐゴシック" charset="-128"/>
              </a:rPr>
              <a:pPr algn="r"/>
              <a:t>6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２、１</a:t>
            </a:r>
            <a:r>
              <a:rPr lang="en-US" altLang="ja-JP" smtClean="0"/>
              <a:t>.</a:t>
            </a:r>
            <a:r>
              <a:rPr lang="ja-JP" altLang="en-US" smtClean="0"/>
              <a:t>３ 解説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844675"/>
            <a:ext cx="7772400" cy="4543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ja-JP" smtClean="0"/>
              <a:t>(2) </a:t>
            </a:r>
            <a:r>
              <a:rPr lang="ja-JP" altLang="en-US" smtClean="0"/>
              <a:t>の</a:t>
            </a:r>
            <a:r>
              <a:rPr lang="en-US" altLang="ja-JP" smtClean="0"/>
              <a:t> b * b - 4 * a * c</a:t>
            </a:r>
            <a:r>
              <a:rPr lang="ja-JP" altLang="en-US" smtClean="0"/>
              <a:t>は、</a:t>
            </a:r>
            <a:endParaRPr lang="en-US" altLang="ja-JP" smtClean="0"/>
          </a:p>
          <a:p>
            <a:pPr lvl="1" eaLnBrk="1" hangingPunct="1">
              <a:buFontTx/>
              <a:buNone/>
            </a:pPr>
            <a:r>
              <a:rPr lang="en-US" altLang="ja-JP" smtClean="0"/>
              <a:t>	 - * b b * 4 * a c </a:t>
            </a:r>
            <a:r>
              <a:rPr lang="ja-JP" altLang="en-US" smtClean="0"/>
              <a:t>        （前置）</a:t>
            </a:r>
            <a:endParaRPr lang="en-US" altLang="ja-JP" smtClean="0"/>
          </a:p>
          <a:p>
            <a:pPr lvl="1" eaLnBrk="1" hangingPunct="1">
              <a:buFontTx/>
              <a:buNone/>
            </a:pPr>
            <a:r>
              <a:rPr lang="ja-JP" altLang="en-US" smtClean="0">
                <a:solidFill>
                  <a:schemeClr val="accent2"/>
                </a:solidFill>
              </a:rPr>
              <a:t>   </a:t>
            </a:r>
            <a:r>
              <a:rPr lang="en-US" altLang="ja-JP" smtClean="0"/>
              <a:t>b b * 4 a c * * -</a:t>
            </a:r>
            <a:r>
              <a:rPr lang="ja-JP" altLang="en-US" smtClean="0"/>
              <a:t>         （後置）</a:t>
            </a:r>
            <a:endParaRPr lang="en-US" altLang="ja-JP" smtClean="0"/>
          </a:p>
          <a:p>
            <a:pPr lvl="1" eaLnBrk="1" hangingPunct="1">
              <a:buFontTx/>
              <a:buNone/>
            </a:pPr>
            <a:r>
              <a:rPr lang="ja-JP" altLang="en-US" smtClean="0"/>
              <a:t>としない。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四則演算は左結合、つまり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4 * a * c</a:t>
            </a:r>
            <a:r>
              <a:rPr lang="ja-JP" altLang="en-US" smtClean="0"/>
              <a:t> は </a:t>
            </a:r>
            <a:r>
              <a:rPr lang="en-US" altLang="ja-JP" smtClean="0"/>
              <a:t>(4 * a) * c</a:t>
            </a:r>
            <a:r>
              <a:rPr lang="ja-JP" altLang="en-US" smtClean="0"/>
              <a:t>であり、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 4 * (a * c)</a:t>
            </a:r>
            <a:r>
              <a:rPr lang="ja-JP" altLang="en-US" smtClean="0"/>
              <a:t> ではない。</a:t>
            </a:r>
            <a:endParaRPr lang="en-US" altLang="ja-JP" smtClean="0"/>
          </a:p>
        </p:txBody>
      </p:sp>
      <p:sp>
        <p:nvSpPr>
          <p:cNvPr id="19461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6276AE5-8EE3-4388-8F89-0DBBCF96C4C1}" type="slidenum">
              <a:rPr lang="ja-JP" altLang="en-US">
                <a:latin typeface="ＭＳ Ｐゴシック" charset="-128"/>
              </a:rPr>
              <a:pPr algn="r"/>
              <a:t>7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２、１</a:t>
            </a:r>
            <a:r>
              <a:rPr lang="en-US" altLang="ja-JP" smtClean="0"/>
              <a:t>.</a:t>
            </a:r>
            <a:r>
              <a:rPr lang="ja-JP" altLang="en-US" smtClean="0"/>
              <a:t>３ 解説  （続き）</a:t>
            </a:r>
            <a:endParaRPr lang="ja-JP" altLang="en-US"/>
          </a:p>
        </p:txBody>
      </p:sp>
      <p:sp>
        <p:nvSpPr>
          <p:cNvPr id="21506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smtClean="0"/>
              <a:t>前置記法 ⇔ 中置記法 ⇔ 後置記法の変換を行っても、項（変数）の順序は変わらない</a:t>
            </a:r>
            <a:endParaRPr lang="en-US" altLang="ja-JP" smtClean="0"/>
          </a:p>
          <a:p>
            <a:pPr lvl="1">
              <a:buFontTx/>
              <a:buNone/>
            </a:pPr>
            <a:r>
              <a:rPr lang="ja-JP" altLang="en-US" smtClean="0"/>
              <a:t>  </a:t>
            </a:r>
            <a:r>
              <a:rPr lang="en-US" altLang="ja-JP" smtClean="0"/>
              <a:t>+ a b </a:t>
            </a:r>
            <a:r>
              <a:rPr lang="ja-JP" altLang="en-US" smtClean="0">
                <a:solidFill>
                  <a:schemeClr val="tx2"/>
                </a:solidFill>
              </a:rPr>
              <a:t>⇔</a:t>
            </a:r>
            <a:r>
              <a:rPr lang="ja-JP" altLang="en-US" smtClean="0"/>
              <a:t> </a:t>
            </a:r>
            <a:r>
              <a:rPr lang="en-US" altLang="ja-JP" smtClean="0"/>
              <a:t>a + b </a:t>
            </a:r>
            <a:r>
              <a:rPr lang="ja-JP" altLang="en-US" smtClean="0">
                <a:solidFill>
                  <a:schemeClr val="tx2"/>
                </a:solidFill>
              </a:rPr>
              <a:t>⇔</a:t>
            </a:r>
            <a:r>
              <a:rPr lang="ja-JP" altLang="en-US" smtClean="0"/>
              <a:t> </a:t>
            </a:r>
            <a:r>
              <a:rPr lang="en-US" altLang="ja-JP" smtClean="0"/>
              <a:t>a b +</a:t>
            </a:r>
          </a:p>
          <a:p>
            <a:pPr lvl="1"/>
            <a:r>
              <a:rPr lang="ja-JP" altLang="en-US" smtClean="0"/>
              <a:t>項と演算子の位置関係が変わるだけである</a:t>
            </a:r>
          </a:p>
        </p:txBody>
      </p:sp>
      <p:sp>
        <p:nvSpPr>
          <p:cNvPr id="21507" name="正方形/長方形 3"/>
          <p:cNvSpPr>
            <a:spLocks noChangeArrowheads="1"/>
          </p:cNvSpPr>
          <p:nvPr/>
        </p:nvSpPr>
        <p:spPr bwMode="auto">
          <a:xfrm>
            <a:off x="1116013" y="3789363"/>
            <a:ext cx="5472112" cy="576262"/>
          </a:xfrm>
          <a:prstGeom prst="rect">
            <a:avLst/>
          </a:prstGeom>
          <a:noFill/>
          <a:ln w="3175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lIns="90000" tIns="46800" rIns="90000" bIns="46800">
            <a:spAutoFit/>
          </a:bodyPr>
          <a:lstStyle/>
          <a:p>
            <a:endParaRPr lang="ja-JP" altLang="en-US" sz="2400">
              <a:latin typeface="Times New Roman" pitchFamily="18" charset="0"/>
            </a:endParaRPr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29B9A4C-63BA-43A0-AA10-ECC0BFA5307D}" type="slidenum">
              <a:rPr lang="ja-JP" altLang="en-US">
                <a:latin typeface="ＭＳ Ｐゴシック" charset="-128"/>
              </a:rPr>
              <a:pPr algn="r"/>
              <a:t>8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演習１</a:t>
            </a:r>
            <a:r>
              <a:rPr lang="en-US" altLang="ja-JP" smtClean="0"/>
              <a:t>.</a:t>
            </a:r>
            <a:r>
              <a:rPr lang="ja-JP" altLang="en-US" smtClean="0"/>
              <a:t>４ 解答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3238"/>
            <a:ext cx="7772400" cy="727075"/>
          </a:xfrm>
        </p:spPr>
        <p:txBody>
          <a:bodyPr/>
          <a:lstStyle/>
          <a:p>
            <a:pPr eaLnBrk="1" hangingPunct="1"/>
            <a:r>
              <a:rPr lang="ja-JP" altLang="en-US" smtClean="0"/>
              <a:t>解答例 </a:t>
            </a:r>
            <a:r>
              <a:rPr lang="en-US" altLang="ja-JP" smtClean="0"/>
              <a:t>(1)</a:t>
            </a:r>
            <a:r>
              <a:rPr lang="ja-JP" altLang="en-US" smtClean="0"/>
              <a:t>  </a:t>
            </a:r>
            <a:r>
              <a:rPr lang="en-US" altLang="ja-JP" smtClean="0"/>
              <a:t>--</a:t>
            </a:r>
            <a:r>
              <a:rPr lang="ja-JP" altLang="en-US" smtClean="0"/>
              <a:t> </a:t>
            </a:r>
            <a:r>
              <a:rPr lang="en-US" altLang="ja-JP" smtClean="0"/>
              <a:t>Java</a:t>
            </a:r>
            <a:endParaRPr lang="ja-JP" altLang="en-US" smtClean="0"/>
          </a:p>
        </p:txBody>
      </p:sp>
      <p:sp useBgFill="1"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042989" y="2565400"/>
            <a:ext cx="7561460" cy="4086225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public static int  fib (int n)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{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if (n &lt;= 0)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return  0;       // fib(0)=0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else if (n == 1)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return  1;       // fib(1)=1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else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       return  fib(n-1) + fib(n-2);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}</a:t>
            </a:r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3995738" y="6237288"/>
            <a:ext cx="4392612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3CB00367-FA02-4A5F-8A15-70750A9DE56D}" type="slidenum">
              <a:rPr lang="ja-JP" altLang="en-US">
                <a:latin typeface="ＭＳ Ｐゴシック" charset="-128"/>
              </a:rPr>
              <a:pPr algn="r"/>
              <a:t>9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animBg="1"/>
    </p:bld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849</Words>
  <Application>Microsoft Office PowerPoint</Application>
  <PresentationFormat>画面に合わせる (4:3)</PresentationFormat>
  <Paragraphs>170</Paragraphs>
  <Slides>18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cp1</vt:lpstr>
      <vt:lpstr>プログラミング言語論</vt:lpstr>
      <vt:lpstr>演習１.１ 解答</vt:lpstr>
      <vt:lpstr>演習１.２ 解答</vt:lpstr>
      <vt:lpstr>演習１.２ 解説</vt:lpstr>
      <vt:lpstr>演習１.２ 解説  （続き）</vt:lpstr>
      <vt:lpstr>演習１.３ 解答</vt:lpstr>
      <vt:lpstr>演習１.２、１.３ 解説</vt:lpstr>
      <vt:lpstr>演習１.２、１.３ 解説  （続き）</vt:lpstr>
      <vt:lpstr>演習１.４ 解答</vt:lpstr>
      <vt:lpstr>演習１.４ 解答   （続き）</vt:lpstr>
      <vt:lpstr>演習１.４ 解説</vt:lpstr>
      <vt:lpstr>演習１.４ 解説   （続き）</vt:lpstr>
      <vt:lpstr>演習１.５ 解答</vt:lpstr>
      <vt:lpstr>演習１.５ 解答   （続き）</vt:lpstr>
      <vt:lpstr>演習１.６ 解説</vt:lpstr>
      <vt:lpstr>演習１.６ 解説  (続き）</vt:lpstr>
      <vt:lpstr>演習１.６ 解説  (続き）</vt:lpstr>
      <vt:lpstr>演習１.７ 解答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演習１ 解答と解説</dc:subject>
  <dc:creator>水野嘉明</dc:creator>
  <cp:lastModifiedBy>Mizuno</cp:lastModifiedBy>
  <cp:revision>120</cp:revision>
  <dcterms:created xsi:type="dcterms:W3CDTF">2008-03-12T01:14:58Z</dcterms:created>
  <dcterms:modified xsi:type="dcterms:W3CDTF">2014-07-22T01:31:02Z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">
    <vt:lpwstr>2009-2014 水野嘉明</vt:lpwstr>
  </property>
</Properties>
</file>